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11" r:id="rId2"/>
    <p:sldMasterId id="2147483707" r:id="rId3"/>
  </p:sldMasterIdLst>
  <p:notesMasterIdLst>
    <p:notesMasterId r:id="rId30"/>
  </p:notesMasterIdLst>
  <p:handoutMasterIdLst>
    <p:handoutMasterId r:id="rId31"/>
  </p:handoutMasterIdLst>
  <p:sldIdLst>
    <p:sldId id="256" r:id="rId4"/>
    <p:sldId id="696" r:id="rId5"/>
    <p:sldId id="587" r:id="rId6"/>
    <p:sldId id="526" r:id="rId7"/>
    <p:sldId id="638" r:id="rId8"/>
    <p:sldId id="682" r:id="rId9"/>
    <p:sldId id="593" r:id="rId10"/>
    <p:sldId id="601" r:id="rId11"/>
    <p:sldId id="622" r:id="rId12"/>
    <p:sldId id="620" r:id="rId13"/>
    <p:sldId id="640" r:id="rId14"/>
    <p:sldId id="641" r:id="rId15"/>
    <p:sldId id="478" r:id="rId16"/>
    <p:sldId id="586" r:id="rId17"/>
    <p:sldId id="701" r:id="rId18"/>
    <p:sldId id="700" r:id="rId19"/>
    <p:sldId id="699" r:id="rId20"/>
    <p:sldId id="709" r:id="rId21"/>
    <p:sldId id="706" r:id="rId22"/>
    <p:sldId id="697" r:id="rId23"/>
    <p:sldId id="702" r:id="rId24"/>
    <p:sldId id="591" r:id="rId25"/>
    <p:sldId id="649" r:id="rId26"/>
    <p:sldId id="514" r:id="rId27"/>
    <p:sldId id="707" r:id="rId28"/>
    <p:sldId id="5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35944"/>
    <a:srgbClr val="FFFFFF"/>
    <a:srgbClr val="00508C"/>
    <a:srgbClr val="014F6F"/>
    <a:srgbClr val="8C1D40"/>
    <a:srgbClr val="FAB506"/>
    <a:srgbClr val="0000FF"/>
    <a:srgbClr val="00F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95135" autoAdjust="0"/>
  </p:normalViewPr>
  <p:slideViewPr>
    <p:cSldViewPr snapToGrid="0" snapToObjects="1">
      <p:cViewPr varScale="1">
        <p:scale>
          <a:sx n="113" d="100"/>
          <a:sy n="113" d="100"/>
        </p:scale>
        <p:origin x="708" y="102"/>
      </p:cViewPr>
      <p:guideLst/>
    </p:cSldViewPr>
  </p:slideViewPr>
  <p:notesTextViewPr>
    <p:cViewPr>
      <p:scale>
        <a:sx n="1" d="1"/>
        <a:sy n="1" d="1"/>
      </p:scale>
      <p:origin x="0" y="0"/>
    </p:cViewPr>
  </p:notesTextViewPr>
  <p:sorterViewPr>
    <p:cViewPr>
      <p:scale>
        <a:sx n="1" d="1"/>
        <a:sy n="1" d="1"/>
      </p:scale>
      <p:origin x="0" y="-19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C81CA-CA25-774D-A2A7-BB30F3682A9E}" type="slidenum">
              <a:rPr lang="en-US" smtClean="0"/>
              <a:t>‹#›</a:t>
            </a:fld>
            <a:endParaRPr lang="en-US" dirty="0"/>
          </a:p>
        </p:txBody>
      </p:sp>
    </p:spTree>
    <p:extLst>
      <p:ext uri="{BB962C8B-B14F-4D97-AF65-F5344CB8AC3E}">
        <p14:creationId xmlns:p14="http://schemas.microsoft.com/office/powerpoint/2010/main" val="181661949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86A54-ED12-C04F-BA51-26DDD954C50D}" type="slidenum">
              <a:rPr lang="en-US" smtClean="0"/>
              <a:t>‹#›</a:t>
            </a:fld>
            <a:endParaRPr lang="en-US" dirty="0"/>
          </a:p>
        </p:txBody>
      </p:sp>
    </p:spTree>
    <p:extLst>
      <p:ext uri="{BB962C8B-B14F-4D97-AF65-F5344CB8AC3E}">
        <p14:creationId xmlns:p14="http://schemas.microsoft.com/office/powerpoint/2010/main" val="48261527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4879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12</a:t>
            </a:fld>
            <a:endParaRPr lang="en-US" dirty="0"/>
          </a:p>
        </p:txBody>
      </p:sp>
    </p:spTree>
    <p:extLst>
      <p:ext uri="{BB962C8B-B14F-4D97-AF65-F5344CB8AC3E}">
        <p14:creationId xmlns:p14="http://schemas.microsoft.com/office/powerpoint/2010/main" val="59018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14</a:t>
            </a:fld>
            <a:endParaRPr lang="en-US" dirty="0"/>
          </a:p>
        </p:txBody>
      </p:sp>
    </p:spTree>
    <p:extLst>
      <p:ext uri="{BB962C8B-B14F-4D97-AF65-F5344CB8AC3E}">
        <p14:creationId xmlns:p14="http://schemas.microsoft.com/office/powerpoint/2010/main" val="84019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22</a:t>
            </a:fld>
            <a:endParaRPr lang="en-US" dirty="0"/>
          </a:p>
        </p:txBody>
      </p:sp>
    </p:spTree>
    <p:extLst>
      <p:ext uri="{BB962C8B-B14F-4D97-AF65-F5344CB8AC3E}">
        <p14:creationId xmlns:p14="http://schemas.microsoft.com/office/powerpoint/2010/main" val="358970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23</a:t>
            </a:fld>
            <a:endParaRPr lang="en-US" dirty="0"/>
          </a:p>
        </p:txBody>
      </p:sp>
    </p:spTree>
    <p:extLst>
      <p:ext uri="{BB962C8B-B14F-4D97-AF65-F5344CB8AC3E}">
        <p14:creationId xmlns:p14="http://schemas.microsoft.com/office/powerpoint/2010/main" val="339917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24</a:t>
            </a:fld>
            <a:endParaRPr lang="en-US" dirty="0"/>
          </a:p>
        </p:txBody>
      </p:sp>
    </p:spTree>
    <p:extLst>
      <p:ext uri="{BB962C8B-B14F-4D97-AF65-F5344CB8AC3E}">
        <p14:creationId xmlns:p14="http://schemas.microsoft.com/office/powerpoint/2010/main" val="76982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25</a:t>
            </a:fld>
            <a:endParaRPr lang="en-US" dirty="0"/>
          </a:p>
        </p:txBody>
      </p:sp>
    </p:spTree>
    <p:extLst>
      <p:ext uri="{BB962C8B-B14F-4D97-AF65-F5344CB8AC3E}">
        <p14:creationId xmlns:p14="http://schemas.microsoft.com/office/powerpoint/2010/main" val="161215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26</a:t>
            </a:fld>
            <a:endParaRPr lang="en-US" dirty="0"/>
          </a:p>
        </p:txBody>
      </p:sp>
    </p:spTree>
    <p:extLst>
      <p:ext uri="{BB962C8B-B14F-4D97-AF65-F5344CB8AC3E}">
        <p14:creationId xmlns:p14="http://schemas.microsoft.com/office/powerpoint/2010/main" val="64251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a:t>
            </a:fld>
            <a:endParaRPr lang="en-US" dirty="0"/>
          </a:p>
        </p:txBody>
      </p:sp>
    </p:spTree>
    <p:extLst>
      <p:ext uri="{BB962C8B-B14F-4D97-AF65-F5344CB8AC3E}">
        <p14:creationId xmlns:p14="http://schemas.microsoft.com/office/powerpoint/2010/main" val="221947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3</a:t>
            </a:fld>
            <a:endParaRPr lang="en-US" dirty="0"/>
          </a:p>
        </p:txBody>
      </p:sp>
    </p:spTree>
    <p:extLst>
      <p:ext uri="{BB962C8B-B14F-4D97-AF65-F5344CB8AC3E}">
        <p14:creationId xmlns:p14="http://schemas.microsoft.com/office/powerpoint/2010/main" val="245994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4</a:t>
            </a:fld>
            <a:endParaRPr lang="en-US" dirty="0"/>
          </a:p>
        </p:txBody>
      </p:sp>
    </p:spTree>
    <p:extLst>
      <p:ext uri="{BB962C8B-B14F-4D97-AF65-F5344CB8AC3E}">
        <p14:creationId xmlns:p14="http://schemas.microsoft.com/office/powerpoint/2010/main" val="21758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5</a:t>
            </a:fld>
            <a:endParaRPr lang="en-US" dirty="0"/>
          </a:p>
        </p:txBody>
      </p:sp>
    </p:spTree>
    <p:extLst>
      <p:ext uri="{BB962C8B-B14F-4D97-AF65-F5344CB8AC3E}">
        <p14:creationId xmlns:p14="http://schemas.microsoft.com/office/powerpoint/2010/main" val="319597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8378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9</a:t>
            </a:fld>
            <a:endParaRPr lang="en-US" dirty="0"/>
          </a:p>
        </p:txBody>
      </p:sp>
    </p:spTree>
    <p:extLst>
      <p:ext uri="{BB962C8B-B14F-4D97-AF65-F5344CB8AC3E}">
        <p14:creationId xmlns:p14="http://schemas.microsoft.com/office/powerpoint/2010/main" val="184157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10</a:t>
            </a:fld>
            <a:endParaRPr lang="en-US" dirty="0"/>
          </a:p>
        </p:txBody>
      </p:sp>
    </p:spTree>
    <p:extLst>
      <p:ext uri="{BB962C8B-B14F-4D97-AF65-F5344CB8AC3E}">
        <p14:creationId xmlns:p14="http://schemas.microsoft.com/office/powerpoint/2010/main" val="71653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11</a:t>
            </a:fld>
            <a:endParaRPr lang="en-US" dirty="0"/>
          </a:p>
        </p:txBody>
      </p:sp>
    </p:spTree>
    <p:extLst>
      <p:ext uri="{BB962C8B-B14F-4D97-AF65-F5344CB8AC3E}">
        <p14:creationId xmlns:p14="http://schemas.microsoft.com/office/powerpoint/2010/main" val="12364398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87548" y="2"/>
            <a:ext cx="5476672" cy="6864773"/>
          </a:xfrm>
          <a:prstGeom prst="rect">
            <a:avLst/>
          </a:prstGeom>
        </p:spPr>
      </p:pic>
      <p:cxnSp>
        <p:nvCxnSpPr>
          <p:cNvPr id="16" name="Straight Connector 15"/>
          <p:cNvCxnSpPr/>
          <p:nvPr userDrawn="1"/>
        </p:nvCxnSpPr>
        <p:spPr>
          <a:xfrm flipV="1">
            <a:off x="3570054" y="1632464"/>
            <a:ext cx="8620876"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88618" y="5473818"/>
            <a:ext cx="12279548" cy="1530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697" y="5772693"/>
            <a:ext cx="585013" cy="273370"/>
          </a:xfrm>
          <a:prstGeom prst="rect">
            <a:avLst/>
          </a:prstGeom>
        </p:spPr>
      </p:pic>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6764" y="5554239"/>
            <a:ext cx="739785" cy="566989"/>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65257" y="5769236"/>
            <a:ext cx="1437817" cy="181081"/>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9372" y="5808123"/>
            <a:ext cx="562540" cy="190450"/>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00233" y="5642406"/>
            <a:ext cx="508146" cy="64008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642407"/>
            <a:ext cx="929223" cy="545833"/>
          </a:xfrm>
          <a:prstGeom prst="rect">
            <a:avLst/>
          </a:prstGeom>
        </p:spPr>
      </p:pic>
      <p:sp>
        <p:nvSpPr>
          <p:cNvPr id="19" name="Title 1"/>
          <p:cNvSpPr>
            <a:spLocks noGrp="1"/>
          </p:cNvSpPr>
          <p:nvPr>
            <p:ph type="title" hasCustomPrompt="1"/>
          </p:nvPr>
        </p:nvSpPr>
        <p:spPr>
          <a:xfrm>
            <a:off x="3570054" y="2077282"/>
            <a:ext cx="7957225" cy="955168"/>
          </a:xfrm>
        </p:spPr>
        <p:txBody>
          <a:bodyPr vert="horz" lIns="91440" tIns="45720" rIns="91440" bIns="45720" rtlCol="0" anchor="t">
            <a:normAutofit/>
          </a:bodyPr>
          <a:lstStyle>
            <a:lvl1pPr>
              <a:defRPr lang="en-US" sz="6000" b="1" baseline="0">
                <a:solidFill>
                  <a:schemeClr val="tx1"/>
                </a:solidFill>
                <a:latin typeface="+mn-lt"/>
              </a:defRPr>
            </a:lvl1pPr>
          </a:lstStyle>
          <a:p>
            <a:pPr lvl="0"/>
            <a:r>
              <a:rPr lang="en-US" dirty="0"/>
              <a:t>Biennial Review</a:t>
            </a:r>
            <a:br>
              <a:rPr lang="en-US" dirty="0"/>
            </a:br>
            <a:endParaRPr lang="en-US" dirty="0"/>
          </a:p>
        </p:txBody>
      </p:sp>
      <p:sp>
        <p:nvSpPr>
          <p:cNvPr id="32" name="Text Placeholder 2"/>
          <p:cNvSpPr>
            <a:spLocks noGrp="1"/>
          </p:cNvSpPr>
          <p:nvPr>
            <p:ph type="body" idx="1" hasCustomPrompt="1"/>
          </p:nvPr>
        </p:nvSpPr>
        <p:spPr>
          <a:xfrm>
            <a:off x="3570053" y="3286551"/>
            <a:ext cx="8028037" cy="1500187"/>
          </a:xfrm>
        </p:spPr>
        <p:txBody>
          <a:bodyPr>
            <a:normAutofit/>
          </a:bodyPr>
          <a:lstStyle>
            <a:lvl1pPr marL="228601" marR="0" indent="-228601" algn="l" defTabSz="914403" rtl="0" eaLnBrk="1" fontAlgn="auto" latinLnBrk="0" hangingPunct="1">
              <a:lnSpc>
                <a:spcPct val="90000"/>
              </a:lnSpc>
              <a:spcBef>
                <a:spcPts val="1000"/>
              </a:spcBef>
              <a:spcAft>
                <a:spcPts val="0"/>
              </a:spcAft>
              <a:buClrTx/>
              <a:buSzTx/>
              <a:buFont typeface="Arial"/>
              <a:buNone/>
              <a:tabLst/>
              <a:defRPr lang="en-US" sz="3200" b="0" kern="1200" baseline="0">
                <a:solidFill>
                  <a:schemeClr val="accent1"/>
                </a:solidFill>
                <a:latin typeface="+mn-lt"/>
                <a:ea typeface="+mj-ea"/>
                <a:cs typeface="+mj-cs"/>
              </a:defRPr>
            </a:lvl1pPr>
          </a:lstStyle>
          <a:p>
            <a:pPr marL="228601" marR="0" lvl="0" indent="-228601" algn="l" defTabSz="914403" rtl="0" eaLnBrk="1" fontAlgn="auto" latinLnBrk="0" hangingPunct="1">
              <a:lnSpc>
                <a:spcPct val="90000"/>
              </a:lnSpc>
              <a:spcBef>
                <a:spcPts val="1000"/>
              </a:spcBef>
              <a:spcAft>
                <a:spcPts val="0"/>
              </a:spcAft>
              <a:buClrTx/>
              <a:buSzTx/>
              <a:buFont typeface="Arial"/>
              <a:buNone/>
              <a:tabLst/>
              <a:defRPr/>
            </a:pPr>
            <a:r>
              <a:rPr lang="en-US" dirty="0"/>
              <a:t>November 14-15 </a:t>
            </a:r>
          </a:p>
          <a:p>
            <a:pPr marL="228601" marR="0" lvl="0" indent="-228601" algn="l" defTabSz="914403" rtl="0" eaLnBrk="1" fontAlgn="auto" latinLnBrk="0" hangingPunct="1">
              <a:lnSpc>
                <a:spcPct val="90000"/>
              </a:lnSpc>
              <a:spcBef>
                <a:spcPts val="1000"/>
              </a:spcBef>
              <a:spcAft>
                <a:spcPts val="0"/>
              </a:spcAft>
              <a:buClrTx/>
              <a:buSzTx/>
              <a:buFont typeface="Arial"/>
              <a:buNone/>
              <a:tabLst/>
              <a:defRPr/>
            </a:pPr>
            <a:r>
              <a:rPr lang="en-US" dirty="0"/>
              <a:t>ASU – Washington DC </a:t>
            </a: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34138" y="386703"/>
            <a:ext cx="4476439" cy="1067216"/>
          </a:xfrm>
          <a:prstGeom prst="rect">
            <a:avLst/>
          </a:prstGeom>
        </p:spPr>
      </p:pic>
      <p:pic>
        <p:nvPicPr>
          <p:cNvPr id="3" name="Picture 2"/>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10222833" y="5733551"/>
            <a:ext cx="1250011" cy="216765"/>
          </a:xfrm>
          <a:prstGeom prst="rect">
            <a:avLst/>
          </a:prstGeom>
        </p:spPr>
      </p:pic>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2451" y="6394357"/>
            <a:ext cx="957637" cy="354538"/>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39624" y="5676694"/>
            <a:ext cx="401314" cy="547245"/>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5813" y="6408872"/>
            <a:ext cx="681230" cy="199708"/>
          </a:xfrm>
          <a:prstGeom prst="rect">
            <a:avLst/>
          </a:prstGeom>
        </p:spPr>
      </p:pic>
      <p:pic>
        <p:nvPicPr>
          <p:cNvPr id="5" name="Picture 4"/>
          <p:cNvPicPr>
            <a:picLocks noChangeAspect="1"/>
          </p:cNvPicPr>
          <p:nvPr userDrawn="1"/>
        </p:nvPicPr>
        <p:blipFill>
          <a:blip r:embed="rId14">
            <a:biLevel thresh="25000"/>
            <a:extLst>
              <a:ext uri="{28A0092B-C50C-407E-A947-70E740481C1C}">
                <a14:useLocalDpi xmlns:a14="http://schemas.microsoft.com/office/drawing/2010/main" val="0"/>
              </a:ext>
            </a:extLst>
          </a:blip>
          <a:stretch>
            <a:fillRect/>
          </a:stretch>
        </p:blipFill>
        <p:spPr>
          <a:xfrm>
            <a:off x="231067" y="6398892"/>
            <a:ext cx="966119" cy="294421"/>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34138" y="6386175"/>
            <a:ext cx="721591" cy="362720"/>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00083" y="5712391"/>
            <a:ext cx="2111282" cy="335510"/>
          </a:xfrm>
          <a:prstGeom prst="rect">
            <a:avLst/>
          </a:prstGeom>
        </p:spPr>
      </p:pic>
      <p:pic>
        <p:nvPicPr>
          <p:cNvPr id="31" name="Picture 3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31522" y="6238928"/>
            <a:ext cx="675879" cy="481094"/>
          </a:xfrm>
          <a:prstGeom prst="rect">
            <a:avLst/>
          </a:prstGeom>
        </p:spPr>
      </p:pic>
      <p:pic>
        <p:nvPicPr>
          <p:cNvPr id="38" name="Picture 37"/>
          <p:cNvPicPr>
            <a:picLocks noChangeAspect="1"/>
          </p:cNvPicPr>
          <p:nvPr userDrawn="1"/>
        </p:nvPicPr>
        <p:blipFill>
          <a:blip r:embed="rId18">
            <a:biLevel thresh="50000"/>
            <a:extLst>
              <a:ext uri="{BEBA8EAE-BF5A-486C-A8C5-ECC9F3942E4B}">
                <a14:imgProps xmlns:a14="http://schemas.microsoft.com/office/drawing/2010/main">
                  <a14:imgLayer r:embed="rId19">
                    <a14:imgEffect>
                      <a14:colorTemperature colorTemp="11199"/>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621053" y="5803715"/>
            <a:ext cx="1513998" cy="1513998"/>
          </a:xfrm>
          <a:prstGeom prst="rect">
            <a:avLst/>
          </a:prstGeom>
        </p:spPr>
      </p:pic>
      <p:pic>
        <p:nvPicPr>
          <p:cNvPr id="39" name="Picture 3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38145" y="6386177"/>
            <a:ext cx="1018619" cy="258081"/>
          </a:xfrm>
          <a:prstGeom prst="rect">
            <a:avLst/>
          </a:prstGeom>
        </p:spPr>
      </p:pic>
      <p:pic>
        <p:nvPicPr>
          <p:cNvPr id="44" name="Picture 43"/>
          <p:cNvPicPr>
            <a:picLocks noChangeAspect="1"/>
          </p:cNvPicPr>
          <p:nvPr userDrawn="1"/>
        </p:nvPicPr>
        <p:blipFill>
          <a:blip r:embed="rId21">
            <a:duotone>
              <a:schemeClr val="bg2">
                <a:shade val="45000"/>
                <a:satMod val="135000"/>
              </a:schemeClr>
              <a:prstClr val="white"/>
            </a:duotone>
          </a:blip>
          <a:stretch>
            <a:fillRect/>
          </a:stretch>
        </p:blipFill>
        <p:spPr>
          <a:xfrm>
            <a:off x="8874162" y="6481291"/>
            <a:ext cx="1187833" cy="325930"/>
          </a:xfrm>
          <a:prstGeom prst="rect">
            <a:avLst/>
          </a:prstGeom>
        </p:spPr>
      </p:pic>
      <p:pic>
        <p:nvPicPr>
          <p:cNvPr id="45" name="Picture 44"/>
          <p:cNvPicPr>
            <a:picLocks noChangeAspect="1"/>
          </p:cNvPicPr>
          <p:nvPr userDrawn="1"/>
        </p:nvPicPr>
        <p:blipFill>
          <a:blip r:embed="rId22">
            <a:duotone>
              <a:schemeClr val="bg2">
                <a:shade val="45000"/>
                <a:satMod val="135000"/>
              </a:schemeClr>
              <a:prstClr val="white"/>
            </a:duotone>
          </a:blip>
          <a:stretch>
            <a:fillRect/>
          </a:stretch>
        </p:blipFill>
        <p:spPr>
          <a:xfrm>
            <a:off x="7736983" y="6408874"/>
            <a:ext cx="862361" cy="373359"/>
          </a:xfrm>
          <a:prstGeom prst="rect">
            <a:avLst/>
          </a:prstGeom>
        </p:spPr>
      </p:pic>
      <p:pic>
        <p:nvPicPr>
          <p:cNvPr id="6" name="Picture 5"/>
          <p:cNvPicPr>
            <a:picLocks noChangeAspect="1"/>
          </p:cNvPicPr>
          <p:nvPr userDrawn="1"/>
        </p:nvPicPr>
        <p:blipFill>
          <a:blip r:embed="rId2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95286" y="5712391"/>
            <a:ext cx="1427547" cy="475848"/>
          </a:xfrm>
          <a:prstGeom prst="rect">
            <a:avLst/>
          </a:prstGeom>
        </p:spPr>
      </p:pic>
    </p:spTree>
    <p:extLst>
      <p:ext uri="{BB962C8B-B14F-4D97-AF65-F5344CB8AC3E}">
        <p14:creationId xmlns:p14="http://schemas.microsoft.com/office/powerpoint/2010/main" val="171979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00316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4119015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2" indent="0">
              <a:buNone/>
              <a:defRPr sz="1400"/>
            </a:lvl2pPr>
            <a:lvl3pPr marL="914403" indent="0">
              <a:buNone/>
              <a:defRPr sz="1200"/>
            </a:lvl3pPr>
            <a:lvl4pPr marL="1371605" indent="0">
              <a:buNone/>
              <a:defRPr sz="1000"/>
            </a:lvl4pPr>
            <a:lvl5pPr marL="1828807" indent="0">
              <a:buNone/>
              <a:defRPr sz="1000"/>
            </a:lvl5pPr>
            <a:lvl6pPr marL="2286008" indent="0">
              <a:buNone/>
              <a:defRPr sz="1000"/>
            </a:lvl6pPr>
            <a:lvl7pPr marL="2743210" indent="0">
              <a:buNone/>
              <a:defRPr sz="1000"/>
            </a:lvl7pPr>
            <a:lvl8pPr marL="3200412" indent="0">
              <a:buNone/>
              <a:defRPr sz="1000"/>
            </a:lvl8pPr>
            <a:lvl9pPr marL="365761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22326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9" y="987427"/>
            <a:ext cx="6172199" cy="4873625"/>
          </a:xfrm>
        </p:spPr>
        <p:txBody>
          <a:bodyPr/>
          <a:lstStyle>
            <a:lvl1pPr marL="0" indent="0">
              <a:buNone/>
              <a:defRPr sz="3200"/>
            </a:lvl1pPr>
            <a:lvl2pPr marL="457202" indent="0">
              <a:buNone/>
              <a:defRPr sz="2800"/>
            </a:lvl2pPr>
            <a:lvl3pPr marL="914403" indent="0">
              <a:buNone/>
              <a:defRPr sz="2400"/>
            </a:lvl3pPr>
            <a:lvl4pPr marL="1371605" indent="0">
              <a:buNone/>
              <a:defRPr sz="2000"/>
            </a:lvl4pPr>
            <a:lvl5pPr marL="1828807" indent="0">
              <a:buNone/>
              <a:defRPr sz="2000"/>
            </a:lvl5pPr>
            <a:lvl6pPr marL="2286008" indent="0">
              <a:buNone/>
              <a:defRPr sz="2000"/>
            </a:lvl6pPr>
            <a:lvl7pPr marL="2743210" indent="0">
              <a:buNone/>
              <a:defRPr sz="2000"/>
            </a:lvl7pPr>
            <a:lvl8pPr marL="3200412" indent="0">
              <a:buNone/>
              <a:defRPr sz="2000"/>
            </a:lvl8pPr>
            <a:lvl9pPr marL="3657614" indent="0">
              <a:buNone/>
              <a:defRPr sz="2000"/>
            </a:lvl9pPr>
          </a:lstStyle>
          <a:p>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2" indent="0">
              <a:buNone/>
              <a:defRPr sz="1400"/>
            </a:lvl2pPr>
            <a:lvl3pPr marL="914403" indent="0">
              <a:buNone/>
              <a:defRPr sz="1200"/>
            </a:lvl3pPr>
            <a:lvl4pPr marL="1371605" indent="0">
              <a:buNone/>
              <a:defRPr sz="1000"/>
            </a:lvl4pPr>
            <a:lvl5pPr marL="1828807" indent="0">
              <a:buNone/>
              <a:defRPr sz="1000"/>
            </a:lvl5pPr>
            <a:lvl6pPr marL="2286008" indent="0">
              <a:buNone/>
              <a:defRPr sz="1000"/>
            </a:lvl6pPr>
            <a:lvl7pPr marL="2743210" indent="0">
              <a:buNone/>
              <a:defRPr sz="1000"/>
            </a:lvl7pPr>
            <a:lvl8pPr marL="3200412" indent="0">
              <a:buNone/>
              <a:defRPr sz="1000"/>
            </a:lvl8pPr>
            <a:lvl9pPr marL="365761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92478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4591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7228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26847"/>
            <a:ext cx="5322268" cy="6864691"/>
          </a:xfrm>
          <a:prstGeom prst="rect">
            <a:avLst/>
          </a:prstGeom>
        </p:spPr>
      </p:pic>
      <p:sp>
        <p:nvSpPr>
          <p:cNvPr id="14" name="Title 1"/>
          <p:cNvSpPr>
            <a:spLocks noGrp="1"/>
          </p:cNvSpPr>
          <p:nvPr>
            <p:ph type="title"/>
          </p:nvPr>
        </p:nvSpPr>
        <p:spPr>
          <a:xfrm>
            <a:off x="4357992" y="2030630"/>
            <a:ext cx="6838473" cy="1966587"/>
          </a:xfrm>
        </p:spPr>
        <p:txBody>
          <a:bodyPr anchor="t">
            <a:normAutofit/>
          </a:bodyPr>
          <a:lstStyle>
            <a:lvl1pPr algn="l" defTabSz="914403" rtl="0" eaLnBrk="1" latinLnBrk="0" hangingPunct="1">
              <a:lnSpc>
                <a:spcPct val="90000"/>
              </a:lnSpc>
              <a:spcBef>
                <a:spcPct val="0"/>
              </a:spcBef>
              <a:buNone/>
              <a:defRPr lang="en-US" sz="3200" b="1" kern="1200" baseline="0">
                <a:solidFill>
                  <a:schemeClr val="bg2">
                    <a:lumMod val="10000"/>
                  </a:schemeClr>
                </a:solidFill>
                <a:latin typeface="Arial" panose="020B0604020202020204" pitchFamily="34" charset="0"/>
                <a:ea typeface="+mj-ea"/>
                <a:cs typeface="Arial" panose="020B0604020202020204" pitchFamily="34" charset="0"/>
              </a:defRPr>
            </a:lvl1pPr>
          </a:lstStyle>
          <a:p>
            <a:endParaRPr lang="en-US" dirty="0"/>
          </a:p>
        </p:txBody>
      </p:sp>
      <p:cxnSp>
        <p:nvCxnSpPr>
          <p:cNvPr id="16" name="Straight Connector 15"/>
          <p:cNvCxnSpPr/>
          <p:nvPr userDrawn="1"/>
        </p:nvCxnSpPr>
        <p:spPr>
          <a:xfrm flipV="1">
            <a:off x="3871917" y="1352546"/>
            <a:ext cx="8319015"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9840" y="6362704"/>
            <a:ext cx="554937" cy="259316"/>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6159" y="6197763"/>
            <a:ext cx="739785" cy="566989"/>
          </a:xfrm>
          <a:prstGeom prst="rect">
            <a:avLst/>
          </a:prstGeom>
        </p:spPr>
      </p:pic>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64905" y="6197762"/>
            <a:ext cx="508146" cy="640080"/>
          </a:xfrm>
          <a:prstGeom prst="rect">
            <a:avLst/>
          </a:prstGeom>
        </p:spPr>
      </p:pic>
      <p:pic>
        <p:nvPicPr>
          <p:cNvPr id="3" name="Picture 2"/>
          <p:cNvPicPr>
            <a:picLocks noChangeAspect="1"/>
          </p:cNvPicPr>
          <p:nvPr userDrawn="1"/>
        </p:nvPicPr>
        <p:blipFill>
          <a:blip r:embed="rId6"/>
          <a:stretch>
            <a:fillRect/>
          </a:stretch>
        </p:blipFill>
        <p:spPr>
          <a:xfrm>
            <a:off x="0" y="-26847"/>
            <a:ext cx="3871915" cy="6864691"/>
          </a:xfrm>
          <a:prstGeom prst="rect">
            <a:avLst/>
          </a:prstGeom>
        </p:spPr>
      </p:pic>
      <p:pic>
        <p:nvPicPr>
          <p:cNvPr id="7" name="Picture 6"/>
          <p:cNvPicPr>
            <a:picLocks noChangeAspect="1"/>
          </p:cNvPicPr>
          <p:nvPr userDrawn="1"/>
        </p:nvPicPr>
        <p:blipFill>
          <a:blip r:embed="rId7"/>
          <a:stretch>
            <a:fillRect/>
          </a:stretch>
        </p:blipFill>
        <p:spPr>
          <a:xfrm>
            <a:off x="6848073" y="120124"/>
            <a:ext cx="4474852" cy="1072989"/>
          </a:xfrm>
          <a:prstGeom prst="rect">
            <a:avLst/>
          </a:prstGeom>
        </p:spPr>
      </p:pic>
      <p:sp>
        <p:nvSpPr>
          <p:cNvPr id="21" name="Rectangle 20"/>
          <p:cNvSpPr/>
          <p:nvPr userDrawn="1"/>
        </p:nvSpPr>
        <p:spPr>
          <a:xfrm>
            <a:off x="-1072" y="6176964"/>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p:nvPr>
        </p:nvSpPr>
        <p:spPr>
          <a:xfrm>
            <a:off x="4357992" y="4668838"/>
            <a:ext cx="6838469" cy="914400"/>
          </a:xfrm>
        </p:spPr>
        <p:txBody>
          <a:bodyPr/>
          <a:lstStyle>
            <a:lvl5pPr marL="0" indent="0" algn="l">
              <a:buNone/>
              <a:defRPr baseline="0">
                <a:latin typeface="Arial" panose="020B0604020202020204" pitchFamily="34" charset="0"/>
                <a:cs typeface="Arial" panose="020B0604020202020204" pitchFamily="34" charset="0"/>
              </a:defRPr>
            </a:lvl5pPr>
          </a:lstStyle>
          <a:p>
            <a:pPr lvl="4"/>
            <a:endParaRPr lang="en-US" dirty="0"/>
          </a:p>
        </p:txBody>
      </p:sp>
      <p:sp>
        <p:nvSpPr>
          <p:cNvPr id="25" name="Content Placeholder 24"/>
          <p:cNvSpPr>
            <a:spLocks noGrp="1"/>
          </p:cNvSpPr>
          <p:nvPr>
            <p:ph sz="quarter" idx="11" hasCustomPrompt="1"/>
          </p:nvPr>
        </p:nvSpPr>
        <p:spPr>
          <a:xfrm>
            <a:off x="4357992" y="4189616"/>
            <a:ext cx="6965950" cy="314325"/>
          </a:xfrm>
        </p:spPr>
        <p:txBody>
          <a:bodyPr>
            <a:normAutofit/>
          </a:bodyPr>
          <a:lstStyle>
            <a:lvl1pPr marL="0" indent="0">
              <a:buNone/>
              <a:defRPr sz="1600" baseline="0">
                <a:latin typeface="Arial" panose="020B0604020202020204" pitchFamily="34" charset="0"/>
                <a:cs typeface="Arial" panose="020B0604020202020204" pitchFamily="34" charset="0"/>
              </a:defRPr>
            </a:lvl1pPr>
          </a:lstStyle>
          <a:p>
            <a:pPr lvl="0"/>
            <a:r>
              <a:rPr lang="en-US" dirty="0"/>
              <a:t>Click to add text </a:t>
            </a:r>
          </a:p>
        </p:txBody>
      </p:sp>
      <p:sp>
        <p:nvSpPr>
          <p:cNvPr id="27" name="Content Placeholder 26"/>
          <p:cNvSpPr>
            <a:spLocks noGrp="1"/>
          </p:cNvSpPr>
          <p:nvPr>
            <p:ph sz="quarter" idx="12"/>
          </p:nvPr>
        </p:nvSpPr>
        <p:spPr>
          <a:xfrm>
            <a:off x="4357993" y="4668399"/>
            <a:ext cx="6838951" cy="914400"/>
          </a:xfrm>
        </p:spPr>
        <p:txBody>
          <a:bodyPr/>
          <a:lstStyle>
            <a:lvl1pPr>
              <a:defRPr/>
            </a:lvl1pPr>
          </a:lstStyle>
          <a:p>
            <a:pPr lvl="0"/>
            <a:endParaRPr lang="en-US" dirty="0"/>
          </a:p>
        </p:txBody>
      </p:sp>
    </p:spTree>
    <p:extLst>
      <p:ext uri="{BB962C8B-B14F-4D97-AF65-F5344CB8AC3E}">
        <p14:creationId xmlns:p14="http://schemas.microsoft.com/office/powerpoint/2010/main" val="3902978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Project Overview</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(1 paragraph)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406894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165957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35960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7584" y="-127494"/>
            <a:ext cx="4824078" cy="6226051"/>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Click to edit title</a:t>
            </a:r>
          </a:p>
        </p:txBody>
      </p:sp>
      <p:sp>
        <p:nvSpPr>
          <p:cNvPr id="3" name="Content Placeholder 2"/>
          <p:cNvSpPr>
            <a:spLocks noGrp="1"/>
          </p:cNvSpPr>
          <p:nvPr>
            <p:ph idx="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7423" y="2662428"/>
            <a:ext cx="6137161" cy="1533147"/>
          </a:xfrm>
          <a:prstGeom prst="rect">
            <a:avLst/>
          </a:prstGeom>
        </p:spPr>
      </p:pic>
      <p:pic>
        <p:nvPicPr>
          <p:cNvPr id="9" name="Picture 8"/>
          <p:cNvPicPr>
            <a:picLocks noChangeAspect="1"/>
          </p:cNvPicPr>
          <p:nvPr userDrawn="1"/>
        </p:nvPicPr>
        <p:blipFill>
          <a:blip r:embed="rId4"/>
          <a:stretch>
            <a:fillRect/>
          </a:stretch>
        </p:blipFill>
        <p:spPr>
          <a:xfrm>
            <a:off x="394786" y="6261498"/>
            <a:ext cx="2227118" cy="396610"/>
          </a:xfrm>
          <a:prstGeom prst="rect">
            <a:avLst/>
          </a:prstGeom>
        </p:spPr>
      </p:pic>
      <p:sp>
        <p:nvSpPr>
          <p:cNvPr id="12" name="Rectangle 6">
            <a:extLst>
              <a:ext uri="{FF2B5EF4-FFF2-40B4-BE49-F238E27FC236}">
                <a16:creationId xmlns:a16="http://schemas.microsoft.com/office/drawing/2014/main" id="{607B8232-10FC-4D48-953F-898D701C2ADF}"/>
              </a:ext>
            </a:extLst>
          </p:cNvPr>
          <p:cNvSpPr>
            <a:spLocks noGrp="1" noChangeArrowheads="1"/>
          </p:cNvSpPr>
          <p:nvPr>
            <p:ph type="sldNum" sz="quarter" idx="12"/>
          </p:nvPr>
        </p:nvSpPr>
        <p:spPr>
          <a:xfrm>
            <a:off x="10103216" y="6212542"/>
            <a:ext cx="1905000" cy="457200"/>
          </a:xfrm>
          <a:ln/>
        </p:spPr>
        <p:txBody>
          <a:bodyPr/>
          <a:lstStyle>
            <a:lvl1pPr>
              <a:defRPr/>
            </a:lvl1pPr>
          </a:lstStyle>
          <a:p>
            <a:pPr>
              <a:defRPr/>
            </a:pPr>
            <a:fld id="{17F8B8DE-3C83-AB49-B191-ABAC5DDDDCFD}" type="slidenum">
              <a:rPr lang="en-US" altLang="en-US"/>
              <a:pPr>
                <a:defRPr/>
              </a:pPr>
              <a:t>‹#›</a:t>
            </a:fld>
            <a:endParaRPr lang="en-US" altLang="en-US"/>
          </a:p>
        </p:txBody>
      </p:sp>
      <p:sp>
        <p:nvSpPr>
          <p:cNvPr id="4" name="TextBox 3">
            <a:extLst>
              <a:ext uri="{FF2B5EF4-FFF2-40B4-BE49-F238E27FC236}">
                <a16:creationId xmlns:a16="http://schemas.microsoft.com/office/drawing/2014/main" id="{A7F42B0D-67FF-AD57-A1E1-5DE037AC590F}"/>
              </a:ext>
            </a:extLst>
          </p:cNvPr>
          <p:cNvSpPr txBox="1"/>
          <p:nvPr userDrawn="1"/>
        </p:nvSpPr>
        <p:spPr>
          <a:xfrm>
            <a:off x="9060873" y="6303830"/>
            <a:ext cx="2626822" cy="369332"/>
          </a:xfrm>
          <a:prstGeom prst="rect">
            <a:avLst/>
          </a:prstGeom>
          <a:noFill/>
        </p:spPr>
        <p:txBody>
          <a:bodyPr wrap="square" rtlCol="0">
            <a:spAutoFit/>
          </a:bodyPr>
          <a:lstStyle/>
          <a:p>
            <a:pPr algn="just"/>
            <a:r>
              <a:rPr lang="en-US" dirty="0"/>
              <a:t>Annual Meeting 2024 </a:t>
            </a:r>
          </a:p>
        </p:txBody>
      </p:sp>
    </p:spTree>
    <p:extLst>
      <p:ext uri="{BB962C8B-B14F-4D97-AF65-F5344CB8AC3E}">
        <p14:creationId xmlns:p14="http://schemas.microsoft.com/office/powerpoint/2010/main" val="118535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2"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3" y="3602038"/>
            <a:ext cx="9144002" cy="1655762"/>
          </a:xfrm>
        </p:spPr>
        <p:txBody>
          <a:bodyPr/>
          <a:lstStyle>
            <a:lvl1pPr marL="0" indent="0" algn="ctr">
              <a:buNone/>
              <a:defRPr sz="2400"/>
            </a:lvl1pPr>
            <a:lvl2pPr marL="457202" indent="0" algn="ctr">
              <a:buNone/>
              <a:defRPr sz="2000"/>
            </a:lvl2pPr>
            <a:lvl3pPr marL="914403" indent="0" algn="ctr">
              <a:buNone/>
              <a:defRPr sz="1800"/>
            </a:lvl3pPr>
            <a:lvl4pPr marL="1371605" indent="0" algn="ctr">
              <a:buNone/>
              <a:defRPr sz="1600"/>
            </a:lvl4pPr>
            <a:lvl5pPr marL="1828807" indent="0" algn="ctr">
              <a:buNone/>
              <a:defRPr sz="1600"/>
            </a:lvl5pPr>
            <a:lvl6pPr marL="2286008" indent="0" algn="ctr">
              <a:buNone/>
              <a:defRPr sz="1600"/>
            </a:lvl6pPr>
            <a:lvl7pPr marL="2743210" indent="0" algn="ctr">
              <a:buNone/>
              <a:defRPr sz="1600"/>
            </a:lvl7pPr>
            <a:lvl8pPr marL="3200412" indent="0" algn="ctr">
              <a:buNone/>
              <a:defRPr sz="1600"/>
            </a:lvl8pPr>
            <a:lvl9pPr marL="365761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47048F-2F53-476C-A550-80ECC0E0C226}"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8726BF-FF81-48C5-B038-61463263AFC2}" type="slidenum">
              <a:rPr lang="en-US" smtClean="0"/>
              <a:t>‹#›</a:t>
            </a:fld>
            <a:endParaRPr lang="en-US" dirty="0"/>
          </a:p>
        </p:txBody>
      </p:sp>
    </p:spTree>
    <p:extLst>
      <p:ext uri="{BB962C8B-B14F-4D97-AF65-F5344CB8AC3E}">
        <p14:creationId xmlns:p14="http://schemas.microsoft.com/office/powerpoint/2010/main" val="139682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87549" y="0"/>
            <a:ext cx="5476672" cy="6864773"/>
          </a:xfrm>
          <a:prstGeom prst="rect">
            <a:avLst/>
          </a:prstGeom>
        </p:spPr>
      </p:pic>
      <p:cxnSp>
        <p:nvCxnSpPr>
          <p:cNvPr id="16" name="Straight Connector 15"/>
          <p:cNvCxnSpPr/>
          <p:nvPr userDrawn="1"/>
        </p:nvCxnSpPr>
        <p:spPr>
          <a:xfrm flipV="1">
            <a:off x="3570051" y="1632464"/>
            <a:ext cx="8620878"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3570052" y="2077282"/>
            <a:ext cx="7957225" cy="955168"/>
          </a:xfrm>
        </p:spPr>
        <p:txBody>
          <a:bodyPr vert="horz" lIns="91440" tIns="45720" rIns="91440" bIns="45720" rtlCol="0" anchor="t">
            <a:normAutofit/>
          </a:bodyPr>
          <a:lstStyle>
            <a:lvl1pPr>
              <a:defRPr lang="en-US" sz="6000" b="1" baseline="0">
                <a:solidFill>
                  <a:schemeClr val="tx1"/>
                </a:solidFill>
                <a:latin typeface="+mn-lt"/>
              </a:defRPr>
            </a:lvl1pPr>
          </a:lstStyle>
          <a:p>
            <a:pPr lvl="0"/>
            <a:r>
              <a:rPr lang="en-US" dirty="0"/>
              <a:t>Project Name	</a:t>
            </a:r>
            <a:br>
              <a:rPr lang="en-US" dirty="0"/>
            </a:br>
            <a:endParaRPr lang="en-US" dirty="0"/>
          </a:p>
        </p:txBody>
      </p:sp>
      <p:sp>
        <p:nvSpPr>
          <p:cNvPr id="32" name="Text Placeholder 2"/>
          <p:cNvSpPr>
            <a:spLocks noGrp="1"/>
          </p:cNvSpPr>
          <p:nvPr>
            <p:ph type="body" idx="1"/>
          </p:nvPr>
        </p:nvSpPr>
        <p:spPr>
          <a:xfrm>
            <a:off x="3570052" y="3286549"/>
            <a:ext cx="8028038" cy="150018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sz="3200" b="0" kern="1200" baseline="0">
                <a:solidFill>
                  <a:schemeClr val="accent1"/>
                </a:solidFill>
                <a:latin typeface="+mn-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4134" y="386703"/>
            <a:ext cx="4476439" cy="1067216"/>
          </a:xfrm>
          <a:prstGeom prst="rect">
            <a:avLst/>
          </a:prstGeom>
        </p:spPr>
      </p:pic>
    </p:spTree>
    <p:extLst>
      <p:ext uri="{BB962C8B-B14F-4D97-AF65-F5344CB8AC3E}">
        <p14:creationId xmlns:p14="http://schemas.microsoft.com/office/powerpoint/2010/main" val="2643198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2"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3" y="3602038"/>
            <a:ext cx="9144002" cy="1655762"/>
          </a:xfrm>
        </p:spPr>
        <p:txBody>
          <a:bodyPr/>
          <a:lstStyle>
            <a:lvl1pPr marL="0" indent="0" algn="ctr">
              <a:buNone/>
              <a:defRPr sz="2400"/>
            </a:lvl1pPr>
            <a:lvl2pPr marL="457202" indent="0" algn="ctr">
              <a:buNone/>
              <a:defRPr sz="2000"/>
            </a:lvl2pPr>
            <a:lvl3pPr marL="914403" indent="0" algn="ctr">
              <a:buNone/>
              <a:defRPr sz="1800"/>
            </a:lvl3pPr>
            <a:lvl4pPr marL="1371605" indent="0" algn="ctr">
              <a:buNone/>
              <a:defRPr sz="1600"/>
            </a:lvl4pPr>
            <a:lvl5pPr marL="1828807" indent="0" algn="ctr">
              <a:buNone/>
              <a:defRPr sz="1600"/>
            </a:lvl5pPr>
            <a:lvl6pPr marL="2286008" indent="0" algn="ctr">
              <a:buNone/>
              <a:defRPr sz="1600"/>
            </a:lvl6pPr>
            <a:lvl7pPr marL="2743210" indent="0" algn="ctr">
              <a:buNone/>
              <a:defRPr sz="1600"/>
            </a:lvl7pPr>
            <a:lvl8pPr marL="3200412" indent="0" algn="ctr">
              <a:buNone/>
              <a:defRPr sz="1600"/>
            </a:lvl8pPr>
            <a:lvl9pPr marL="365761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27628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66816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202" indent="0">
              <a:buNone/>
              <a:defRPr sz="2000">
                <a:solidFill>
                  <a:schemeClr val="tx1">
                    <a:tint val="75000"/>
                  </a:schemeClr>
                </a:solidFill>
              </a:defRPr>
            </a:lvl2pPr>
            <a:lvl3pPr marL="914403" indent="0">
              <a:buNone/>
              <a:defRPr sz="1800">
                <a:solidFill>
                  <a:schemeClr val="tx1">
                    <a:tint val="75000"/>
                  </a:schemeClr>
                </a:solidFill>
              </a:defRPr>
            </a:lvl3pPr>
            <a:lvl4pPr marL="1371605" indent="0">
              <a:buNone/>
              <a:defRPr sz="1600">
                <a:solidFill>
                  <a:schemeClr val="tx1">
                    <a:tint val="75000"/>
                  </a:schemeClr>
                </a:solidFill>
              </a:defRPr>
            </a:lvl4pPr>
            <a:lvl5pPr marL="1828807" indent="0">
              <a:buNone/>
              <a:defRPr sz="1600">
                <a:solidFill>
                  <a:schemeClr val="tx1">
                    <a:tint val="75000"/>
                  </a:schemeClr>
                </a:solidFill>
              </a:defRPr>
            </a:lvl5pPr>
            <a:lvl6pPr marL="2286008" indent="0">
              <a:buNone/>
              <a:defRPr sz="1600">
                <a:solidFill>
                  <a:schemeClr val="tx1">
                    <a:tint val="75000"/>
                  </a:schemeClr>
                </a:solidFill>
              </a:defRPr>
            </a:lvl6pPr>
            <a:lvl7pPr marL="2743210" indent="0">
              <a:buNone/>
              <a:defRPr sz="1600">
                <a:solidFill>
                  <a:schemeClr val="tx1">
                    <a:tint val="75000"/>
                  </a:schemeClr>
                </a:solidFill>
              </a:defRPr>
            </a:lvl7pPr>
            <a:lvl8pPr marL="3200412" indent="0">
              <a:buNone/>
              <a:defRPr sz="1600">
                <a:solidFill>
                  <a:schemeClr val="tx1">
                    <a:tint val="75000"/>
                  </a:schemeClr>
                </a:solidFill>
              </a:defRPr>
            </a:lvl8pPr>
            <a:lvl9pPr marL="365761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43239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8329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8" cy="823912"/>
          </a:xfrm>
        </p:spPr>
        <p:txBody>
          <a:bodyPr anchor="b"/>
          <a:lstStyle>
            <a:lvl1pPr marL="0" indent="0">
              <a:buNone/>
              <a:defRPr sz="2400" b="1"/>
            </a:lvl1pPr>
            <a:lvl2pPr marL="457202" indent="0">
              <a:buNone/>
              <a:defRPr sz="2000" b="1"/>
            </a:lvl2pPr>
            <a:lvl3pPr marL="914403" indent="0">
              <a:buNone/>
              <a:defRPr sz="1800" b="1"/>
            </a:lvl3pPr>
            <a:lvl4pPr marL="1371605" indent="0">
              <a:buNone/>
              <a:defRPr sz="1600" b="1"/>
            </a:lvl4pPr>
            <a:lvl5pPr marL="1828807" indent="0">
              <a:buNone/>
              <a:defRPr sz="1600" b="1"/>
            </a:lvl5pPr>
            <a:lvl6pPr marL="2286008" indent="0">
              <a:buNone/>
              <a:defRPr sz="1600" b="1"/>
            </a:lvl6pPr>
            <a:lvl7pPr marL="2743210" indent="0">
              <a:buNone/>
              <a:defRPr sz="1600" b="1"/>
            </a:lvl7pPr>
            <a:lvl8pPr marL="3200412" indent="0">
              <a:buNone/>
              <a:defRPr sz="1600" b="1"/>
            </a:lvl8pPr>
            <a:lvl9pPr marL="365761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2" indent="0">
              <a:buNone/>
              <a:defRPr sz="2000" b="1"/>
            </a:lvl2pPr>
            <a:lvl3pPr marL="914403" indent="0">
              <a:buNone/>
              <a:defRPr sz="1800" b="1"/>
            </a:lvl3pPr>
            <a:lvl4pPr marL="1371605" indent="0">
              <a:buNone/>
              <a:defRPr sz="1600" b="1"/>
            </a:lvl4pPr>
            <a:lvl5pPr marL="1828807" indent="0">
              <a:buNone/>
              <a:defRPr sz="1600" b="1"/>
            </a:lvl5pPr>
            <a:lvl6pPr marL="2286008" indent="0">
              <a:buNone/>
              <a:defRPr sz="1600" b="1"/>
            </a:lvl6pPr>
            <a:lvl7pPr marL="2743210" indent="0">
              <a:buNone/>
              <a:defRPr sz="1600" b="1"/>
            </a:lvl7pPr>
            <a:lvl8pPr marL="3200412" indent="0">
              <a:buNone/>
              <a:defRPr sz="1600" b="1"/>
            </a:lvl8pPr>
            <a:lvl9pPr marL="3657614"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985876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DHS Center of Excellence for Homeland Security Quantitative Analysis</a:t>
            </a:r>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F13B-A34B-C24C-BA3A-659B3A6A972A}" type="slidenum">
              <a:rPr lang="en-US" smtClean="0"/>
              <a:t>‹#›</a:t>
            </a:fld>
            <a:endParaRPr lang="en-US" dirty="0"/>
          </a:p>
        </p:txBody>
      </p:sp>
    </p:spTree>
    <p:extLst>
      <p:ext uri="{BB962C8B-B14F-4D97-AF65-F5344CB8AC3E}">
        <p14:creationId xmlns:p14="http://schemas.microsoft.com/office/powerpoint/2010/main" val="4190035563"/>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710" r:id="rId3"/>
    <p:sldLayoutId id="2147483723" r:id="rId4"/>
  </p:sldLayoutIdLst>
  <p:hf hdr="0" ftr="0" dt="0"/>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A2C59-C23D-4005-8A9B-C3ED85191872}" type="datetimeFigureOut">
              <a:rPr lang="en-US" smtClean="0"/>
              <a:t>4/23/2024</a:t>
            </a:fld>
            <a:endParaRPr lang="en-US" dirty="0"/>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50522-0F77-41EB-95C4-5747A45B67AF}" type="slidenum">
              <a:rPr lang="en-US" smtClean="0"/>
              <a:t>‹#›</a:t>
            </a:fld>
            <a:endParaRPr lang="en-US" dirty="0"/>
          </a:p>
        </p:txBody>
      </p:sp>
    </p:spTree>
    <p:extLst>
      <p:ext uri="{BB962C8B-B14F-4D97-AF65-F5344CB8AC3E}">
        <p14:creationId xmlns:p14="http://schemas.microsoft.com/office/powerpoint/2010/main" val="6069544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3678-B8F0-43FD-8C34-637BB06765A1}" type="datetimeFigureOut">
              <a:rPr lang="en-US" smtClean="0"/>
              <a:t>4/23/2024</a:t>
            </a:fld>
            <a:endParaRPr lang="en-US" dirty="0"/>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78808-908A-4BC6-A1AE-632E1F2F32D0}" type="slidenum">
              <a:rPr lang="en-US" smtClean="0"/>
              <a:t>‹#›</a:t>
            </a:fld>
            <a:endParaRPr lang="en-US" dirty="0"/>
          </a:p>
        </p:txBody>
      </p:sp>
    </p:spTree>
    <p:extLst>
      <p:ext uri="{BB962C8B-B14F-4D97-AF65-F5344CB8AC3E}">
        <p14:creationId xmlns:p14="http://schemas.microsoft.com/office/powerpoint/2010/main" val="3734157748"/>
      </p:ext>
    </p:extLst>
  </p:cSld>
  <p:clrMap bg1="lt1" tx1="dk1" bg2="lt2" tx2="dk2" accent1="accent1" accent2="accent2" accent3="accent3" accent4="accent4" accent5="accent5" accent6="accent6" hlink="hlink" folHlink="folHlink"/>
  <p:sldLayoutIdLst>
    <p:sldLayoutId id="2147483671" r:id="rId1"/>
    <p:sldLayoutId id="2147483691" r:id="rId2"/>
    <p:sldLayoutId id="2147483692" r:id="rId3"/>
    <p:sldLayoutId id="2147483694" r:id="rId4"/>
  </p:sldLayoutIdLst>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ndex.php?title=User:William_Alden&amp;action=edit&amp;redlink=1"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User:Wikideas1"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0574" y="1812241"/>
            <a:ext cx="11076703" cy="955168"/>
          </a:xfrm>
        </p:spPr>
        <p:txBody>
          <a:bodyPr>
            <a:noAutofit/>
          </a:bodyPr>
          <a:lstStyle/>
          <a:p>
            <a:pPr marL="0" indent="0" algn="ctr">
              <a:spcAft>
                <a:spcPts val="1200"/>
              </a:spcAft>
              <a:buNone/>
            </a:pPr>
            <a:r>
              <a:rPr lang="en-US" sz="4000" b="1" dirty="0"/>
              <a:t>Modeling the Impact of Complex, Multi-Vector Disruptions to the Marine Transportation System (MCAT)</a:t>
            </a:r>
          </a:p>
        </p:txBody>
      </p:sp>
      <p:sp>
        <p:nvSpPr>
          <p:cNvPr id="9" name="Text Placeholder 8"/>
          <p:cNvSpPr>
            <a:spLocks noGrp="1"/>
          </p:cNvSpPr>
          <p:nvPr>
            <p:ph type="body" idx="1"/>
          </p:nvPr>
        </p:nvSpPr>
        <p:spPr>
          <a:xfrm>
            <a:off x="1317184" y="3750375"/>
            <a:ext cx="8028038" cy="2597416"/>
          </a:xfrm>
        </p:spPr>
        <p:txBody>
          <a:bodyPr>
            <a:noAutofit/>
          </a:bodyPr>
          <a:lstStyle/>
          <a:p>
            <a:pPr marL="0" indent="0">
              <a:lnSpc>
                <a:spcPct val="100000"/>
              </a:lnSpc>
              <a:buNone/>
            </a:pPr>
            <a:r>
              <a:rPr lang="en-US" sz="3000" b="1" dirty="0"/>
              <a:t>PI: Fred Roberts </a:t>
            </a:r>
          </a:p>
          <a:p>
            <a:pPr marL="0" indent="0">
              <a:lnSpc>
                <a:spcPct val="100000"/>
              </a:lnSpc>
              <a:buNone/>
            </a:pPr>
            <a:r>
              <a:rPr lang="en-US" sz="3000" dirty="0"/>
              <a:t>Rutgers University</a:t>
            </a:r>
          </a:p>
          <a:p>
            <a:pPr marL="0" indent="0">
              <a:lnSpc>
                <a:spcPct val="100000"/>
              </a:lnSpc>
              <a:buNone/>
            </a:pPr>
            <a:r>
              <a:rPr lang="en-US" sz="3000" b="1" dirty="0"/>
              <a:t>PI: Adam Rose</a:t>
            </a:r>
          </a:p>
          <a:p>
            <a:pPr marL="0" indent="0">
              <a:lnSpc>
                <a:spcPct val="100000"/>
              </a:lnSpc>
              <a:buNone/>
            </a:pPr>
            <a:r>
              <a:rPr lang="en-US" sz="3000" dirty="0"/>
              <a:t>USC</a:t>
            </a:r>
          </a:p>
          <a:p>
            <a:r>
              <a:rPr lang="en-US" sz="3000" dirty="0">
                <a:solidFill>
                  <a:schemeClr val="tx1"/>
                </a:solidFill>
                <a:cs typeface="Arial" panose="020B0604020202020204" pitchFamily="34" charset="0"/>
              </a:rPr>
              <a:t>April 8, 2024</a:t>
            </a:r>
          </a:p>
        </p:txBody>
      </p:sp>
    </p:spTree>
    <p:extLst>
      <p:ext uri="{BB962C8B-B14F-4D97-AF65-F5344CB8AC3E}">
        <p14:creationId xmlns:p14="http://schemas.microsoft.com/office/powerpoint/2010/main" val="238207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81408"/>
            <a:ext cx="11524594" cy="875006"/>
          </a:xfrm>
        </p:spPr>
        <p:txBody>
          <a:bodyPr>
            <a:normAutofit/>
          </a:bodyPr>
          <a:lstStyle/>
          <a:p>
            <a:pPr algn="ctr"/>
            <a:r>
              <a:rPr lang="en-US" dirty="0"/>
              <a:t>Mississippi River Scenario</a:t>
            </a:r>
          </a:p>
        </p:txBody>
      </p:sp>
      <p:sp>
        <p:nvSpPr>
          <p:cNvPr id="7" name="Text Placeholder 6"/>
          <p:cNvSpPr>
            <a:spLocks noGrp="1"/>
          </p:cNvSpPr>
          <p:nvPr>
            <p:ph idx="1"/>
          </p:nvPr>
        </p:nvSpPr>
        <p:spPr>
          <a:xfrm>
            <a:off x="289033" y="732186"/>
            <a:ext cx="11715861" cy="5311427"/>
          </a:xfrm>
        </p:spPr>
        <p:txBody>
          <a:bodyPr>
            <a:normAutofit lnSpcReduction="10000"/>
          </a:bodyPr>
          <a:lstStyle/>
          <a:p>
            <a:pPr lvl="1"/>
            <a:r>
              <a:rPr lang="en-US" dirty="0"/>
              <a:t>We were led to this scenario by </a:t>
            </a:r>
            <a:r>
              <a:rPr lang="en-US" b="1" dirty="0"/>
              <a:t>discussions with U.S. Maritime Administration </a:t>
            </a:r>
            <a:r>
              <a:rPr lang="en-US" dirty="0"/>
              <a:t>leaders</a:t>
            </a:r>
          </a:p>
          <a:p>
            <a:pPr lvl="1"/>
            <a:r>
              <a:rPr lang="en-US" dirty="0"/>
              <a:t>Summer 2022 situation:</a:t>
            </a:r>
          </a:p>
          <a:p>
            <a:pPr lvl="2"/>
            <a:r>
              <a:rPr lang="en-US" b="1" dirty="0"/>
              <a:t>Record low water</a:t>
            </a:r>
            <a:endParaRPr lang="en-US" sz="2400" b="1" dirty="0"/>
          </a:p>
          <a:p>
            <a:pPr lvl="2"/>
            <a:r>
              <a:rPr lang="en-US" sz="2000" dirty="0">
                <a:solidFill>
                  <a:schemeClr val="tx1">
                    <a:lumMod val="50000"/>
                  </a:schemeClr>
                </a:solidFill>
              </a:rPr>
              <a:t>A trip between Cairo Illinois to New Orleans that normally takes between 13 and 14 days, took almost 27 days during that time</a:t>
            </a:r>
          </a:p>
          <a:p>
            <a:pPr lvl="2"/>
            <a:r>
              <a:rPr lang="en-US" sz="2000" dirty="0">
                <a:solidFill>
                  <a:schemeClr val="tx1">
                    <a:lumMod val="50000"/>
                  </a:schemeClr>
                </a:solidFill>
              </a:rPr>
              <a:t>Barges that normally get loaded up to 12 ft or more, were down to 9ft causing a severe shrinking of towing capacity leading to a reduction of over 50% </a:t>
            </a:r>
          </a:p>
          <a:p>
            <a:pPr lvl="1"/>
            <a:r>
              <a:rPr lang="en-US" b="1" dirty="0">
                <a:solidFill>
                  <a:schemeClr val="tx1">
                    <a:lumMod val="50000"/>
                  </a:schemeClr>
                </a:solidFill>
              </a:rPr>
              <a:t>Discussions with American Waterways Operators </a:t>
            </a:r>
            <a:r>
              <a:rPr lang="en-US" dirty="0">
                <a:solidFill>
                  <a:schemeClr val="tx1">
                    <a:lumMod val="50000"/>
                  </a:schemeClr>
                </a:solidFill>
              </a:rPr>
              <a:t>(</a:t>
            </a:r>
            <a:r>
              <a:rPr lang="en-US" sz="2400" dirty="0"/>
              <a:t>tugboat, towboat and barge industry's advocate) </a:t>
            </a:r>
            <a:r>
              <a:rPr lang="en-US" dirty="0">
                <a:solidFill>
                  <a:schemeClr val="tx1">
                    <a:lumMod val="50000"/>
                  </a:schemeClr>
                </a:solidFill>
              </a:rPr>
              <a:t>and US Army Corps of Engineers led us to detailed scenario assumptions</a:t>
            </a:r>
          </a:p>
          <a:p>
            <a:pPr lvl="1"/>
            <a:r>
              <a:rPr lang="en-US" dirty="0">
                <a:solidFill>
                  <a:schemeClr val="tx1">
                    <a:lumMod val="50000"/>
                  </a:schemeClr>
                </a:solidFill>
              </a:rPr>
              <a:t>Then summer of 2023 had a repeat of really low water</a:t>
            </a:r>
          </a:p>
          <a:p>
            <a:pPr lvl="1"/>
            <a:r>
              <a:rPr lang="en-US" b="1" dirty="0">
                <a:solidFill>
                  <a:schemeClr val="tx1">
                    <a:lumMod val="50000"/>
                  </a:schemeClr>
                </a:solidFill>
              </a:rPr>
              <a:t>A good test of our MCAT model </a:t>
            </a:r>
            <a:r>
              <a:rPr lang="en-US" dirty="0">
                <a:solidFill>
                  <a:schemeClr val="tx1">
                    <a:lumMod val="50000"/>
                  </a:schemeClr>
                </a:solidFill>
              </a:rPr>
              <a:t>- leading to a detailed economic analysis of the resulting impacts on the fertilizer and grain markets </a:t>
            </a:r>
          </a:p>
          <a:p>
            <a:pPr lvl="1"/>
            <a:r>
              <a:rPr lang="en-US" dirty="0">
                <a:solidFill>
                  <a:schemeClr val="tx1">
                    <a:lumMod val="50000"/>
                  </a:schemeClr>
                </a:solidFill>
              </a:rPr>
              <a:t>Details of this later</a:t>
            </a:r>
          </a:p>
          <a:p>
            <a:pPr lvl="1"/>
            <a:endParaRPr lang="en-US" b="1" dirty="0">
              <a:solidFill>
                <a:srgbClr val="FF0000"/>
              </a:solidFill>
            </a:endParaRP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10</a:t>
            </a:fld>
            <a:endParaRPr lang="en-US" dirty="0"/>
          </a:p>
        </p:txBody>
      </p:sp>
    </p:spTree>
    <p:extLst>
      <p:ext uri="{BB962C8B-B14F-4D97-AF65-F5344CB8AC3E}">
        <p14:creationId xmlns:p14="http://schemas.microsoft.com/office/powerpoint/2010/main" val="253433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81408"/>
            <a:ext cx="11524594" cy="875006"/>
          </a:xfrm>
        </p:spPr>
        <p:txBody>
          <a:bodyPr>
            <a:normAutofit/>
          </a:bodyPr>
          <a:lstStyle/>
          <a:p>
            <a:pPr algn="ctr"/>
            <a:r>
              <a:rPr lang="en-US" dirty="0"/>
              <a:t>Mississippi River Scenario</a:t>
            </a:r>
          </a:p>
        </p:txBody>
      </p:sp>
      <p:sp>
        <p:nvSpPr>
          <p:cNvPr id="7" name="Text Placeholder 6"/>
          <p:cNvSpPr>
            <a:spLocks noGrp="1"/>
          </p:cNvSpPr>
          <p:nvPr>
            <p:ph idx="1"/>
          </p:nvPr>
        </p:nvSpPr>
        <p:spPr>
          <a:xfrm>
            <a:off x="289033" y="846490"/>
            <a:ext cx="11715861" cy="5011381"/>
          </a:xfrm>
        </p:spPr>
        <p:txBody>
          <a:bodyPr>
            <a:normAutofit/>
          </a:bodyPr>
          <a:lstStyle/>
          <a:p>
            <a:pPr>
              <a:spcBef>
                <a:spcPts val="0"/>
              </a:spcBef>
            </a:pPr>
            <a:r>
              <a:rPr lang="en-US" b="1" dirty="0">
                <a:cs typeface="Times New Roman" panose="02020603050405020304" pitchFamily="18" charset="0"/>
              </a:rPr>
              <a:t>Project PI Adam Rose was invited to testify before the Senate Budget Committee in October on the economic impacts of Climate Change on Supply Chains</a:t>
            </a:r>
          </a:p>
          <a:p>
            <a:pPr lvl="1">
              <a:spcBef>
                <a:spcPts val="0"/>
              </a:spcBef>
            </a:pPr>
            <a:r>
              <a:rPr lang="en-US" dirty="0">
                <a:cs typeface="Times New Roman" panose="02020603050405020304" pitchFamily="18" charset="0"/>
              </a:rPr>
              <a:t>His </a:t>
            </a:r>
            <a:r>
              <a:rPr lang="en-US" b="1" dirty="0">
                <a:cs typeface="Times New Roman" panose="02020603050405020304" pitchFamily="18" charset="0"/>
              </a:rPr>
              <a:t>testimony was built around our Mississippi River low water scenario </a:t>
            </a:r>
            <a:r>
              <a:rPr lang="en-US" dirty="0">
                <a:cs typeface="Times New Roman" panose="02020603050405020304" pitchFamily="18" charset="0"/>
              </a:rPr>
              <a:t>and economic analysis</a:t>
            </a:r>
          </a:p>
          <a:p>
            <a:pPr>
              <a:spcBef>
                <a:spcPts val="0"/>
              </a:spcBef>
            </a:pPr>
            <a:r>
              <a:rPr lang="en-US" dirty="0">
                <a:cs typeface="Times New Roman" panose="02020603050405020304" pitchFamily="18" charset="0"/>
              </a:rPr>
              <a:t>Now we have seen </a:t>
            </a:r>
            <a:r>
              <a:rPr lang="en-US" b="1" dirty="0">
                <a:cs typeface="Times New Roman" panose="02020603050405020304" pitchFamily="18" charset="0"/>
              </a:rPr>
              <a:t>drought in Panama leading to low water in the Panama Canal</a:t>
            </a:r>
            <a:r>
              <a:rPr lang="en-US" dirty="0">
                <a:cs typeface="Times New Roman" panose="02020603050405020304" pitchFamily="18" charset="0"/>
              </a:rPr>
              <a:t> with dramatic impact on Canal capacity and major disruptions to shipping world-wide</a:t>
            </a:r>
          </a:p>
          <a:p>
            <a:pPr>
              <a:spcBef>
                <a:spcPts val="0"/>
              </a:spcBef>
            </a:pPr>
            <a:r>
              <a:rPr lang="en-US" dirty="0">
                <a:cs typeface="Times New Roman" panose="02020603050405020304" pitchFamily="18" charset="0"/>
              </a:rPr>
              <a:t>New DHS Supply Chain Resilience Center making climate change impacts on supply chain a major theme</a:t>
            </a:r>
          </a:p>
          <a:p>
            <a:pPr lvl="1"/>
            <a:endParaRPr lang="en-US" b="1" dirty="0">
              <a:solidFill>
                <a:srgbClr val="FF0000"/>
              </a:solidFill>
            </a:endParaRP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11</a:t>
            </a:fld>
            <a:endParaRPr lang="en-US" dirty="0"/>
          </a:p>
        </p:txBody>
      </p:sp>
    </p:spTree>
    <p:extLst>
      <p:ext uri="{BB962C8B-B14F-4D97-AF65-F5344CB8AC3E}">
        <p14:creationId xmlns:p14="http://schemas.microsoft.com/office/powerpoint/2010/main" val="39593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24256"/>
            <a:ext cx="11524594" cy="875006"/>
          </a:xfrm>
        </p:spPr>
        <p:txBody>
          <a:bodyPr>
            <a:normAutofit/>
          </a:bodyPr>
          <a:lstStyle/>
          <a:p>
            <a:pPr algn="ctr"/>
            <a:r>
              <a:rPr lang="en-US" dirty="0"/>
              <a:t>Panama Canal</a:t>
            </a:r>
          </a:p>
        </p:txBody>
      </p:sp>
      <p:sp>
        <p:nvSpPr>
          <p:cNvPr id="7" name="Text Placeholder 6"/>
          <p:cNvSpPr>
            <a:spLocks noGrp="1"/>
          </p:cNvSpPr>
          <p:nvPr>
            <p:ph idx="1"/>
          </p:nvPr>
        </p:nvSpPr>
        <p:spPr>
          <a:xfrm>
            <a:off x="160441" y="732186"/>
            <a:ext cx="11715861" cy="5311427"/>
          </a:xfrm>
        </p:spPr>
        <p:txBody>
          <a:bodyPr>
            <a:normAutofit/>
          </a:bodyPr>
          <a:lstStyle/>
          <a:p>
            <a:pPr marL="295275" indent="-282575"/>
            <a:r>
              <a:rPr lang="en-US" sz="2400" dirty="0"/>
              <a:t>Low Water Impacts: 30% less rainfall in Panama has </a:t>
            </a:r>
            <a:r>
              <a:rPr lang="en-US" sz="2400" b="1" dirty="0"/>
              <a:t>reduced ships from 38 to 18 per day</a:t>
            </a:r>
          </a:p>
          <a:p>
            <a:pPr marL="295275" indent="-282575"/>
            <a:r>
              <a:rPr lang="en-US" sz="2400" dirty="0"/>
              <a:t>Low Water Impacts: </a:t>
            </a:r>
            <a:r>
              <a:rPr lang="en-US" sz="2400" b="1" dirty="0"/>
              <a:t>Shippers are paying millions to transit with priority</a:t>
            </a:r>
          </a:p>
          <a:p>
            <a:pPr marL="295275" indent="-282575"/>
            <a:r>
              <a:rPr lang="en-US" sz="2400" dirty="0"/>
              <a:t>Countermeasures: </a:t>
            </a:r>
            <a:r>
              <a:rPr lang="en-US" sz="2400" b="1" dirty="0"/>
              <a:t>Major shippers like Maersk are using land bridge across Panama, or air cargo, to avoid delays</a:t>
            </a:r>
          </a:p>
          <a:p>
            <a:pPr marL="752475" lvl="1" indent="-282575"/>
            <a:r>
              <a:rPr lang="en-US" sz="2200" b="1" dirty="0"/>
              <a:t>Maersk interested in collaborating with us</a:t>
            </a:r>
          </a:p>
          <a:p>
            <a:pPr marL="752475" lvl="1" indent="-282575"/>
            <a:r>
              <a:rPr lang="en-US" sz="2200" dirty="0"/>
              <a:t>Visited Maersk Innovation Center in Jersey                                                                                       City in March</a:t>
            </a:r>
          </a:p>
          <a:p>
            <a:pPr marL="752475" lvl="1" indent="-282575"/>
            <a:r>
              <a:rPr lang="en-US" sz="2200" dirty="0"/>
              <a:t>Maersk Global Head of Innovation (Logistics                                                                                           &amp; Services) joined project Advisory Board</a:t>
            </a:r>
          </a:p>
          <a:p>
            <a:pPr marL="295275" indent="-282575"/>
            <a:r>
              <a:rPr lang="en-US" sz="2400" dirty="0"/>
              <a:t>Countermeasures: Panama Canal Board                                                                                 considering new, exclusive reservoir to                                                                                  provide water for Canal when needed</a:t>
            </a:r>
          </a:p>
          <a:p>
            <a:pPr lvl="1"/>
            <a:endParaRPr lang="en-US" b="1" dirty="0">
              <a:solidFill>
                <a:srgbClr val="FF0000"/>
              </a:solidFill>
            </a:endParaRP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12</a:t>
            </a:fld>
            <a:endParaRPr lang="en-US" dirty="0"/>
          </a:p>
        </p:txBody>
      </p:sp>
      <p:pic>
        <p:nvPicPr>
          <p:cNvPr id="3" name="Picture 2">
            <a:extLst>
              <a:ext uri="{FF2B5EF4-FFF2-40B4-BE49-F238E27FC236}">
                <a16:creationId xmlns:a16="http://schemas.microsoft.com/office/drawing/2014/main" id="{B4F40E14-27F7-41A4-AD77-4C720FBBDFDB}"/>
              </a:ext>
            </a:extLst>
          </p:cNvPr>
          <p:cNvPicPr>
            <a:picLocks noChangeAspect="1"/>
          </p:cNvPicPr>
          <p:nvPr/>
        </p:nvPicPr>
        <p:blipFill>
          <a:blip r:embed="rId3"/>
          <a:stretch>
            <a:fillRect/>
          </a:stretch>
        </p:blipFill>
        <p:spPr>
          <a:xfrm>
            <a:off x="6624575" y="2706125"/>
            <a:ext cx="5619873" cy="3037442"/>
          </a:xfrm>
          <a:prstGeom prst="rect">
            <a:avLst/>
          </a:prstGeom>
        </p:spPr>
      </p:pic>
    </p:spTree>
    <p:extLst>
      <p:ext uri="{BB962C8B-B14F-4D97-AF65-F5344CB8AC3E}">
        <p14:creationId xmlns:p14="http://schemas.microsoft.com/office/powerpoint/2010/main" val="150284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934"/>
            <a:ext cx="12075886" cy="1062825"/>
          </a:xfrm>
        </p:spPr>
        <p:txBody>
          <a:bodyPr>
            <a:noAutofit/>
          </a:bodyPr>
          <a:lstStyle/>
          <a:p>
            <a:pPr algn="ctr"/>
            <a:r>
              <a:rPr lang="en-US" sz="3600" dirty="0"/>
              <a:t>Red Sea Attacks Make things Worse for Global Shipping</a:t>
            </a:r>
            <a:br>
              <a:rPr lang="en-US" sz="3600" dirty="0"/>
            </a:br>
            <a:endParaRPr lang="en-US" sz="3600" dirty="0">
              <a:highlight>
                <a:srgbClr val="FFFF00"/>
              </a:highlight>
            </a:endParaRPr>
          </a:p>
        </p:txBody>
      </p:sp>
      <p:sp>
        <p:nvSpPr>
          <p:cNvPr id="3" name="Content Placeholder 2"/>
          <p:cNvSpPr>
            <a:spLocks noGrp="1"/>
          </p:cNvSpPr>
          <p:nvPr>
            <p:ph idx="1"/>
          </p:nvPr>
        </p:nvSpPr>
        <p:spPr>
          <a:xfrm>
            <a:off x="838200" y="1062999"/>
            <a:ext cx="4689764" cy="4836435"/>
          </a:xfrm>
        </p:spPr>
        <p:txBody>
          <a:bodyPr>
            <a:normAutofit/>
          </a:bodyPr>
          <a:lstStyle/>
          <a:p>
            <a:pPr>
              <a:spcAft>
                <a:spcPts val="600"/>
              </a:spcAft>
            </a:pPr>
            <a:r>
              <a:rPr lang="en-US" sz="2400" dirty="0"/>
              <a:t>On November 19</a:t>
            </a:r>
            <a:r>
              <a:rPr lang="en-US" sz="2400" baseline="30000" dirty="0"/>
              <a:t>th</a:t>
            </a:r>
            <a:r>
              <a:rPr lang="en-US" sz="2400" dirty="0"/>
              <a:t>, Houthi forces hijacked the car carrier </a:t>
            </a:r>
            <a:r>
              <a:rPr lang="en-US" sz="2400" i="1" dirty="0"/>
              <a:t>Galaxy Leader</a:t>
            </a:r>
            <a:r>
              <a:rPr lang="en-US" sz="2400" dirty="0"/>
              <a:t>. Since that date, Houthis have attacked many other commercial vessels by missile and drone  </a:t>
            </a:r>
          </a:p>
          <a:p>
            <a:pPr>
              <a:spcAft>
                <a:spcPts val="600"/>
              </a:spcAft>
            </a:pPr>
            <a:r>
              <a:rPr lang="en-US" sz="2400" dirty="0"/>
              <a:t>But now </a:t>
            </a:r>
            <a:r>
              <a:rPr lang="en-US" sz="2400" b="1" dirty="0"/>
              <a:t>access to the Suez Canal is affected</a:t>
            </a:r>
          </a:p>
          <a:p>
            <a:pPr>
              <a:spcAft>
                <a:spcPts val="600"/>
              </a:spcAft>
            </a:pPr>
            <a:r>
              <a:rPr lang="en-US" sz="2400" b="1" dirty="0"/>
              <a:t>Panama Canal + Suez Canal blockages create a really complex disturbance</a:t>
            </a:r>
          </a:p>
          <a:p>
            <a:pPr>
              <a:spcAft>
                <a:spcPts val="600"/>
              </a:spcAft>
            </a:pPr>
            <a:endParaRPr lang="en-US" sz="2400" dirty="0"/>
          </a:p>
        </p:txBody>
      </p:sp>
      <p:sp>
        <p:nvSpPr>
          <p:cNvPr id="4" name="Slide Number Placeholder 1">
            <a:extLst>
              <a:ext uri="{FF2B5EF4-FFF2-40B4-BE49-F238E27FC236}">
                <a16:creationId xmlns:a16="http://schemas.microsoft.com/office/drawing/2014/main" id="{7CED3809-43F3-2947-9939-A767B8A66498}"/>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13</a:t>
            </a:fld>
            <a:endParaRPr lang="en-US" dirty="0"/>
          </a:p>
        </p:txBody>
      </p:sp>
      <p:pic>
        <p:nvPicPr>
          <p:cNvPr id="5" name="Picture 4" descr="A helicopter flying over a ship&#10;&#10;Description automatically generated">
            <a:extLst>
              <a:ext uri="{FF2B5EF4-FFF2-40B4-BE49-F238E27FC236}">
                <a16:creationId xmlns:a16="http://schemas.microsoft.com/office/drawing/2014/main" id="{2BF3FF27-D298-1756-0B44-6ACDE128C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9603" y="1808691"/>
            <a:ext cx="4320511" cy="3240618"/>
          </a:xfrm>
          <a:prstGeom prst="rect">
            <a:avLst/>
          </a:prstGeom>
          <a:ln>
            <a:solidFill>
              <a:schemeClr val="tx2"/>
            </a:solidFill>
          </a:ln>
        </p:spPr>
      </p:pic>
    </p:spTree>
    <p:extLst>
      <p:ext uri="{BB962C8B-B14F-4D97-AF65-F5344CB8AC3E}">
        <p14:creationId xmlns:p14="http://schemas.microsoft.com/office/powerpoint/2010/main" val="159225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02982"/>
            <a:ext cx="10515600" cy="1325563"/>
          </a:xfrm>
        </p:spPr>
        <p:txBody>
          <a:bodyPr>
            <a:normAutofit fontScale="90000"/>
          </a:bodyPr>
          <a:lstStyle/>
          <a:p>
            <a:r>
              <a:rPr lang="en-US" dirty="0"/>
              <a:t>The MCAT Economic Consequence Analysis Tool and its Fertilizer Scenario Application</a:t>
            </a:r>
          </a:p>
        </p:txBody>
      </p:sp>
      <p:sp>
        <p:nvSpPr>
          <p:cNvPr id="7" name="Text Placeholder 6"/>
          <p:cNvSpPr>
            <a:spLocks noGrp="1"/>
          </p:cNvSpPr>
          <p:nvPr>
            <p:ph idx="1"/>
          </p:nvPr>
        </p:nvSpPr>
        <p:spPr>
          <a:xfrm>
            <a:off x="838200" y="1120228"/>
            <a:ext cx="10515600" cy="4940938"/>
          </a:xfrm>
        </p:spPr>
        <p:txBody>
          <a:bodyPr>
            <a:normAutofit/>
          </a:bodyPr>
          <a:lstStyle/>
          <a:p>
            <a:endParaRPr lang="en-US" dirty="0"/>
          </a:p>
          <a:p>
            <a:pPr lvl="1" indent="0">
              <a:buNone/>
            </a:pPr>
            <a:endParaRPr lang="en-US" dirty="0"/>
          </a:p>
        </p:txBody>
      </p:sp>
      <p:sp>
        <p:nvSpPr>
          <p:cNvPr id="6" name="Footer Placeholder 5"/>
          <p:cNvSpPr>
            <a:spLocks noGrp="1"/>
          </p:cNvSpPr>
          <p:nvPr>
            <p:ph type="ftr" sz="quarter" idx="4294967295"/>
          </p:nvPr>
        </p:nvSpPr>
        <p:spPr>
          <a:xfrm>
            <a:off x="0" y="6423025"/>
            <a:ext cx="3860800" cy="200025"/>
          </a:xfrm>
        </p:spPr>
        <p:txBody>
          <a:bodyPr/>
          <a:lstStyle/>
          <a:p>
            <a:r>
              <a:rPr lang="en-US" dirty="0"/>
              <a:t>caoe.asu.edu</a:t>
            </a:r>
          </a:p>
        </p:txBody>
      </p:sp>
      <p:sp>
        <p:nvSpPr>
          <p:cNvPr id="2" name="Slide Number Placeholder 1"/>
          <p:cNvSpPr>
            <a:spLocks noGrp="1"/>
          </p:cNvSpPr>
          <p:nvPr>
            <p:ph type="sldNum" sz="quarter" idx="12"/>
          </p:nvPr>
        </p:nvSpPr>
        <p:spPr>
          <a:xfrm>
            <a:off x="9448800" y="6356350"/>
            <a:ext cx="2743200" cy="365125"/>
          </a:xfrm>
        </p:spPr>
        <p:txBody>
          <a:bodyPr/>
          <a:lstStyle/>
          <a:p>
            <a:fld id="{17A44D4A-C3D1-6F47-8DBD-78DBF2D0B6F9}" type="slidenum">
              <a:rPr lang="en-US" smtClean="0"/>
              <a:pPr/>
              <a:t>14</a:t>
            </a:fld>
            <a:endParaRPr lang="en-US" dirty="0"/>
          </a:p>
        </p:txBody>
      </p:sp>
      <p:sp>
        <p:nvSpPr>
          <p:cNvPr id="4" name="Content Placeholder 2">
            <a:extLst>
              <a:ext uri="{FF2B5EF4-FFF2-40B4-BE49-F238E27FC236}">
                <a16:creationId xmlns:a16="http://schemas.microsoft.com/office/drawing/2014/main" id="{EAF04AB2-7721-5C26-DEAA-13CBDA8FDE8F}"/>
              </a:ext>
            </a:extLst>
          </p:cNvPr>
          <p:cNvSpPr txBox="1">
            <a:spLocks/>
          </p:cNvSpPr>
          <p:nvPr/>
        </p:nvSpPr>
        <p:spPr>
          <a:xfrm>
            <a:off x="422563" y="1349032"/>
            <a:ext cx="10515599" cy="4672377"/>
          </a:xfrm>
          <a:prstGeom prst="rect">
            <a:avLst/>
          </a:prstGeom>
        </p:spPr>
        <p:txBody>
          <a:bodyPr vert="horz" lIns="91440" tIns="45720" rIns="91440" bIns="45720" rtlCol="0">
            <a:normAutofit lnSpcReduction="10000"/>
          </a:bodyPr>
          <a:lstStyle>
            <a:lvl1pPr marL="228601" indent="-228601" algn="l" defTabSz="914403" rtl="0" eaLnBrk="1" latinLnBrk="0" hangingPunct="1">
              <a:lnSpc>
                <a:spcPct val="100000"/>
              </a:lnSpc>
              <a:spcBef>
                <a:spcPts val="1000"/>
              </a:spcBef>
              <a:buClr>
                <a:srgbClr val="FAB506"/>
              </a:buClr>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100000"/>
              </a:lnSpc>
              <a:spcBef>
                <a:spcPts val="500"/>
              </a:spcBef>
              <a:buClr>
                <a:srgbClr val="FAB506"/>
              </a:buClr>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100000"/>
              </a:lnSpc>
              <a:spcBef>
                <a:spcPts val="500"/>
              </a:spcBef>
              <a:buClr>
                <a:srgbClr val="FAB506"/>
              </a:buClr>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We are developing </a:t>
            </a:r>
            <a:r>
              <a:rPr lang="en-US" sz="2400" b="1" dirty="0"/>
              <a:t>a user-friendly, decision-support tool for use by the Coast Guard and others to improve risk management</a:t>
            </a:r>
            <a:r>
              <a:rPr lang="en-US" sz="2400" dirty="0"/>
              <a:t>.</a:t>
            </a:r>
          </a:p>
          <a:p>
            <a:r>
              <a:rPr lang="en-US" sz="2400" dirty="0"/>
              <a:t>The </a:t>
            </a:r>
            <a:r>
              <a:rPr lang="en-US" sz="2400" b="1" i="1" dirty="0">
                <a:solidFill>
                  <a:srgbClr val="FF0000"/>
                </a:solidFill>
              </a:rPr>
              <a:t>MCAT Tool </a:t>
            </a:r>
          </a:p>
          <a:p>
            <a:pPr lvl="1"/>
            <a:r>
              <a:rPr lang="en-US" sz="2000" dirty="0"/>
              <a:t>Based on an Economic Consequence Analysis Tool (E-CAT) developed by our partner center CREATE to identify direct </a:t>
            </a:r>
            <a:r>
              <a:rPr lang="en-US" sz="2000" b="1" i="1" dirty="0"/>
              <a:t>and indirect </a:t>
            </a:r>
            <a:r>
              <a:rPr lang="en-US" sz="2000" dirty="0"/>
              <a:t>economic impacts of disruptive events.</a:t>
            </a:r>
          </a:p>
          <a:p>
            <a:pPr lvl="1"/>
            <a:r>
              <a:rPr lang="en-US" sz="2200" b="1" dirty="0">
                <a:solidFill>
                  <a:srgbClr val="000000"/>
                </a:solidFill>
                <a:ea typeface="Times New Roman" panose="02020603050405020304" pitchFamily="18" charset="0"/>
              </a:rPr>
              <a:t>Uses</a:t>
            </a:r>
            <a:r>
              <a:rPr lang="en-US" sz="2200" b="1" dirty="0">
                <a:solidFill>
                  <a:srgbClr val="000000"/>
                </a:solidFill>
                <a:effectLst/>
                <a:ea typeface="Times New Roman" panose="02020603050405020304" pitchFamily="18" charset="0"/>
              </a:rPr>
              <a:t> an internationally linked computable general equilibrium (CGE) model </a:t>
            </a:r>
            <a:r>
              <a:rPr lang="en-US" sz="2200" dirty="0">
                <a:solidFill>
                  <a:srgbClr val="000000"/>
                </a:solidFill>
                <a:effectLst/>
                <a:ea typeface="Times New Roman" panose="02020603050405020304" pitchFamily="18" charset="0"/>
              </a:rPr>
              <a:t>consisting of over 100 countries with 65 sectors each</a:t>
            </a:r>
            <a:r>
              <a:rPr lang="en-US" sz="2200" dirty="0">
                <a:solidFill>
                  <a:srgbClr val="000000"/>
                </a:solidFill>
                <a:ea typeface="Times New Roman" panose="02020603050405020304" pitchFamily="18" charset="0"/>
              </a:rPr>
              <a:t>.</a:t>
            </a:r>
          </a:p>
          <a:p>
            <a:pPr lvl="1"/>
            <a:r>
              <a:rPr lang="en-US" sz="2000" dirty="0"/>
              <a:t>CGE models the economy as a set of interrelated supply chains</a:t>
            </a:r>
            <a:endParaRPr lang="en-US" sz="2200" dirty="0">
              <a:solidFill>
                <a:srgbClr val="000000"/>
              </a:solidFill>
              <a:ea typeface="Times New Roman" panose="02020603050405020304" pitchFamily="18" charset="0"/>
            </a:endParaRPr>
          </a:p>
          <a:p>
            <a:pPr lvl="1"/>
            <a:r>
              <a:rPr lang="en-US" sz="2200" dirty="0">
                <a:solidFill>
                  <a:srgbClr val="000000"/>
                </a:solidFill>
                <a:ea typeface="Times New Roman" panose="02020603050405020304" pitchFamily="18" charset="0"/>
              </a:rPr>
              <a:t>Helps</a:t>
            </a:r>
            <a:r>
              <a:rPr lang="en-US" sz="2200" dirty="0">
                <a:solidFill>
                  <a:srgbClr val="000000"/>
                </a:solidFill>
                <a:effectLst/>
                <a:ea typeface="Times New Roman" panose="02020603050405020304" pitchFamily="18" charset="0"/>
              </a:rPr>
              <a:t> </a:t>
            </a:r>
            <a:r>
              <a:rPr lang="en-US" sz="2200" b="1" dirty="0">
                <a:solidFill>
                  <a:srgbClr val="000000"/>
                </a:solidFill>
                <a:ea typeface="Times New Roman" panose="02020603050405020304" pitchFamily="18" charset="0"/>
              </a:rPr>
              <a:t>determine </a:t>
            </a:r>
            <a:r>
              <a:rPr lang="en-US" sz="2200" b="1" dirty="0">
                <a:solidFill>
                  <a:srgbClr val="000000"/>
                </a:solidFill>
                <a:effectLst/>
                <a:ea typeface="Times New Roman" panose="02020603050405020304" pitchFamily="18" charset="0"/>
              </a:rPr>
              <a:t>economic impacts of complex disruptions and provide insight into how to minimize them.</a:t>
            </a:r>
            <a:r>
              <a:rPr lang="en-US" sz="2200" b="1" dirty="0">
                <a:effectLst/>
              </a:rPr>
              <a:t> </a:t>
            </a:r>
          </a:p>
          <a:p>
            <a:pPr lvl="1"/>
            <a:r>
              <a:rPr lang="en-US" sz="2200" dirty="0"/>
              <a:t>For this scenario, </a:t>
            </a:r>
            <a:r>
              <a:rPr lang="en-US" sz="2200" b="1" dirty="0"/>
              <a:t>also used a specialized TERM-USA CGE model consisting of 5 Mississippi River regions</a:t>
            </a:r>
          </a:p>
        </p:txBody>
      </p:sp>
    </p:spTree>
    <p:extLst>
      <p:ext uri="{BB962C8B-B14F-4D97-AF65-F5344CB8AC3E}">
        <p14:creationId xmlns:p14="http://schemas.microsoft.com/office/powerpoint/2010/main" val="119897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73E-3FDC-42DE-B9DD-1B2A1F378334}"/>
              </a:ext>
            </a:extLst>
          </p:cNvPr>
          <p:cNvSpPr>
            <a:spLocks noGrp="1"/>
          </p:cNvSpPr>
          <p:nvPr>
            <p:ph type="title"/>
          </p:nvPr>
        </p:nvSpPr>
        <p:spPr>
          <a:xfrm>
            <a:off x="838204" y="131107"/>
            <a:ext cx="10515600" cy="707480"/>
          </a:xfrm>
        </p:spPr>
        <p:txBody>
          <a:bodyPr>
            <a:normAutofit/>
          </a:bodyPr>
          <a:lstStyle/>
          <a:p>
            <a:r>
              <a:rPr lang="en-US" sz="3600" dirty="0"/>
              <a:t>Fertilizer Application: Barges and Fertilizer</a:t>
            </a:r>
          </a:p>
        </p:txBody>
      </p:sp>
      <p:sp>
        <p:nvSpPr>
          <p:cNvPr id="3" name="Content Placeholder 2">
            <a:extLst>
              <a:ext uri="{FF2B5EF4-FFF2-40B4-BE49-F238E27FC236}">
                <a16:creationId xmlns:a16="http://schemas.microsoft.com/office/drawing/2014/main" id="{A1B2C0C1-B110-4F0C-B751-95A5D661D3FC}"/>
              </a:ext>
            </a:extLst>
          </p:cNvPr>
          <p:cNvSpPr>
            <a:spLocks noGrp="1"/>
          </p:cNvSpPr>
          <p:nvPr>
            <p:ph idx="1"/>
          </p:nvPr>
        </p:nvSpPr>
        <p:spPr>
          <a:xfrm>
            <a:off x="442913" y="757842"/>
            <a:ext cx="11452237" cy="5128602"/>
          </a:xfrm>
        </p:spPr>
        <p:txBody>
          <a:bodyPr>
            <a:normAutofit/>
          </a:bodyPr>
          <a:lstStyle/>
          <a:p>
            <a:pPr marL="407988" marR="0" indent="-168275">
              <a:lnSpc>
                <a:spcPct val="107000"/>
              </a:lnSpc>
              <a:spcBef>
                <a:spcPts val="0"/>
              </a:spcBef>
              <a:spcAft>
                <a:spcPts val="800"/>
              </a:spcAft>
            </a:pPr>
            <a:r>
              <a:rPr lang="en-US" sz="2400" b="1" kern="0" dirty="0">
                <a:effectLst/>
                <a:ea typeface="Times New Roman" panose="02020603050405020304" pitchFamily="18" charset="0"/>
                <a:cs typeface="Aptos" panose="020B0004020202020204" pitchFamily="34" charset="0"/>
              </a:rPr>
              <a:t>Barges on the Mississippi are an extremely cost-effective method of </a:t>
            </a:r>
            <a:r>
              <a:rPr lang="en-US" sz="2400" b="1" kern="0" dirty="0">
                <a:ea typeface="Times New Roman" panose="02020603050405020304" pitchFamily="18" charset="0"/>
                <a:cs typeface="Aptos" panose="020B0004020202020204" pitchFamily="34" charset="0"/>
              </a:rPr>
              <a:t>transportation for fertilizer.</a:t>
            </a:r>
          </a:p>
          <a:p>
            <a:pPr marL="407988" marR="0" indent="-168275">
              <a:lnSpc>
                <a:spcPct val="107000"/>
              </a:lnSpc>
              <a:spcBef>
                <a:spcPts val="0"/>
              </a:spcBef>
              <a:spcAft>
                <a:spcPts val="800"/>
              </a:spcAft>
            </a:pPr>
            <a:r>
              <a:rPr lang="en-US" sz="2400" kern="0" dirty="0">
                <a:effectLst/>
                <a:ea typeface="Times New Roman" panose="02020603050405020304" pitchFamily="18" charset="0"/>
                <a:cs typeface="Aptos" panose="020B0004020202020204" pitchFamily="34" charset="0"/>
              </a:rPr>
              <a:t>A tow of 15 barges can move more than 22,000 tons of fertilizer using 44 gallons of fuel per mile (on a tugboat). </a:t>
            </a:r>
          </a:p>
          <a:p>
            <a:pPr marL="407988" marR="0" indent="-168275">
              <a:lnSpc>
                <a:spcPct val="107000"/>
              </a:lnSpc>
              <a:spcBef>
                <a:spcPts val="0"/>
              </a:spcBef>
              <a:spcAft>
                <a:spcPts val="800"/>
              </a:spcAft>
            </a:pPr>
            <a:r>
              <a:rPr lang="en-US" sz="2400" kern="0" dirty="0">
                <a:effectLst/>
                <a:ea typeface="Times New Roman" panose="02020603050405020304" pitchFamily="18" charset="0"/>
                <a:cs typeface="Aptos" panose="020B0004020202020204" pitchFamily="34" charset="0"/>
              </a:rPr>
              <a:t>In contrast, it would take about 800 gallons to move that much fertilizer a mile by truck (Jenkins, 2022). </a:t>
            </a:r>
          </a:p>
          <a:p>
            <a:pPr marL="407988" marR="0" indent="-168275">
              <a:lnSpc>
                <a:spcPct val="107000"/>
              </a:lnSpc>
              <a:spcBef>
                <a:spcPts val="0"/>
              </a:spcBef>
              <a:spcAft>
                <a:spcPts val="800"/>
              </a:spcAft>
            </a:pPr>
            <a:r>
              <a:rPr lang="en-US" sz="2400" b="1" kern="0" dirty="0">
                <a:effectLst/>
                <a:ea typeface="Times New Roman" panose="02020603050405020304" pitchFamily="18" charset="0"/>
                <a:cs typeface="Aptos" panose="020B0004020202020204" pitchFamily="34" charset="0"/>
              </a:rPr>
              <a:t>A 15-barge tow, pushed by a single towboat, can carry as much cargo as 870 large trucks, or over 200 rail cars</a:t>
            </a:r>
          </a:p>
          <a:p>
            <a:pPr marL="0" indent="0">
              <a:buNone/>
            </a:pPr>
            <a:endParaRPr lang="en-US" dirty="0"/>
          </a:p>
        </p:txBody>
      </p:sp>
      <p:sp>
        <p:nvSpPr>
          <p:cNvPr id="4" name="Slide Number Placeholder 3">
            <a:extLst>
              <a:ext uri="{FF2B5EF4-FFF2-40B4-BE49-F238E27FC236}">
                <a16:creationId xmlns:a16="http://schemas.microsoft.com/office/drawing/2014/main" id="{8CCB3EE1-5D0D-46AA-B466-8876C5AECA52}"/>
              </a:ext>
            </a:extLst>
          </p:cNvPr>
          <p:cNvSpPr>
            <a:spLocks noGrp="1"/>
          </p:cNvSpPr>
          <p:nvPr>
            <p:ph type="sldNum" sz="quarter" idx="12"/>
          </p:nvPr>
        </p:nvSpPr>
        <p:spPr/>
        <p:txBody>
          <a:bodyPr/>
          <a:lstStyle/>
          <a:p>
            <a:pPr>
              <a:defRPr/>
            </a:pPr>
            <a:fld id="{17F8B8DE-3C83-AB49-B191-ABAC5DDDDCFD}" type="slidenum">
              <a:rPr lang="en-US" altLang="en-US" smtClean="0"/>
              <a:pPr>
                <a:defRPr/>
              </a:pPr>
              <a:t>15</a:t>
            </a:fld>
            <a:endParaRPr lang="en-US" altLang="en-US"/>
          </a:p>
        </p:txBody>
      </p:sp>
      <p:pic>
        <p:nvPicPr>
          <p:cNvPr id="6" name="Picture 5" descr="A barge on a river&#10;&#10;Description automatically generated">
            <a:extLst>
              <a:ext uri="{FF2B5EF4-FFF2-40B4-BE49-F238E27FC236}">
                <a16:creationId xmlns:a16="http://schemas.microsoft.com/office/drawing/2014/main" id="{E2B188C1-CA82-EDCB-DA41-08C33F371365}"/>
              </a:ext>
            </a:extLst>
          </p:cNvPr>
          <p:cNvPicPr>
            <a:picLocks noChangeAspect="1"/>
          </p:cNvPicPr>
          <p:nvPr/>
        </p:nvPicPr>
        <p:blipFill>
          <a:blip r:embed="rId2"/>
          <a:stretch>
            <a:fillRect/>
          </a:stretch>
        </p:blipFill>
        <p:spPr>
          <a:xfrm>
            <a:off x="8491359" y="3836637"/>
            <a:ext cx="3403791" cy="2263521"/>
          </a:xfrm>
          <a:prstGeom prst="rect">
            <a:avLst/>
          </a:prstGeom>
        </p:spPr>
      </p:pic>
      <p:sp>
        <p:nvSpPr>
          <p:cNvPr id="7" name="TextBox 6">
            <a:extLst>
              <a:ext uri="{FF2B5EF4-FFF2-40B4-BE49-F238E27FC236}">
                <a16:creationId xmlns:a16="http://schemas.microsoft.com/office/drawing/2014/main" id="{D086AF3A-16D6-CC0A-D866-F26F6CAB9E45}"/>
              </a:ext>
            </a:extLst>
          </p:cNvPr>
          <p:cNvSpPr txBox="1"/>
          <p:nvPr/>
        </p:nvSpPr>
        <p:spPr>
          <a:xfrm>
            <a:off x="2271705" y="5418174"/>
            <a:ext cx="6147901" cy="369332"/>
          </a:xfrm>
          <a:prstGeom prst="rect">
            <a:avLst/>
          </a:prstGeom>
          <a:noFill/>
        </p:spPr>
        <p:txBody>
          <a:bodyPr wrap="none" rtlCol="0">
            <a:spAutoFit/>
          </a:bodyPr>
          <a:lstStyle/>
          <a:p>
            <a:r>
              <a:rPr lang="en-US" dirty="0"/>
              <a:t>Credit: Wikimedia commons, </a:t>
            </a:r>
            <a:r>
              <a:rPr lang="en-US" dirty="0">
                <a:hlinkClick r:id="rId3" tooltip="User:William Alden (page does not exist)"/>
              </a:rPr>
              <a:t>William Alden III</a:t>
            </a:r>
            <a:r>
              <a:rPr lang="en-US" dirty="0"/>
              <a:t>, no changes</a:t>
            </a:r>
          </a:p>
        </p:txBody>
      </p:sp>
    </p:spTree>
    <p:extLst>
      <p:ext uri="{BB962C8B-B14F-4D97-AF65-F5344CB8AC3E}">
        <p14:creationId xmlns:p14="http://schemas.microsoft.com/office/powerpoint/2010/main" val="200978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73E-3FDC-42DE-B9DD-1B2A1F378334}"/>
              </a:ext>
            </a:extLst>
          </p:cNvPr>
          <p:cNvSpPr>
            <a:spLocks noGrp="1"/>
          </p:cNvSpPr>
          <p:nvPr>
            <p:ph type="title"/>
          </p:nvPr>
        </p:nvSpPr>
        <p:spPr>
          <a:xfrm>
            <a:off x="838204" y="131107"/>
            <a:ext cx="10515600" cy="707480"/>
          </a:xfrm>
        </p:spPr>
        <p:txBody>
          <a:bodyPr>
            <a:normAutofit/>
          </a:bodyPr>
          <a:lstStyle/>
          <a:p>
            <a:r>
              <a:rPr lang="en-US" sz="3600" dirty="0"/>
              <a:t>Barges and Fertilizer</a:t>
            </a:r>
          </a:p>
        </p:txBody>
      </p:sp>
      <p:sp>
        <p:nvSpPr>
          <p:cNvPr id="3" name="Content Placeholder 2">
            <a:extLst>
              <a:ext uri="{FF2B5EF4-FFF2-40B4-BE49-F238E27FC236}">
                <a16:creationId xmlns:a16="http://schemas.microsoft.com/office/drawing/2014/main" id="{A1B2C0C1-B110-4F0C-B751-95A5D661D3FC}"/>
              </a:ext>
            </a:extLst>
          </p:cNvPr>
          <p:cNvSpPr>
            <a:spLocks noGrp="1"/>
          </p:cNvSpPr>
          <p:nvPr>
            <p:ph idx="1"/>
          </p:nvPr>
        </p:nvSpPr>
        <p:spPr>
          <a:xfrm>
            <a:off x="442913" y="814994"/>
            <a:ext cx="11452237" cy="5128602"/>
          </a:xfrm>
        </p:spPr>
        <p:txBody>
          <a:bodyPr>
            <a:normAutofit/>
          </a:bodyPr>
          <a:lstStyle/>
          <a:p>
            <a:pPr marL="407988" marR="0" indent="-168275">
              <a:lnSpc>
                <a:spcPct val="107000"/>
              </a:lnSpc>
              <a:spcBef>
                <a:spcPts val="0"/>
              </a:spcBef>
              <a:spcAft>
                <a:spcPts val="800"/>
              </a:spcAft>
            </a:pPr>
            <a:r>
              <a:rPr lang="en-US" sz="2400" b="1" dirty="0">
                <a:effectLst/>
                <a:ea typeface="DengXian" panose="02010600030101010101" pitchFamily="2" charset="-122"/>
                <a:cs typeface="Times New Roman" panose="02020603050405020304" pitchFamily="18" charset="0"/>
              </a:rPr>
              <a:t>Low water led to barges becoming stranded in mud and sand</a:t>
            </a:r>
            <a:endParaRPr lang="en-US" sz="2400" b="1" dirty="0">
              <a:ea typeface="DengXian" panose="02010600030101010101" pitchFamily="2" charset="-122"/>
              <a:cs typeface="Times New Roman" panose="02020603050405020304" pitchFamily="18" charset="0"/>
            </a:endParaRPr>
          </a:p>
          <a:p>
            <a:pPr marL="865190" lvl="1" indent="-168275">
              <a:lnSpc>
                <a:spcPct val="107000"/>
              </a:lnSpc>
              <a:spcBef>
                <a:spcPts val="0"/>
              </a:spcBef>
              <a:spcAft>
                <a:spcPts val="800"/>
              </a:spcAft>
            </a:pPr>
            <a:r>
              <a:rPr lang="en-US" dirty="0">
                <a:effectLst/>
                <a:ea typeface="DengXian" panose="02010600030101010101" pitchFamily="2" charset="-122"/>
                <a:cs typeface="Times New Roman" panose="02020603050405020304" pitchFamily="18" charset="0"/>
              </a:rPr>
              <a:t>Necessitating </a:t>
            </a:r>
            <a:r>
              <a:rPr lang="en-US" b="1" dirty="0">
                <a:effectLst/>
                <a:ea typeface="DengXian" panose="02010600030101010101" pitchFamily="2" charset="-122"/>
                <a:cs typeface="Times New Roman" panose="02020603050405020304" pitchFamily="18" charset="0"/>
              </a:rPr>
              <a:t>lighter barge loads, shorter barge trains </a:t>
            </a:r>
            <a:r>
              <a:rPr lang="en-US" dirty="0">
                <a:effectLst/>
                <a:ea typeface="DengXian" panose="02010600030101010101" pitchFamily="2" charset="-122"/>
                <a:cs typeface="Times New Roman" panose="02020603050405020304" pitchFamily="18" charset="0"/>
              </a:rPr>
              <a:t>and the implementation of one-way traffic in certain river sections </a:t>
            </a:r>
          </a:p>
          <a:p>
            <a:pPr marL="865190" lvl="1" indent="-168275">
              <a:lnSpc>
                <a:spcPct val="107000"/>
              </a:lnSpc>
              <a:spcBef>
                <a:spcPts val="0"/>
              </a:spcBef>
              <a:spcAft>
                <a:spcPts val="800"/>
              </a:spcAft>
            </a:pPr>
            <a:r>
              <a:rPr lang="en-US" dirty="0">
                <a:effectLst/>
                <a:ea typeface="DengXian" panose="02010600030101010101" pitchFamily="2" charset="-122"/>
                <a:cs typeface="Times New Roman" panose="02020603050405020304" pitchFamily="18" charset="0"/>
              </a:rPr>
              <a:t>At </a:t>
            </a:r>
            <a:r>
              <a:rPr lang="en-US" dirty="0">
                <a:effectLst/>
                <a:ea typeface="DengXian" panose="02010600030101010101" pitchFamily="2" charset="-122"/>
              </a:rPr>
              <a:t>the low water level of October 2022, approximately </a:t>
            </a:r>
            <a:r>
              <a:rPr lang="en-US" kern="0" dirty="0">
                <a:solidFill>
                  <a:srgbClr val="212529"/>
                </a:solidFill>
                <a:effectLst/>
                <a:ea typeface="DengXian" panose="02010600030101010101" pitchFamily="2" charset="-122"/>
              </a:rPr>
              <a:t>2,000 barges were backed up along the river waiting passage </a:t>
            </a:r>
          </a:p>
          <a:p>
            <a:pPr marL="865190" lvl="1" indent="-168275">
              <a:lnSpc>
                <a:spcPct val="107000"/>
              </a:lnSpc>
              <a:spcBef>
                <a:spcPts val="0"/>
              </a:spcBef>
              <a:spcAft>
                <a:spcPts val="800"/>
              </a:spcAft>
            </a:pPr>
            <a:r>
              <a:rPr lang="en-US" dirty="0">
                <a:effectLst/>
                <a:ea typeface="Times New Roman" panose="02020603050405020304" pitchFamily="18" charset="0"/>
                <a:cs typeface="Times New Roman" panose="02020603050405020304" pitchFamily="18" charset="0"/>
              </a:rPr>
              <a:t>Consequently, </a:t>
            </a:r>
            <a:r>
              <a:rPr lang="en-US" b="1" dirty="0">
                <a:effectLst/>
                <a:ea typeface="Times New Roman" panose="02020603050405020304" pitchFamily="18" charset="0"/>
                <a:cs typeface="Times New Roman" panose="02020603050405020304" pitchFamily="18" charset="0"/>
              </a:rPr>
              <a:t>barge transportation rates soared                                                               to more than 400% above average</a:t>
            </a:r>
          </a:p>
          <a:p>
            <a:pPr marL="865190" lvl="1" indent="-168275">
              <a:lnSpc>
                <a:spcPct val="107000"/>
              </a:lnSpc>
              <a:spcBef>
                <a:spcPts val="0"/>
              </a:spcBef>
              <a:spcAft>
                <a:spcPts val="800"/>
              </a:spcAft>
            </a:pPr>
            <a:r>
              <a:rPr lang="en-US" b="1" kern="100" dirty="0">
                <a:ea typeface="Times New Roman" panose="02020603050405020304" pitchFamily="18" charset="0"/>
                <a:cs typeface="Times New Roman" panose="02020603050405020304" pitchFamily="18" charset="0"/>
              </a:rPr>
              <a:t>Barge labor productivity </a:t>
            </a:r>
            <a:r>
              <a:rPr lang="en-US" kern="100" dirty="0">
                <a:ea typeface="Times New Roman" panose="02020603050405020304" pitchFamily="18" charset="0"/>
                <a:cs typeface="Times New Roman" panose="02020603050405020304" pitchFamily="18" charset="0"/>
              </a:rPr>
              <a:t>(the work or output                                                                                     achieved by a unit of labor within a specific                                                          timeframe) </a:t>
            </a:r>
            <a:r>
              <a:rPr lang="en-US" b="1" kern="100" dirty="0">
                <a:ea typeface="Times New Roman" panose="02020603050405020304" pitchFamily="18" charset="0"/>
                <a:cs typeface="Times New Roman" panose="02020603050405020304" pitchFamily="18" charset="0"/>
              </a:rPr>
              <a:t>dropped significantly </a:t>
            </a:r>
          </a:p>
          <a:p>
            <a:pPr marL="696915" lvl="1" indent="0">
              <a:lnSpc>
                <a:spcPct val="107000"/>
              </a:lnSpc>
              <a:spcBef>
                <a:spcPts val="0"/>
              </a:spcBef>
              <a:spcAft>
                <a:spcPts val="800"/>
              </a:spcAft>
              <a:buNone/>
            </a:pPr>
            <a:endParaRPr lang="en-US" kern="100" dirty="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CB3EE1-5D0D-46AA-B466-8876C5AECA52}"/>
              </a:ext>
            </a:extLst>
          </p:cNvPr>
          <p:cNvSpPr>
            <a:spLocks noGrp="1"/>
          </p:cNvSpPr>
          <p:nvPr>
            <p:ph type="sldNum" sz="quarter" idx="12"/>
          </p:nvPr>
        </p:nvSpPr>
        <p:spPr/>
        <p:txBody>
          <a:bodyPr/>
          <a:lstStyle/>
          <a:p>
            <a:pPr>
              <a:defRPr/>
            </a:pPr>
            <a:fld id="{17F8B8DE-3C83-AB49-B191-ABAC5DDDDCFD}" type="slidenum">
              <a:rPr lang="en-US" altLang="en-US" smtClean="0"/>
              <a:pPr>
                <a:defRPr/>
              </a:pPr>
              <a:t>16</a:t>
            </a:fld>
            <a:endParaRPr lang="en-US" altLang="en-US"/>
          </a:p>
        </p:txBody>
      </p:sp>
      <p:pic>
        <p:nvPicPr>
          <p:cNvPr id="6" name="Picture 5" descr="A barge on a river&#10;&#10;Description automatically generated">
            <a:extLst>
              <a:ext uri="{FF2B5EF4-FFF2-40B4-BE49-F238E27FC236}">
                <a16:creationId xmlns:a16="http://schemas.microsoft.com/office/drawing/2014/main" id="{DA0A80C2-39A8-B02F-9AFA-D6A4AD2238F4}"/>
              </a:ext>
            </a:extLst>
          </p:cNvPr>
          <p:cNvPicPr>
            <a:picLocks noChangeAspect="1"/>
          </p:cNvPicPr>
          <p:nvPr/>
        </p:nvPicPr>
        <p:blipFill>
          <a:blip r:embed="rId2"/>
          <a:stretch>
            <a:fillRect/>
          </a:stretch>
        </p:blipFill>
        <p:spPr>
          <a:xfrm>
            <a:off x="8488729" y="2683907"/>
            <a:ext cx="3519487" cy="2639615"/>
          </a:xfrm>
          <a:prstGeom prst="rect">
            <a:avLst/>
          </a:prstGeom>
        </p:spPr>
      </p:pic>
      <p:sp>
        <p:nvSpPr>
          <p:cNvPr id="7" name="TextBox 6">
            <a:extLst>
              <a:ext uri="{FF2B5EF4-FFF2-40B4-BE49-F238E27FC236}">
                <a16:creationId xmlns:a16="http://schemas.microsoft.com/office/drawing/2014/main" id="{F1E684A5-E481-21EB-B1CE-C2B24FCFE6E8}"/>
              </a:ext>
            </a:extLst>
          </p:cNvPr>
          <p:cNvSpPr txBox="1"/>
          <p:nvPr/>
        </p:nvSpPr>
        <p:spPr>
          <a:xfrm>
            <a:off x="7941375" y="5524071"/>
            <a:ext cx="3953775" cy="369332"/>
          </a:xfrm>
          <a:prstGeom prst="rect">
            <a:avLst/>
          </a:prstGeom>
          <a:noFill/>
        </p:spPr>
        <p:txBody>
          <a:bodyPr wrap="none" rtlCol="0">
            <a:spAutoFit/>
          </a:bodyPr>
          <a:lstStyle/>
          <a:p>
            <a:r>
              <a:rPr lang="en-US" sz="1800" dirty="0">
                <a:effectLst/>
                <a:latin typeface="Times New Roman" panose="02020603050405020304" pitchFamily="18" charset="0"/>
                <a:ea typeface="Aptos" panose="020B0004020202020204" pitchFamily="34" charset="0"/>
                <a:cs typeface="Times New Roman (Body CS)"/>
              </a:rPr>
              <a:t>credit: Wikimedia commons, </a:t>
            </a:r>
            <a:r>
              <a:rPr lang="en-US" sz="1800" u="sng" dirty="0">
                <a:solidFill>
                  <a:srgbClr val="467886"/>
                </a:solidFill>
                <a:effectLst/>
                <a:latin typeface="Times New Roman" panose="02020603050405020304" pitchFamily="18" charset="0"/>
                <a:ea typeface="Aptos" panose="020B0004020202020204" pitchFamily="34" charset="0"/>
                <a:cs typeface="Times New Roman (Body CS)"/>
                <a:hlinkClick r:id="rId3" tooltip="User:Wikideas1"/>
              </a:rPr>
              <a:t>Wikideas1</a:t>
            </a:r>
            <a:r>
              <a:rPr lang="en-US" dirty="0">
                <a:effectLst/>
              </a:rPr>
              <a:t> </a:t>
            </a:r>
            <a:endParaRPr lang="en-US" dirty="0"/>
          </a:p>
        </p:txBody>
      </p:sp>
    </p:spTree>
    <p:extLst>
      <p:ext uri="{BB962C8B-B14F-4D97-AF65-F5344CB8AC3E}">
        <p14:creationId xmlns:p14="http://schemas.microsoft.com/office/powerpoint/2010/main" val="106425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73E-3FDC-42DE-B9DD-1B2A1F378334}"/>
              </a:ext>
            </a:extLst>
          </p:cNvPr>
          <p:cNvSpPr>
            <a:spLocks noGrp="1"/>
          </p:cNvSpPr>
          <p:nvPr>
            <p:ph type="title"/>
          </p:nvPr>
        </p:nvSpPr>
        <p:spPr>
          <a:xfrm>
            <a:off x="838203" y="159683"/>
            <a:ext cx="10920409" cy="707480"/>
          </a:xfrm>
        </p:spPr>
        <p:txBody>
          <a:bodyPr>
            <a:normAutofit/>
          </a:bodyPr>
          <a:lstStyle/>
          <a:p>
            <a:r>
              <a:rPr lang="en-US" sz="3600" dirty="0"/>
              <a:t>Three Components of the Complex Disruption</a:t>
            </a:r>
          </a:p>
        </p:txBody>
      </p:sp>
      <p:sp>
        <p:nvSpPr>
          <p:cNvPr id="3" name="Content Placeholder 2">
            <a:extLst>
              <a:ext uri="{FF2B5EF4-FFF2-40B4-BE49-F238E27FC236}">
                <a16:creationId xmlns:a16="http://schemas.microsoft.com/office/drawing/2014/main" id="{A1B2C0C1-B110-4F0C-B751-95A5D661D3FC}"/>
              </a:ext>
            </a:extLst>
          </p:cNvPr>
          <p:cNvSpPr>
            <a:spLocks noGrp="1"/>
          </p:cNvSpPr>
          <p:nvPr>
            <p:ph idx="1"/>
          </p:nvPr>
        </p:nvSpPr>
        <p:spPr>
          <a:xfrm>
            <a:off x="24949" y="785814"/>
            <a:ext cx="11580825" cy="5426728"/>
          </a:xfrm>
        </p:spPr>
        <p:txBody>
          <a:bodyPr>
            <a:normAutofit fontScale="92500" lnSpcReduction="10000"/>
          </a:bodyPr>
          <a:lstStyle/>
          <a:p>
            <a:pPr marL="407988" marR="0" indent="-168275">
              <a:lnSpc>
                <a:spcPct val="107000"/>
              </a:lnSpc>
              <a:spcBef>
                <a:spcPts val="0"/>
              </a:spcBef>
              <a:spcAft>
                <a:spcPts val="800"/>
              </a:spcAft>
            </a:pPr>
            <a:r>
              <a:rPr lang="en-US" sz="3100" b="1" kern="0" dirty="0">
                <a:solidFill>
                  <a:srgbClr val="FF0000"/>
                </a:solidFill>
                <a:effectLst/>
                <a:ea typeface="Times New Roman" panose="02020603050405020304" pitchFamily="18" charset="0"/>
                <a:cs typeface="Aptos" panose="020B0004020202020204" pitchFamily="34" charset="0"/>
              </a:rPr>
              <a:t>Scenario 1: Low water on the Mississippi due to drought: </a:t>
            </a:r>
          </a:p>
          <a:p>
            <a:pPr marL="865190" lvl="1" indent="-168275">
              <a:lnSpc>
                <a:spcPct val="107000"/>
              </a:lnSpc>
              <a:spcBef>
                <a:spcPts val="0"/>
              </a:spcBef>
              <a:spcAft>
                <a:spcPts val="800"/>
              </a:spcAft>
            </a:pPr>
            <a:r>
              <a:rPr lang="en-US" sz="2800" kern="0" dirty="0">
                <a:effectLst/>
                <a:ea typeface="Times New Roman" panose="02020603050405020304" pitchFamily="18" charset="0"/>
                <a:cs typeface="Aptos" panose="020B0004020202020204" pitchFamily="34" charset="0"/>
              </a:rPr>
              <a:t>Our models made assumptions about water levels at Memphis</a:t>
            </a:r>
          </a:p>
          <a:p>
            <a:pPr marL="865190" lvl="1" indent="-168275">
              <a:lnSpc>
                <a:spcPct val="107000"/>
              </a:lnSpc>
              <a:spcBef>
                <a:spcPts val="0"/>
              </a:spcBef>
              <a:spcAft>
                <a:spcPts val="800"/>
              </a:spcAft>
            </a:pPr>
            <a:r>
              <a:rPr lang="en-US" sz="2800" kern="0" dirty="0">
                <a:effectLst/>
                <a:ea typeface="Times New Roman" panose="02020603050405020304" pitchFamily="18" charset="0"/>
                <a:cs typeface="Aptos" panose="020B0004020202020204" pitchFamily="34" charset="0"/>
              </a:rPr>
              <a:t>Then </a:t>
            </a:r>
            <a:r>
              <a:rPr lang="en-US" sz="2800" b="1" kern="0" dirty="0">
                <a:effectLst/>
                <a:ea typeface="Times New Roman" panose="02020603050405020304" pitchFamily="18" charset="0"/>
                <a:cs typeface="Aptos" panose="020B0004020202020204" pitchFamily="34" charset="0"/>
              </a:rPr>
              <a:t>estimated changes in barge                                                       transportation rates and barge labor                                                            productivity rates as a function of water                                                         level</a:t>
            </a:r>
          </a:p>
          <a:p>
            <a:pPr marL="865190" lvl="1" indent="-168275">
              <a:lnSpc>
                <a:spcPct val="107000"/>
              </a:lnSpc>
              <a:spcBef>
                <a:spcPts val="0"/>
              </a:spcBef>
              <a:spcAft>
                <a:spcPts val="800"/>
              </a:spcAft>
            </a:pPr>
            <a:r>
              <a:rPr lang="en-US" sz="2800" dirty="0"/>
              <a:t>Scenario 1a. </a:t>
            </a:r>
            <a:r>
              <a:rPr lang="en-US" sz="2800" dirty="0">
                <a:effectLst/>
                <a:ea typeface="DengXian" panose="02010600030101010101" pitchFamily="2" charset="-122"/>
                <a:cs typeface="Times New Roman" panose="02020603050405020304" pitchFamily="18" charset="0"/>
              </a:rPr>
              <a:t>River Gage Level                                                                   Decrease, Causing Upriver Barge                                                                 Rate Increase</a:t>
            </a:r>
            <a:r>
              <a:rPr lang="en-US" sz="2800" dirty="0">
                <a:effectLst/>
              </a:rPr>
              <a:t> </a:t>
            </a:r>
          </a:p>
          <a:p>
            <a:pPr marL="865190" lvl="1" indent="-168275">
              <a:lnSpc>
                <a:spcPct val="107000"/>
              </a:lnSpc>
              <a:spcBef>
                <a:spcPts val="0"/>
              </a:spcBef>
              <a:spcAft>
                <a:spcPts val="800"/>
              </a:spcAft>
            </a:pPr>
            <a:r>
              <a:rPr lang="en-US" sz="2800" dirty="0"/>
              <a:t>Scenario 1b. </a:t>
            </a:r>
            <a:r>
              <a:rPr lang="en-US" sz="2800" dirty="0">
                <a:effectLst/>
                <a:ea typeface="DengXian" panose="02010600030101010101" pitchFamily="2" charset="-122"/>
                <a:cs typeface="Times New Roman" panose="02020603050405020304" pitchFamily="18" charset="0"/>
              </a:rPr>
              <a:t>River Gage Level                                                                  Decrease, Causing Barge Labor                                                                       Productivity Decrease</a:t>
            </a:r>
            <a:r>
              <a:rPr lang="en-US" sz="2800" dirty="0">
                <a:effectLst/>
              </a:rPr>
              <a:t> </a:t>
            </a:r>
            <a:endParaRPr lang="en-US" sz="2500" kern="0" dirty="0">
              <a:effectLst/>
              <a:ea typeface="Times New Roman" panose="02020603050405020304" pitchFamily="18" charset="0"/>
              <a:cs typeface="Aptos" panose="020B0004020202020204" pitchFamily="34" charset="0"/>
            </a:endParaRPr>
          </a:p>
          <a:p>
            <a:pPr marL="865190" lvl="1" indent="-168275">
              <a:lnSpc>
                <a:spcPct val="107000"/>
              </a:lnSpc>
              <a:spcBef>
                <a:spcPts val="0"/>
              </a:spcBef>
              <a:spcAft>
                <a:spcPts val="800"/>
              </a:spcAft>
            </a:pPr>
            <a:endParaRPr lang="en-US" sz="2000" kern="0" dirty="0">
              <a:effectLst/>
              <a:ea typeface="Times New Roman" panose="02020603050405020304" pitchFamily="18"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8CCB3EE1-5D0D-46AA-B466-8876C5AECA52}"/>
              </a:ext>
            </a:extLst>
          </p:cNvPr>
          <p:cNvSpPr>
            <a:spLocks noGrp="1"/>
          </p:cNvSpPr>
          <p:nvPr>
            <p:ph type="sldNum" sz="quarter" idx="12"/>
          </p:nvPr>
        </p:nvSpPr>
        <p:spPr/>
        <p:txBody>
          <a:bodyPr/>
          <a:lstStyle/>
          <a:p>
            <a:pPr>
              <a:defRPr/>
            </a:pPr>
            <a:fld id="{17F8B8DE-3C83-AB49-B191-ABAC5DDDDCFD}" type="slidenum">
              <a:rPr lang="en-US" altLang="en-US" smtClean="0"/>
              <a:pPr>
                <a:defRPr/>
              </a:pPr>
              <a:t>17</a:t>
            </a:fld>
            <a:endParaRPr lang="en-US" altLang="en-US"/>
          </a:p>
        </p:txBody>
      </p:sp>
      <p:pic>
        <p:nvPicPr>
          <p:cNvPr id="5" name="图片 23" descr="A picture containing text, diagram, plot, line&#10;&#10;Description automatically generated">
            <a:extLst>
              <a:ext uri="{FF2B5EF4-FFF2-40B4-BE49-F238E27FC236}">
                <a16:creationId xmlns:a16="http://schemas.microsoft.com/office/drawing/2014/main" id="{BD20ABAE-EA0D-B35B-5F96-A6B7EB99B77F}"/>
              </a:ext>
            </a:extLst>
          </p:cNvPr>
          <p:cNvPicPr>
            <a:picLocks/>
          </p:cNvPicPr>
          <p:nvPr/>
        </p:nvPicPr>
        <p:blipFill rotWithShape="1">
          <a:blip r:embed="rId2"/>
          <a:srcRect t="17900" r="1326" b="2607"/>
          <a:stretch/>
        </p:blipFill>
        <p:spPr bwMode="auto">
          <a:xfrm>
            <a:off x="7343776" y="1885943"/>
            <a:ext cx="4891087" cy="42122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70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73E-3FDC-42DE-B9DD-1B2A1F378334}"/>
              </a:ext>
            </a:extLst>
          </p:cNvPr>
          <p:cNvSpPr>
            <a:spLocks noGrp="1"/>
          </p:cNvSpPr>
          <p:nvPr>
            <p:ph type="title"/>
          </p:nvPr>
        </p:nvSpPr>
        <p:spPr>
          <a:xfrm>
            <a:off x="838203" y="159683"/>
            <a:ext cx="10920409" cy="707480"/>
          </a:xfrm>
        </p:spPr>
        <p:txBody>
          <a:bodyPr>
            <a:normAutofit/>
          </a:bodyPr>
          <a:lstStyle/>
          <a:p>
            <a:r>
              <a:rPr lang="en-US" sz="3600" dirty="0"/>
              <a:t>Three Components of the Complex Disruption</a:t>
            </a:r>
          </a:p>
        </p:txBody>
      </p:sp>
      <p:sp>
        <p:nvSpPr>
          <p:cNvPr id="3" name="Content Placeholder 2">
            <a:extLst>
              <a:ext uri="{FF2B5EF4-FFF2-40B4-BE49-F238E27FC236}">
                <a16:creationId xmlns:a16="http://schemas.microsoft.com/office/drawing/2014/main" id="{A1B2C0C1-B110-4F0C-B751-95A5D661D3FC}"/>
              </a:ext>
            </a:extLst>
          </p:cNvPr>
          <p:cNvSpPr>
            <a:spLocks noGrp="1"/>
          </p:cNvSpPr>
          <p:nvPr>
            <p:ph idx="1"/>
          </p:nvPr>
        </p:nvSpPr>
        <p:spPr>
          <a:xfrm>
            <a:off x="183785" y="828678"/>
            <a:ext cx="11824432" cy="5426728"/>
          </a:xfrm>
        </p:spPr>
        <p:txBody>
          <a:bodyPr>
            <a:normAutofit fontScale="92500" lnSpcReduction="20000"/>
          </a:bodyPr>
          <a:lstStyle/>
          <a:p>
            <a:pPr marL="407988" indent="-168275">
              <a:lnSpc>
                <a:spcPct val="107000"/>
              </a:lnSpc>
              <a:spcBef>
                <a:spcPts val="0"/>
              </a:spcBef>
              <a:spcAft>
                <a:spcPts val="800"/>
              </a:spcAft>
            </a:pPr>
            <a:r>
              <a:rPr lang="en-US" b="1" kern="0" dirty="0">
                <a:solidFill>
                  <a:srgbClr val="FF0000"/>
                </a:solidFill>
                <a:effectLst/>
                <a:ea typeface="Times New Roman" panose="02020603050405020304" pitchFamily="18" charset="0"/>
                <a:cs typeface="Aptos" panose="020B0004020202020204" pitchFamily="34" charset="0"/>
              </a:rPr>
              <a:t>Scenario 2: Lock and Dam Failure</a:t>
            </a:r>
          </a:p>
          <a:p>
            <a:pPr marL="865190" lvl="1" indent="-168275">
              <a:lnSpc>
                <a:spcPct val="107000"/>
              </a:lnSpc>
              <a:spcBef>
                <a:spcPts val="0"/>
              </a:spcBef>
              <a:spcAft>
                <a:spcPts val="800"/>
              </a:spcAft>
            </a:pPr>
            <a:r>
              <a:rPr lang="en-US" sz="2500" kern="0" dirty="0">
                <a:effectLst/>
                <a:ea typeface="Times New Roman" panose="02020603050405020304" pitchFamily="18" charset="0"/>
                <a:cs typeface="Aptos" panose="020B0004020202020204" pitchFamily="34" charset="0"/>
              </a:rPr>
              <a:t>Locks and dams on the Mississippi are old and subject to failure</a:t>
            </a:r>
          </a:p>
          <a:p>
            <a:pPr marL="865190" lvl="1" indent="-168275">
              <a:lnSpc>
                <a:spcPct val="107000"/>
              </a:lnSpc>
              <a:spcBef>
                <a:spcPts val="0"/>
              </a:spcBef>
              <a:spcAft>
                <a:spcPts val="800"/>
              </a:spcAft>
            </a:pPr>
            <a:r>
              <a:rPr lang="en-US" sz="2500" kern="0" dirty="0">
                <a:effectLst/>
                <a:ea typeface="Times New Roman" panose="02020603050405020304" pitchFamily="18" charset="0"/>
                <a:cs typeface="Aptos" panose="020B0004020202020204" pitchFamily="34" charset="0"/>
              </a:rPr>
              <a:t>We used Lock and Dam 27 at Granite City Illinois for failure – a large portion of fertilizer and grain loads use this lock</a:t>
            </a:r>
          </a:p>
          <a:p>
            <a:pPr marL="865190" lvl="1" indent="-168275">
              <a:lnSpc>
                <a:spcPct val="107000"/>
              </a:lnSpc>
              <a:spcBef>
                <a:spcPts val="0"/>
              </a:spcBef>
              <a:spcAft>
                <a:spcPts val="800"/>
              </a:spcAft>
            </a:pPr>
            <a:r>
              <a:rPr lang="en-US" sz="2500" kern="0" dirty="0">
                <a:ea typeface="Times New Roman" panose="02020603050405020304" pitchFamily="18" charset="0"/>
                <a:cs typeface="Aptos" panose="020B0004020202020204" pitchFamily="34" charset="0"/>
              </a:rPr>
              <a:t>When a lock fails, things are held up. </a:t>
            </a:r>
            <a:r>
              <a:rPr lang="en-US" sz="2500" b="1" kern="0" dirty="0">
                <a:ea typeface="Times New Roman" panose="02020603050405020304" pitchFamily="18" charset="0"/>
                <a:cs typeface="Aptos" panose="020B0004020202020204" pitchFamily="34" charset="0"/>
              </a:rPr>
              <a:t>We estimated effect on barge transportation rates and barge labor productivity rates of this failure, as a function of length of time of outage. </a:t>
            </a:r>
          </a:p>
          <a:p>
            <a:pPr marL="865190" lvl="1" indent="-168275">
              <a:lnSpc>
                <a:spcPct val="107000"/>
              </a:lnSpc>
              <a:spcBef>
                <a:spcPts val="0"/>
              </a:spcBef>
              <a:spcAft>
                <a:spcPts val="800"/>
              </a:spcAft>
            </a:pPr>
            <a:r>
              <a:rPr lang="en-US" sz="2500" dirty="0"/>
              <a:t>Scenario 2a. </a:t>
            </a:r>
            <a:r>
              <a:rPr lang="en-US" sz="2500" dirty="0">
                <a:effectLst/>
                <a:ea typeface="DengXian" panose="02010600030101010101" pitchFamily="2" charset="-122"/>
                <a:cs typeface="Times New Roman" panose="02020603050405020304" pitchFamily="18" charset="0"/>
              </a:rPr>
              <a:t>Navigation Bottleneck, Causing Upriver Barge Rate Increase</a:t>
            </a:r>
            <a:r>
              <a:rPr lang="en-US" sz="2500" dirty="0">
                <a:effectLst/>
              </a:rPr>
              <a:t> </a:t>
            </a:r>
          </a:p>
          <a:p>
            <a:pPr marL="865190" lvl="1" indent="-168275">
              <a:lnSpc>
                <a:spcPct val="107000"/>
              </a:lnSpc>
              <a:spcBef>
                <a:spcPts val="0"/>
              </a:spcBef>
              <a:spcAft>
                <a:spcPts val="800"/>
              </a:spcAft>
            </a:pPr>
            <a:r>
              <a:rPr lang="en-US" sz="2500" dirty="0"/>
              <a:t>Scenario 2b.  Navigation Bottleneck, Causing Barge Labor Productivity Decrease</a:t>
            </a:r>
          </a:p>
          <a:p>
            <a:pPr marL="407988" indent="-168275">
              <a:lnSpc>
                <a:spcPct val="107000"/>
              </a:lnSpc>
              <a:spcBef>
                <a:spcPts val="0"/>
              </a:spcBef>
              <a:spcAft>
                <a:spcPts val="800"/>
              </a:spcAft>
            </a:pPr>
            <a:r>
              <a:rPr lang="en-US" b="1" kern="0" dirty="0">
                <a:solidFill>
                  <a:srgbClr val="FF0000"/>
                </a:solidFill>
                <a:ea typeface="Times New Roman" panose="02020603050405020304" pitchFamily="18" charset="0"/>
                <a:cs typeface="Aptos" panose="020B0004020202020204" pitchFamily="34" charset="0"/>
              </a:rPr>
              <a:t>Scenario 3: Disruption of fertilizer imports in New Orleans</a:t>
            </a:r>
          </a:p>
          <a:p>
            <a:pPr marL="865190" lvl="1" indent="-168275">
              <a:lnSpc>
                <a:spcPct val="107000"/>
              </a:lnSpc>
              <a:spcBef>
                <a:spcPts val="0"/>
              </a:spcBef>
              <a:spcAft>
                <a:spcPts val="800"/>
              </a:spcAft>
            </a:pPr>
            <a:r>
              <a:rPr lang="en-US" sz="2500" kern="0" dirty="0">
                <a:ea typeface="Times New Roman" panose="02020603050405020304" pitchFamily="18" charset="0"/>
                <a:cs typeface="Aptos" panose="020B0004020202020204" pitchFamily="34" charset="0"/>
              </a:rPr>
              <a:t>Cause not identified, but could be hurricane, labor strike, cyber attack heat event, etc.</a:t>
            </a:r>
          </a:p>
          <a:p>
            <a:pPr marL="865190" lvl="1" indent="-168275">
              <a:lnSpc>
                <a:spcPct val="107000"/>
              </a:lnSpc>
              <a:spcBef>
                <a:spcPts val="0"/>
              </a:spcBef>
              <a:spcAft>
                <a:spcPts val="800"/>
              </a:spcAft>
            </a:pPr>
            <a:r>
              <a:rPr lang="en-US" sz="2500" kern="0" dirty="0">
                <a:ea typeface="Times New Roman" panose="02020603050405020304" pitchFamily="18" charset="0"/>
                <a:cs typeface="Aptos" panose="020B0004020202020204" pitchFamily="34" charset="0"/>
              </a:rPr>
              <a:t>Studied </a:t>
            </a:r>
            <a:r>
              <a:rPr lang="en-US" sz="2500" b="1" kern="0" dirty="0">
                <a:ea typeface="Times New Roman" panose="02020603050405020304" pitchFamily="18" charset="0"/>
                <a:cs typeface="Aptos" panose="020B0004020202020204" pitchFamily="34" charset="0"/>
              </a:rPr>
              <a:t>different assumptions about percentage of import reduction</a:t>
            </a:r>
          </a:p>
          <a:p>
            <a:pPr marL="407988" indent="-168275">
              <a:lnSpc>
                <a:spcPct val="107000"/>
              </a:lnSpc>
              <a:spcBef>
                <a:spcPts val="0"/>
              </a:spcBef>
              <a:spcAft>
                <a:spcPts val="800"/>
              </a:spcAft>
            </a:pPr>
            <a:endParaRPr lang="en-US" sz="3200" dirty="0"/>
          </a:p>
          <a:p>
            <a:pPr marL="865190" lvl="1" indent="-168275">
              <a:lnSpc>
                <a:spcPct val="107000"/>
              </a:lnSpc>
              <a:spcBef>
                <a:spcPts val="0"/>
              </a:spcBef>
              <a:spcAft>
                <a:spcPts val="800"/>
              </a:spcAft>
            </a:pPr>
            <a:endParaRPr lang="en-US" sz="2100" kern="0" dirty="0">
              <a:ea typeface="Times New Roman" panose="02020603050405020304" pitchFamily="18" charset="0"/>
              <a:cs typeface="Aptos" panose="020B0004020202020204" pitchFamily="34" charset="0"/>
            </a:endParaRPr>
          </a:p>
          <a:p>
            <a:pPr marL="865190" lvl="1" indent="-168275">
              <a:lnSpc>
                <a:spcPct val="107000"/>
              </a:lnSpc>
              <a:spcBef>
                <a:spcPts val="0"/>
              </a:spcBef>
              <a:spcAft>
                <a:spcPts val="800"/>
              </a:spcAft>
            </a:pPr>
            <a:endParaRPr lang="en-US" sz="2000" kern="0" dirty="0">
              <a:effectLst/>
              <a:ea typeface="Times New Roman" panose="02020603050405020304" pitchFamily="18"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8CCB3EE1-5D0D-46AA-B466-8876C5AECA52}"/>
              </a:ext>
            </a:extLst>
          </p:cNvPr>
          <p:cNvSpPr>
            <a:spLocks noGrp="1"/>
          </p:cNvSpPr>
          <p:nvPr>
            <p:ph type="sldNum" sz="quarter" idx="12"/>
          </p:nvPr>
        </p:nvSpPr>
        <p:spPr/>
        <p:txBody>
          <a:bodyPr/>
          <a:lstStyle/>
          <a:p>
            <a:pPr>
              <a:defRPr/>
            </a:pPr>
            <a:fld id="{17F8B8DE-3C83-AB49-B191-ABAC5DDDDCFD}" type="slidenum">
              <a:rPr lang="en-US" altLang="en-US" smtClean="0"/>
              <a:pPr>
                <a:defRPr/>
              </a:pPr>
              <a:t>18</a:t>
            </a:fld>
            <a:endParaRPr lang="en-US" altLang="en-US"/>
          </a:p>
        </p:txBody>
      </p:sp>
    </p:spTree>
    <p:extLst>
      <p:ext uri="{BB962C8B-B14F-4D97-AF65-F5344CB8AC3E}">
        <p14:creationId xmlns:p14="http://schemas.microsoft.com/office/powerpoint/2010/main" val="324650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73E-3FDC-42DE-B9DD-1B2A1F378334}"/>
              </a:ext>
            </a:extLst>
          </p:cNvPr>
          <p:cNvSpPr>
            <a:spLocks noGrp="1"/>
          </p:cNvSpPr>
          <p:nvPr>
            <p:ph type="title"/>
          </p:nvPr>
        </p:nvSpPr>
        <p:spPr>
          <a:xfrm>
            <a:off x="838203" y="159683"/>
            <a:ext cx="10920409" cy="707480"/>
          </a:xfrm>
        </p:spPr>
        <p:txBody>
          <a:bodyPr>
            <a:normAutofit/>
          </a:bodyPr>
          <a:lstStyle/>
          <a:p>
            <a:r>
              <a:rPr lang="en-US" sz="3600" dirty="0"/>
              <a:t>Three Components of the Complex Disruption</a:t>
            </a:r>
          </a:p>
        </p:txBody>
      </p:sp>
      <p:sp>
        <p:nvSpPr>
          <p:cNvPr id="3" name="Content Placeholder 2">
            <a:extLst>
              <a:ext uri="{FF2B5EF4-FFF2-40B4-BE49-F238E27FC236}">
                <a16:creationId xmlns:a16="http://schemas.microsoft.com/office/drawing/2014/main" id="{A1B2C0C1-B110-4F0C-B751-95A5D661D3FC}"/>
              </a:ext>
            </a:extLst>
          </p:cNvPr>
          <p:cNvSpPr>
            <a:spLocks noGrp="1"/>
          </p:cNvSpPr>
          <p:nvPr>
            <p:ph idx="1"/>
          </p:nvPr>
        </p:nvSpPr>
        <p:spPr>
          <a:xfrm>
            <a:off x="314325" y="928694"/>
            <a:ext cx="11580825" cy="5469592"/>
          </a:xfrm>
        </p:spPr>
        <p:txBody>
          <a:bodyPr>
            <a:normAutofit/>
          </a:bodyPr>
          <a:lstStyle/>
          <a:p>
            <a:pPr marL="407988" indent="-168275">
              <a:lnSpc>
                <a:spcPct val="107000"/>
              </a:lnSpc>
              <a:spcBef>
                <a:spcPts val="0"/>
              </a:spcBef>
              <a:spcAft>
                <a:spcPts val="800"/>
              </a:spcAft>
            </a:pPr>
            <a:r>
              <a:rPr lang="en-US" sz="2500" b="1" kern="0" dirty="0">
                <a:ea typeface="Times New Roman" panose="02020603050405020304" pitchFamily="18" charset="0"/>
                <a:cs typeface="Aptos" panose="020B0004020202020204" pitchFamily="34" charset="0"/>
              </a:rPr>
              <a:t>Different assumptions about water levels, duration of lock failure, and percent import reduction define different cases:</a:t>
            </a:r>
          </a:p>
          <a:p>
            <a:pPr marL="865190" lvl="1" indent="-168275">
              <a:lnSpc>
                <a:spcPct val="107000"/>
              </a:lnSpc>
              <a:spcBef>
                <a:spcPts val="0"/>
              </a:spcBef>
              <a:spcAft>
                <a:spcPts val="800"/>
              </a:spcAft>
            </a:pPr>
            <a:r>
              <a:rPr lang="en-US" sz="2200" kern="0" dirty="0">
                <a:ea typeface="Times New Roman" panose="02020603050405020304" pitchFamily="18" charset="0"/>
                <a:cs typeface="Aptos" panose="020B0004020202020204" pitchFamily="34" charset="0"/>
              </a:rPr>
              <a:t>Base case, lower bound case, upper bound case</a:t>
            </a:r>
          </a:p>
          <a:p>
            <a:pPr marL="407988" indent="-168275">
              <a:lnSpc>
                <a:spcPct val="107000"/>
              </a:lnSpc>
              <a:spcBef>
                <a:spcPts val="0"/>
              </a:spcBef>
              <a:spcAft>
                <a:spcPts val="800"/>
              </a:spcAft>
            </a:pPr>
            <a:r>
              <a:rPr lang="en-US" sz="2500" kern="100" dirty="0">
                <a:effectLst/>
                <a:ea typeface="DengXian" panose="02010600030101010101" pitchFamily="2" charset="-122"/>
                <a:cs typeface="Times New Roman" panose="02020603050405020304" pitchFamily="18" charset="0"/>
              </a:rPr>
              <a:t>To analyze the  complex disruption, we </a:t>
            </a:r>
            <a:r>
              <a:rPr lang="en-US" sz="2500" b="1" kern="100" dirty="0">
                <a:effectLst/>
                <a:ea typeface="DengXian" panose="02010600030101010101" pitchFamily="2" charset="-122"/>
                <a:cs typeface="Times New Roman" panose="02020603050405020304" pitchFamily="18" charset="0"/>
              </a:rPr>
              <a:t>estimate the resulting direct and indirect (supply-chain) impacts </a:t>
            </a:r>
            <a:r>
              <a:rPr lang="en-US" sz="2500" kern="100" dirty="0">
                <a:effectLst/>
                <a:ea typeface="DengXian" panose="02010600030101010101" pitchFamily="2" charset="-122"/>
                <a:cs typeface="Times New Roman" panose="02020603050405020304" pitchFamily="18" charset="0"/>
              </a:rPr>
              <a:t>on the regional and national economy as a whole in terms of </a:t>
            </a:r>
            <a:r>
              <a:rPr lang="en-US" sz="2500" b="1" kern="100" dirty="0">
                <a:effectLst/>
                <a:ea typeface="DengXian" panose="02010600030101010101" pitchFamily="2" charset="-122"/>
                <a:cs typeface="Times New Roman" panose="02020603050405020304" pitchFamily="18" charset="0"/>
              </a:rPr>
              <a:t>decreases in GDP and inflationary pressures</a:t>
            </a:r>
            <a:r>
              <a:rPr lang="en-US" sz="2500" kern="100" dirty="0">
                <a:effectLst/>
                <a:ea typeface="DengXian" panose="02010600030101010101" pitchFamily="2" charset="-122"/>
                <a:cs typeface="Times New Roman" panose="02020603050405020304" pitchFamily="18" charset="0"/>
              </a:rPr>
              <a:t> </a:t>
            </a:r>
          </a:p>
          <a:p>
            <a:pPr marL="407988" indent="-168275">
              <a:lnSpc>
                <a:spcPct val="107000"/>
              </a:lnSpc>
              <a:spcBef>
                <a:spcPts val="0"/>
              </a:spcBef>
              <a:spcAft>
                <a:spcPts val="800"/>
              </a:spcAft>
            </a:pPr>
            <a:endParaRPr lang="en-US" sz="2500" kern="0" dirty="0">
              <a:ea typeface="Times New Roman" panose="02020603050405020304" pitchFamily="18" charset="0"/>
              <a:cs typeface="Aptos" panose="020B0004020202020204" pitchFamily="34" charset="0"/>
            </a:endParaRPr>
          </a:p>
          <a:p>
            <a:pPr marL="865190" lvl="1" indent="-168275">
              <a:lnSpc>
                <a:spcPct val="107000"/>
              </a:lnSpc>
              <a:spcBef>
                <a:spcPts val="0"/>
              </a:spcBef>
              <a:spcAft>
                <a:spcPts val="800"/>
              </a:spcAft>
            </a:pPr>
            <a:endParaRPr lang="en-US" sz="2000" kern="0" dirty="0">
              <a:effectLst/>
              <a:ea typeface="Times New Roman" panose="02020603050405020304" pitchFamily="18"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8CCB3EE1-5D0D-46AA-B466-8876C5AECA52}"/>
              </a:ext>
            </a:extLst>
          </p:cNvPr>
          <p:cNvSpPr>
            <a:spLocks noGrp="1"/>
          </p:cNvSpPr>
          <p:nvPr>
            <p:ph type="sldNum" sz="quarter" idx="12"/>
          </p:nvPr>
        </p:nvSpPr>
        <p:spPr/>
        <p:txBody>
          <a:bodyPr/>
          <a:lstStyle/>
          <a:p>
            <a:pPr>
              <a:defRPr/>
            </a:pPr>
            <a:fld id="{17F8B8DE-3C83-AB49-B191-ABAC5DDDDCFD}" type="slidenum">
              <a:rPr lang="en-US" altLang="en-US" smtClean="0"/>
              <a:pPr>
                <a:defRPr/>
              </a:pPr>
              <a:t>19</a:t>
            </a:fld>
            <a:endParaRPr lang="en-US" altLang="en-US"/>
          </a:p>
        </p:txBody>
      </p:sp>
    </p:spTree>
    <p:extLst>
      <p:ext uri="{BB962C8B-B14F-4D97-AF65-F5344CB8AC3E}">
        <p14:creationId xmlns:p14="http://schemas.microsoft.com/office/powerpoint/2010/main" val="38854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97182"/>
            <a:ext cx="10515600" cy="1325563"/>
          </a:xfrm>
        </p:spPr>
        <p:txBody>
          <a:bodyPr/>
          <a:lstStyle/>
          <a:p>
            <a:r>
              <a:rPr lang="en-US" dirty="0"/>
              <a:t>Project Overview</a:t>
            </a:r>
          </a:p>
        </p:txBody>
      </p:sp>
      <p:sp>
        <p:nvSpPr>
          <p:cNvPr id="7" name="Text Placeholder 6"/>
          <p:cNvSpPr>
            <a:spLocks noGrp="1"/>
          </p:cNvSpPr>
          <p:nvPr>
            <p:ph idx="1"/>
          </p:nvPr>
        </p:nvSpPr>
        <p:spPr>
          <a:xfrm>
            <a:off x="294451" y="557314"/>
            <a:ext cx="10347045" cy="5313402"/>
          </a:xfrm>
        </p:spPr>
        <p:txBody>
          <a:bodyPr>
            <a:normAutofit fontScale="25000" lnSpcReduction="20000"/>
          </a:bodyPr>
          <a:lstStyle/>
          <a:p>
            <a:pPr>
              <a:lnSpc>
                <a:spcPct val="120000"/>
              </a:lnSpc>
              <a:spcBef>
                <a:spcPts val="0"/>
              </a:spcBef>
            </a:pPr>
            <a:r>
              <a:rPr lang="en-US" sz="8800" dirty="0">
                <a:effectLst/>
                <a:cs typeface="Times New Roman" panose="02020603050405020304" pitchFamily="18" charset="0"/>
              </a:rPr>
              <a:t>The Marine Transportation System (MTS) is a vital part of the                                                 nation’s supply chain. The </a:t>
            </a:r>
            <a:r>
              <a:rPr lang="en-US" sz="8800" b="1" dirty="0">
                <a:effectLst/>
                <a:cs typeface="Times New Roman" panose="02020603050405020304" pitchFamily="18" charset="0"/>
              </a:rPr>
              <a:t>vast majority of U.S. overseas trade is                                        carried by the MTS</a:t>
            </a:r>
            <a:r>
              <a:rPr lang="en-US" sz="8800" dirty="0">
                <a:effectLst/>
                <a:cs typeface="Times New Roman" panose="02020603050405020304" pitchFamily="18" charset="0"/>
              </a:rPr>
              <a:t>, and this, in turn, plays a major role in the                                                                                        nation’s GDP and overall prosperity.</a:t>
            </a:r>
          </a:p>
          <a:p>
            <a:pPr>
              <a:lnSpc>
                <a:spcPct val="120000"/>
              </a:lnSpc>
            </a:pPr>
            <a:r>
              <a:rPr lang="en-US" sz="8800" b="1" dirty="0"/>
              <a:t>While the MTS is resilient, multiple disruptions can have                 unexpected impacts.</a:t>
            </a:r>
          </a:p>
          <a:p>
            <a:pPr>
              <a:lnSpc>
                <a:spcPct val="120000"/>
              </a:lnSpc>
            </a:pPr>
            <a:r>
              <a:rPr lang="en-US" sz="8800" dirty="0"/>
              <a:t>We know little about how these disruptions interact and how they                                                 impact downstream businesses dependent on a smooth                                                                                                       functioning MTS.  </a:t>
            </a:r>
          </a:p>
          <a:p>
            <a:pPr>
              <a:lnSpc>
                <a:spcPct val="120000"/>
              </a:lnSpc>
            </a:pPr>
            <a:r>
              <a:rPr lang="en-US" sz="8800" b="1" dirty="0"/>
              <a:t>Modeling multiple vector disruptions and identifying potential                                                  countermeasures can help policy makers</a:t>
            </a:r>
            <a:r>
              <a:rPr lang="en-US" sz="8800" dirty="0"/>
              <a:t>, business leaders, and others anticipate, plan for, mitigate, recover from them.</a:t>
            </a:r>
          </a:p>
          <a:p>
            <a:pPr>
              <a:lnSpc>
                <a:spcPct val="120000"/>
              </a:lnSpc>
            </a:pPr>
            <a:r>
              <a:rPr lang="en-US" sz="8800" dirty="0"/>
              <a:t>We are </a:t>
            </a:r>
            <a:r>
              <a:rPr lang="en-US" sz="8800" b="1" dirty="0"/>
              <a:t>identifying plausible complex disruptions, possible countermeasures, and building a decision-support tool</a:t>
            </a:r>
            <a:r>
              <a:rPr lang="en-US" sz="8800" dirty="0"/>
              <a:t> called </a:t>
            </a:r>
            <a:r>
              <a:rPr lang="en-US" sz="8800" b="1" i="1" dirty="0">
                <a:solidFill>
                  <a:srgbClr val="C00000"/>
                </a:solidFill>
              </a:rPr>
              <a:t>MCAT</a:t>
            </a:r>
            <a:r>
              <a:rPr lang="en-US" sz="8800" dirty="0"/>
              <a:t> for </a:t>
            </a:r>
            <a:r>
              <a:rPr lang="en-US" sz="8800" b="1" dirty="0"/>
              <a:t>use by the Coast Guard and others to improve risk management.</a:t>
            </a:r>
          </a:p>
          <a:p>
            <a:pPr>
              <a:spcAft>
                <a:spcPts val="1200"/>
              </a:spcAft>
            </a:pPr>
            <a:endParaRPr lang="en-US" sz="8800" dirty="0"/>
          </a:p>
          <a:p>
            <a:pPr lvl="1" indent="0">
              <a:buNone/>
            </a:pPr>
            <a:endParaRPr lang="en-US" dirty="0"/>
          </a:p>
        </p:txBody>
      </p:sp>
      <p:sp>
        <p:nvSpPr>
          <p:cNvPr id="6" name="Footer Placeholder 5"/>
          <p:cNvSpPr>
            <a:spLocks noGrp="1"/>
          </p:cNvSpPr>
          <p:nvPr>
            <p:ph type="ftr" sz="quarter" idx="4294967295"/>
          </p:nvPr>
        </p:nvSpPr>
        <p:spPr>
          <a:xfrm>
            <a:off x="0" y="6423025"/>
            <a:ext cx="3860800" cy="200025"/>
          </a:xfrm>
        </p:spPr>
        <p:txBody>
          <a:bodyPr/>
          <a:lstStyle/>
          <a:p>
            <a:r>
              <a:rPr lang="en-US" dirty="0"/>
              <a:t>caoe.asu.edu</a:t>
            </a:r>
          </a:p>
        </p:txBody>
      </p:sp>
      <p:sp>
        <p:nvSpPr>
          <p:cNvPr id="2" name="Slide Number Placeholder 1"/>
          <p:cNvSpPr>
            <a:spLocks noGrp="1"/>
          </p:cNvSpPr>
          <p:nvPr>
            <p:ph type="sldNum" sz="quarter" idx="12"/>
          </p:nvPr>
        </p:nvSpPr>
        <p:spPr>
          <a:xfrm>
            <a:off x="9448800" y="6356350"/>
            <a:ext cx="2743200" cy="365125"/>
          </a:xfrm>
        </p:spPr>
        <p:txBody>
          <a:bodyPr/>
          <a:lstStyle/>
          <a:p>
            <a:fld id="{17A44D4A-C3D1-6F47-8DBD-78DBF2D0B6F9}" type="slidenum">
              <a:rPr lang="en-US" smtClean="0"/>
              <a:pPr/>
              <a:t>2</a:t>
            </a:fld>
            <a:endParaRPr lang="en-US" dirty="0"/>
          </a:p>
        </p:txBody>
      </p:sp>
      <p:grpSp>
        <p:nvGrpSpPr>
          <p:cNvPr id="3" name="Group 2">
            <a:extLst>
              <a:ext uri="{FF2B5EF4-FFF2-40B4-BE49-F238E27FC236}">
                <a16:creationId xmlns:a16="http://schemas.microsoft.com/office/drawing/2014/main" id="{D2EFA75C-70AA-6B00-42B3-13BA3A831247}"/>
              </a:ext>
            </a:extLst>
          </p:cNvPr>
          <p:cNvGrpSpPr/>
          <p:nvPr/>
        </p:nvGrpSpPr>
        <p:grpSpPr>
          <a:xfrm>
            <a:off x="9104242" y="230289"/>
            <a:ext cx="2989078" cy="3097388"/>
            <a:chOff x="0" y="0"/>
            <a:chExt cx="2795905" cy="2796540"/>
          </a:xfrm>
        </p:grpSpPr>
        <p:pic>
          <p:nvPicPr>
            <p:cNvPr id="4" name="Picture 3">
              <a:extLst>
                <a:ext uri="{FF2B5EF4-FFF2-40B4-BE49-F238E27FC236}">
                  <a16:creationId xmlns:a16="http://schemas.microsoft.com/office/drawing/2014/main" id="{E6D9ED35-97D3-7162-A7AD-11D43A5185B1}"/>
                </a:ext>
              </a:extLst>
            </p:cNvPr>
            <p:cNvPicPr>
              <a:picLocks noChangeAspect="1"/>
            </p:cNvPicPr>
            <p:nvPr/>
          </p:nvPicPr>
          <p:blipFill rotWithShape="1">
            <a:blip r:embed="rId3">
              <a:extLst>
                <a:ext uri="{28A0092B-C50C-407E-A947-70E740481C1C}">
                  <a14:useLocalDpi xmlns:a14="http://schemas.microsoft.com/office/drawing/2010/main" val="0"/>
                </a:ext>
              </a:extLst>
            </a:blip>
            <a:srcRect l="11538" t="4887" r="34872" b="9174"/>
            <a:stretch/>
          </p:blipFill>
          <p:spPr bwMode="auto">
            <a:xfrm>
              <a:off x="0" y="0"/>
              <a:ext cx="2795905" cy="2278380"/>
            </a:xfrm>
            <a:prstGeom prst="rect">
              <a:avLst/>
            </a:prstGeom>
            <a:ln>
              <a:noFill/>
            </a:ln>
            <a:extLst>
              <a:ext uri="{53640926-AAD7-44D8-BBD7-CCE9431645EC}">
                <a14:shadowObscured xmlns:a14="http://schemas.microsoft.com/office/drawing/2010/main"/>
              </a:ext>
            </a:extLst>
          </p:spPr>
        </p:pic>
        <p:sp>
          <p:nvSpPr>
            <p:cNvPr id="5" name="Text Box 12">
              <a:extLst>
                <a:ext uri="{FF2B5EF4-FFF2-40B4-BE49-F238E27FC236}">
                  <a16:creationId xmlns:a16="http://schemas.microsoft.com/office/drawing/2014/main" id="{6DAAC454-BF1D-6D8A-6911-337AFB8D1E92}"/>
                </a:ext>
              </a:extLst>
            </p:cNvPr>
            <p:cNvSpPr txBox="1"/>
            <p:nvPr/>
          </p:nvSpPr>
          <p:spPr>
            <a:xfrm>
              <a:off x="0" y="2331720"/>
              <a:ext cx="2795905" cy="46482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i="1">
                  <a:solidFill>
                    <a:srgbClr val="4A66AC"/>
                  </a:solidFill>
                  <a:effectLst/>
                  <a:latin typeface="Times New Roman" panose="02020603050405020304" pitchFamily="18" charset="0"/>
                  <a:ea typeface="Times New Roman" panose="02020603050405020304" pitchFamily="18" charset="0"/>
                </a:rPr>
                <a:t>The Ever Given wedged in the Suez Canal, blocking traffic in both directions. Credit: Contains modified Copernicus Sentinel data 2021, CC BY 2.0, via Wikimedia Commons</a:t>
              </a:r>
              <a:endParaRPr lang="en-US" sz="900" i="1">
                <a:solidFill>
                  <a:srgbClr val="242852"/>
                </a:solidFill>
                <a:effectLst/>
                <a:latin typeface="Times New Roman" panose="02020603050405020304" pitchFamily="18" charset="0"/>
                <a:ea typeface="Times New Roman" panose="02020603050405020304" pitchFamily="18" charset="0"/>
              </a:endParaRPr>
            </a:p>
          </p:txBody>
        </p:sp>
      </p:grpSp>
      <p:sp>
        <p:nvSpPr>
          <p:cNvPr id="8" name="TextBox 7">
            <a:extLst>
              <a:ext uri="{FF2B5EF4-FFF2-40B4-BE49-F238E27FC236}">
                <a16:creationId xmlns:a16="http://schemas.microsoft.com/office/drawing/2014/main" id="{0C9F999D-D924-578E-F3EA-0D069929499A}"/>
              </a:ext>
            </a:extLst>
          </p:cNvPr>
          <p:cNvSpPr txBox="1"/>
          <p:nvPr/>
        </p:nvSpPr>
        <p:spPr>
          <a:xfrm>
            <a:off x="9104242" y="3327677"/>
            <a:ext cx="3068590" cy="904863"/>
          </a:xfrm>
          <a:prstGeom prst="rect">
            <a:avLst/>
          </a:prstGeom>
          <a:solidFill>
            <a:schemeClr val="accent5">
              <a:lumMod val="40000"/>
              <a:lumOff val="60000"/>
            </a:schemeClr>
          </a:solidFill>
          <a:ln>
            <a:solidFill>
              <a:srgbClr val="FFFF00"/>
            </a:solidFill>
          </a:ln>
        </p:spPr>
        <p:txBody>
          <a:bodyPr wrap="square" rtlCol="0">
            <a:spAutoFit/>
          </a:bodyPr>
          <a:lstStyle/>
          <a:p>
            <a:pPr>
              <a:lnSpc>
                <a:spcPct val="80000"/>
              </a:lnSpc>
            </a:pPr>
            <a:r>
              <a:rPr lang="en-US" sz="2200" dirty="0"/>
              <a:t>Complex disruption: COVID + ship blocking Suez Canal</a:t>
            </a:r>
          </a:p>
        </p:txBody>
      </p:sp>
    </p:spTree>
    <p:extLst>
      <p:ext uri="{BB962C8B-B14F-4D97-AF65-F5344CB8AC3E}">
        <p14:creationId xmlns:p14="http://schemas.microsoft.com/office/powerpoint/2010/main" val="115158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7E26E-7E94-41E8-B613-3AC2B127E845}"/>
              </a:ext>
            </a:extLst>
          </p:cNvPr>
          <p:cNvSpPr>
            <a:spLocks noGrp="1"/>
          </p:cNvSpPr>
          <p:nvPr>
            <p:ph type="title"/>
          </p:nvPr>
        </p:nvSpPr>
        <p:spPr>
          <a:xfrm>
            <a:off x="457200" y="128589"/>
            <a:ext cx="11472863" cy="1231084"/>
          </a:xfrm>
        </p:spPr>
        <p:txBody>
          <a:bodyPr>
            <a:noAutofit/>
          </a:bodyPr>
          <a:lstStyle/>
          <a:p>
            <a:r>
              <a:rPr lang="en-US" sz="3600" b="1" dirty="0">
                <a:effectLst/>
                <a:ea typeface="DengXian" panose="02010600030101010101" pitchFamily="2" charset="-122"/>
                <a:cs typeface="Times New Roman" panose="02020603050405020304" pitchFamily="18" charset="0"/>
              </a:rPr>
              <a:t>Simulation results of the fertilizer shipment disruptions for the Base Case  </a:t>
            </a:r>
            <a:endParaRPr lang="en-US" sz="3600" dirty="0"/>
          </a:p>
        </p:txBody>
      </p:sp>
      <p:graphicFrame>
        <p:nvGraphicFramePr>
          <p:cNvPr id="2" name="Table 1">
            <a:extLst>
              <a:ext uri="{FF2B5EF4-FFF2-40B4-BE49-F238E27FC236}">
                <a16:creationId xmlns:a16="http://schemas.microsoft.com/office/drawing/2014/main" id="{F1BC151B-C770-6042-7BB5-9025FCEE3CA6}"/>
              </a:ext>
            </a:extLst>
          </p:cNvPr>
          <p:cNvGraphicFramePr>
            <a:graphicFrameLocks noGrp="1"/>
          </p:cNvGraphicFramePr>
          <p:nvPr>
            <p:extLst>
              <p:ext uri="{D42A27DB-BD31-4B8C-83A1-F6EECF244321}">
                <p14:modId xmlns:p14="http://schemas.microsoft.com/office/powerpoint/2010/main" val="506695504"/>
              </p:ext>
            </p:extLst>
          </p:nvPr>
        </p:nvGraphicFramePr>
        <p:xfrm>
          <a:off x="642938" y="1359673"/>
          <a:ext cx="10215559" cy="4632915"/>
        </p:xfrm>
        <a:graphic>
          <a:graphicData uri="http://schemas.openxmlformats.org/drawingml/2006/table">
            <a:tbl>
              <a:tblPr firstRow="1" firstCol="1" bandRow="1">
                <a:tableStyleId>{5C22544A-7EE6-4342-B048-85BDC9FD1C3A}</a:tableStyleId>
              </a:tblPr>
              <a:tblGrid>
                <a:gridCol w="665643">
                  <a:extLst>
                    <a:ext uri="{9D8B030D-6E8A-4147-A177-3AD203B41FA5}">
                      <a16:colId xmlns:a16="http://schemas.microsoft.com/office/drawing/2014/main" val="1161101155"/>
                    </a:ext>
                  </a:extLst>
                </a:gridCol>
                <a:gridCol w="534275">
                  <a:extLst>
                    <a:ext uri="{9D8B030D-6E8A-4147-A177-3AD203B41FA5}">
                      <a16:colId xmlns:a16="http://schemas.microsoft.com/office/drawing/2014/main" val="1699861227"/>
                    </a:ext>
                  </a:extLst>
                </a:gridCol>
                <a:gridCol w="744193">
                  <a:extLst>
                    <a:ext uri="{9D8B030D-6E8A-4147-A177-3AD203B41FA5}">
                      <a16:colId xmlns:a16="http://schemas.microsoft.com/office/drawing/2014/main" val="2467173877"/>
                    </a:ext>
                  </a:extLst>
                </a:gridCol>
                <a:gridCol w="744193">
                  <a:extLst>
                    <a:ext uri="{9D8B030D-6E8A-4147-A177-3AD203B41FA5}">
                      <a16:colId xmlns:a16="http://schemas.microsoft.com/office/drawing/2014/main" val="4278216604"/>
                    </a:ext>
                  </a:extLst>
                </a:gridCol>
                <a:gridCol w="665643">
                  <a:extLst>
                    <a:ext uri="{9D8B030D-6E8A-4147-A177-3AD203B41FA5}">
                      <a16:colId xmlns:a16="http://schemas.microsoft.com/office/drawing/2014/main" val="2425122619"/>
                    </a:ext>
                  </a:extLst>
                </a:gridCol>
                <a:gridCol w="665643">
                  <a:extLst>
                    <a:ext uri="{9D8B030D-6E8A-4147-A177-3AD203B41FA5}">
                      <a16:colId xmlns:a16="http://schemas.microsoft.com/office/drawing/2014/main" val="3516199640"/>
                    </a:ext>
                  </a:extLst>
                </a:gridCol>
                <a:gridCol w="605377">
                  <a:extLst>
                    <a:ext uri="{9D8B030D-6E8A-4147-A177-3AD203B41FA5}">
                      <a16:colId xmlns:a16="http://schemas.microsoft.com/office/drawing/2014/main" val="1200504797"/>
                    </a:ext>
                  </a:extLst>
                </a:gridCol>
                <a:gridCol w="605377">
                  <a:extLst>
                    <a:ext uri="{9D8B030D-6E8A-4147-A177-3AD203B41FA5}">
                      <a16:colId xmlns:a16="http://schemas.microsoft.com/office/drawing/2014/main" val="540420925"/>
                    </a:ext>
                  </a:extLst>
                </a:gridCol>
                <a:gridCol w="484166">
                  <a:extLst>
                    <a:ext uri="{9D8B030D-6E8A-4147-A177-3AD203B41FA5}">
                      <a16:colId xmlns:a16="http://schemas.microsoft.com/office/drawing/2014/main" val="4130529453"/>
                    </a:ext>
                  </a:extLst>
                </a:gridCol>
                <a:gridCol w="505835">
                  <a:extLst>
                    <a:ext uri="{9D8B030D-6E8A-4147-A177-3AD203B41FA5}">
                      <a16:colId xmlns:a16="http://schemas.microsoft.com/office/drawing/2014/main" val="426577395"/>
                    </a:ext>
                  </a:extLst>
                </a:gridCol>
                <a:gridCol w="716430">
                  <a:extLst>
                    <a:ext uri="{9D8B030D-6E8A-4147-A177-3AD203B41FA5}">
                      <a16:colId xmlns:a16="http://schemas.microsoft.com/office/drawing/2014/main" val="789803126"/>
                    </a:ext>
                  </a:extLst>
                </a:gridCol>
                <a:gridCol w="716430">
                  <a:extLst>
                    <a:ext uri="{9D8B030D-6E8A-4147-A177-3AD203B41FA5}">
                      <a16:colId xmlns:a16="http://schemas.microsoft.com/office/drawing/2014/main" val="4262969960"/>
                    </a:ext>
                  </a:extLst>
                </a:gridCol>
                <a:gridCol w="670383">
                  <a:extLst>
                    <a:ext uri="{9D8B030D-6E8A-4147-A177-3AD203B41FA5}">
                      <a16:colId xmlns:a16="http://schemas.microsoft.com/office/drawing/2014/main" val="3466525466"/>
                    </a:ext>
                  </a:extLst>
                </a:gridCol>
                <a:gridCol w="670383">
                  <a:extLst>
                    <a:ext uri="{9D8B030D-6E8A-4147-A177-3AD203B41FA5}">
                      <a16:colId xmlns:a16="http://schemas.microsoft.com/office/drawing/2014/main" val="1555178227"/>
                    </a:ext>
                  </a:extLst>
                </a:gridCol>
                <a:gridCol w="610794">
                  <a:extLst>
                    <a:ext uri="{9D8B030D-6E8A-4147-A177-3AD203B41FA5}">
                      <a16:colId xmlns:a16="http://schemas.microsoft.com/office/drawing/2014/main" val="3678358220"/>
                    </a:ext>
                  </a:extLst>
                </a:gridCol>
                <a:gridCol w="610794">
                  <a:extLst>
                    <a:ext uri="{9D8B030D-6E8A-4147-A177-3AD203B41FA5}">
                      <a16:colId xmlns:a16="http://schemas.microsoft.com/office/drawing/2014/main" val="4071254144"/>
                    </a:ext>
                  </a:extLst>
                </a:gridCol>
              </a:tblGrid>
              <a:tr h="217139">
                <a:tc rowSpan="2">
                  <a:txBody>
                    <a:bodyPr/>
                    <a:lstStyle/>
                    <a:p>
                      <a:pPr marL="0" marR="0">
                        <a:lnSpc>
                          <a:spcPct val="107000"/>
                        </a:lnSpc>
                        <a:spcBef>
                          <a:spcPts val="600"/>
                        </a:spcBef>
                        <a:spcAft>
                          <a:spcPts val="0"/>
                        </a:spcAft>
                      </a:pPr>
                      <a:r>
                        <a:rPr lang="en-US" sz="1100" kern="0">
                          <a:effectLst/>
                        </a:rPr>
                        <a:t>Scenario</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gridSpan="6">
                  <a:txBody>
                    <a:bodyPr/>
                    <a:lstStyle/>
                    <a:p>
                      <a:pPr marL="0" marR="0" algn="ctr">
                        <a:lnSpc>
                          <a:spcPct val="107000"/>
                        </a:lnSpc>
                        <a:spcBef>
                          <a:spcPts val="600"/>
                        </a:spcBef>
                        <a:spcAft>
                          <a:spcPts val="0"/>
                        </a:spcAft>
                      </a:pPr>
                      <a:r>
                        <a:rPr lang="en-US" sz="1100" kern="0">
                          <a:effectLst/>
                        </a:rPr>
                        <a:t>GDP Level Change (millions of dollars)</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18415" marR="18415" marT="0" marB="0" anchor="b"/>
                </a:tc>
                <a:tc>
                  <a:txBody>
                    <a:bodyPr/>
                    <a:lstStyle/>
                    <a:p>
                      <a:pPr marL="0" marR="0" algn="ctr">
                        <a:lnSpc>
                          <a:spcPct val="107000"/>
                        </a:lnSpc>
                        <a:spcBef>
                          <a:spcPts val="600"/>
                        </a:spcBef>
                        <a:spcAft>
                          <a:spcPts val="0"/>
                        </a:spcAft>
                      </a:pPr>
                      <a:r>
                        <a:rPr lang="en-US" sz="11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gridSpan="7">
                  <a:txBody>
                    <a:bodyPr/>
                    <a:lstStyle/>
                    <a:p>
                      <a:pPr marL="0" marR="0" algn="ctr">
                        <a:lnSpc>
                          <a:spcPct val="107000"/>
                        </a:lnSpc>
                        <a:spcBef>
                          <a:spcPts val="600"/>
                        </a:spcBef>
                        <a:spcAft>
                          <a:spcPts val="0"/>
                        </a:spcAft>
                      </a:pPr>
                      <a:r>
                        <a:rPr lang="en-US" sz="1100" kern="0">
                          <a:effectLst/>
                        </a:rPr>
                        <a:t>GDP Percent change</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4201521"/>
                  </a:ext>
                </a:extLst>
              </a:tr>
              <a:tr h="419574">
                <a:tc vMerge="1">
                  <a:txBody>
                    <a:bodyPr/>
                    <a:lstStyle/>
                    <a:p>
                      <a:endParaRPr lang="en-US"/>
                    </a:p>
                  </a:txBody>
                  <a:tcPr/>
                </a:tc>
                <a:tc>
                  <a:txBody>
                    <a:bodyPr/>
                    <a:lstStyle/>
                    <a:p>
                      <a:pPr marL="0" marR="0" algn="r">
                        <a:lnSpc>
                          <a:spcPct val="107000"/>
                        </a:lnSpc>
                        <a:spcBef>
                          <a:spcPts val="600"/>
                        </a:spcBef>
                        <a:spcAft>
                          <a:spcPts val="600"/>
                        </a:spcAft>
                      </a:pPr>
                      <a:r>
                        <a:rPr lang="en-US" sz="1100" kern="0">
                          <a:effectLst/>
                        </a:rPr>
                        <a:t>Illinois</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Iowa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Minnesota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Missouri</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Wisconsin</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RoUSA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National</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Illinois</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Iowa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Minnesota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Missouri</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Wisconsin</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RoUSA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600"/>
                        </a:spcBef>
                        <a:spcAft>
                          <a:spcPts val="600"/>
                        </a:spcAft>
                      </a:pPr>
                      <a:r>
                        <a:rPr lang="en-US" sz="1100" kern="0">
                          <a:effectLst/>
                        </a:rPr>
                        <a:t>National</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850941135"/>
                  </a:ext>
                </a:extLst>
              </a:tr>
              <a:tr h="570886">
                <a:tc>
                  <a:txBody>
                    <a:bodyPr/>
                    <a:lstStyle/>
                    <a:p>
                      <a:pPr marL="0" marR="0">
                        <a:lnSpc>
                          <a:spcPct val="150000"/>
                        </a:lnSpc>
                        <a:spcBef>
                          <a:spcPts val="600"/>
                        </a:spcBef>
                        <a:spcAft>
                          <a:spcPts val="0"/>
                        </a:spcAft>
                      </a:pPr>
                      <a:r>
                        <a:rPr lang="en-US" sz="1100" kern="0">
                          <a:effectLst/>
                        </a:rPr>
                        <a:t>1a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-4,611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-1,609</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-4,050</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-2,006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-2,833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2,475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-12,634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60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-0.427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-0.867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-1.003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-0.701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-0.786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0.012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600"/>
                        </a:spcBef>
                        <a:spcAft>
                          <a:spcPts val="0"/>
                        </a:spcAft>
                      </a:pPr>
                      <a:r>
                        <a:rPr lang="en-US" sz="1100" kern="100">
                          <a:effectLst/>
                        </a:rPr>
                        <a:t>-0.056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527164488"/>
                  </a:ext>
                </a:extLst>
              </a:tr>
              <a:tr h="570886">
                <a:tc>
                  <a:txBody>
                    <a:bodyPr/>
                    <a:lstStyle/>
                    <a:p>
                      <a:pPr marL="0" marR="0">
                        <a:lnSpc>
                          <a:spcPct val="150000"/>
                        </a:lnSpc>
                        <a:spcBef>
                          <a:spcPts val="0"/>
                        </a:spcBef>
                        <a:spcAft>
                          <a:spcPts val="0"/>
                        </a:spcAft>
                      </a:pPr>
                      <a:r>
                        <a:rPr lang="en-US" sz="1100" kern="0">
                          <a:effectLst/>
                        </a:rPr>
                        <a:t>1b</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-167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-32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-108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-64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-60</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-1,107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-1,538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-0.027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-0.022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3638814460"/>
                  </a:ext>
                </a:extLst>
              </a:tr>
              <a:tr h="570886">
                <a:tc>
                  <a:txBody>
                    <a:bodyPr/>
                    <a:lstStyle/>
                    <a:p>
                      <a:pPr marL="0" marR="0">
                        <a:lnSpc>
                          <a:spcPct val="150000"/>
                        </a:lnSpc>
                        <a:spcBef>
                          <a:spcPts val="0"/>
                        </a:spcBef>
                        <a:spcAft>
                          <a:spcPts val="0"/>
                        </a:spcAft>
                      </a:pPr>
                      <a:r>
                        <a:rPr lang="en-US" sz="1100" kern="0">
                          <a:effectLst/>
                        </a:rPr>
                        <a:t>2a</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-1,164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-417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-1,035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-167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-750</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612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-2,921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-0.108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-0.225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-0.256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-0.058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-0.208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578181705"/>
                  </a:ext>
                </a:extLst>
              </a:tr>
              <a:tr h="570886">
                <a:tc>
                  <a:txBody>
                    <a:bodyPr/>
                    <a:lstStyle/>
                    <a:p>
                      <a:pPr marL="0" marR="0">
                        <a:lnSpc>
                          <a:spcPct val="150000"/>
                        </a:lnSpc>
                        <a:spcBef>
                          <a:spcPts val="0"/>
                        </a:spcBef>
                        <a:spcAft>
                          <a:spcPts val="0"/>
                        </a:spcAft>
                      </a:pPr>
                      <a:r>
                        <a:rPr lang="en-US" sz="1100" kern="0">
                          <a:effectLst/>
                        </a:rPr>
                        <a:t>2b</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-143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-92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-54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-51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-938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-1,305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-0.023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-0.019</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-0.014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5507481"/>
                  </a:ext>
                </a:extLst>
              </a:tr>
              <a:tr h="570886">
                <a:tc>
                  <a:txBody>
                    <a:bodyPr/>
                    <a:lstStyle/>
                    <a:p>
                      <a:pPr marL="0" marR="0">
                        <a:lnSpc>
                          <a:spcPct val="150000"/>
                        </a:lnSpc>
                        <a:spcBef>
                          <a:spcPts val="0"/>
                        </a:spcBef>
                        <a:spcAft>
                          <a:spcPts val="0"/>
                        </a:spcAft>
                      </a:pPr>
                      <a:r>
                        <a:rPr lang="en-US" sz="1100" kern="0">
                          <a:effectLst/>
                        </a:rPr>
                        <a:t>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-3</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-161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-176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457127698"/>
                  </a:ext>
                </a:extLst>
              </a:tr>
              <a:tr h="570886">
                <a:tc>
                  <a:txBody>
                    <a:bodyPr/>
                    <a:lstStyle/>
                    <a:p>
                      <a:pPr marL="0" marR="0">
                        <a:lnSpc>
                          <a:spcPct val="150000"/>
                        </a:lnSpc>
                        <a:spcBef>
                          <a:spcPts val="0"/>
                        </a:spcBef>
                        <a:spcAft>
                          <a:spcPts val="0"/>
                        </a:spcAft>
                      </a:pPr>
                      <a:r>
                        <a:rPr lang="en-US" sz="1100" kern="0">
                          <a:effectLst/>
                        </a:rPr>
                        <a:t>Sum Total</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-6,092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-2,087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-5,287</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-2,292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-3,696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881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-18,575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-0.564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-1.124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dirty="0">
                          <a:effectLst/>
                          <a:highlight>
                            <a:srgbClr val="FFFF00"/>
                          </a:highlight>
                        </a:rPr>
                        <a:t>-1.309</a:t>
                      </a:r>
                      <a:endParaRPr lang="en-US" sz="1100" kern="100"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-0.802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-1.026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dirty="0">
                          <a:effectLst/>
                          <a:highlight>
                            <a:srgbClr val="FFFF00"/>
                          </a:highlight>
                        </a:rPr>
                        <a:t>-0.083</a:t>
                      </a:r>
                      <a:endParaRPr lang="en-US" sz="1100" kern="100"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590489224"/>
                  </a:ext>
                </a:extLst>
              </a:tr>
              <a:tr h="570886">
                <a:tc>
                  <a:txBody>
                    <a:bodyPr/>
                    <a:lstStyle/>
                    <a:p>
                      <a:pPr marL="0" marR="0">
                        <a:lnSpc>
                          <a:spcPct val="150000"/>
                        </a:lnSpc>
                        <a:spcBef>
                          <a:spcPts val="0"/>
                        </a:spcBef>
                        <a:spcAft>
                          <a:spcPts val="0"/>
                        </a:spcAft>
                      </a:pPr>
                      <a:r>
                        <a:rPr lang="en-US" sz="1100" kern="0">
                          <a:effectLst/>
                        </a:rPr>
                        <a:t>Sim Total</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-5,931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-2,001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-5,096</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-2,272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-3,511</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704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-18,108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50000"/>
                        </a:lnSpc>
                        <a:spcBef>
                          <a:spcPts val="0"/>
                        </a:spcBef>
                        <a:spcAft>
                          <a:spcPts val="0"/>
                        </a:spcAft>
                      </a:pPr>
                      <a:r>
                        <a:rPr lang="en-US" sz="900" kern="0">
                          <a:effectLst/>
                        </a:rPr>
                        <a:t> </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-0.549</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-1.078</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-1.262</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-0.795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-0.975</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a:effectLst/>
                        </a:rPr>
                        <a:t>0.004</a:t>
                      </a:r>
                      <a:endParaRPr lang="en-US" sz="1100" kern="10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50000"/>
                        </a:lnSpc>
                        <a:spcBef>
                          <a:spcPts val="0"/>
                        </a:spcBef>
                        <a:spcAft>
                          <a:spcPts val="0"/>
                        </a:spcAft>
                      </a:pPr>
                      <a:r>
                        <a:rPr lang="en-US" sz="1100" kern="100" dirty="0">
                          <a:effectLst/>
                        </a:rPr>
                        <a:t>-0.081</a:t>
                      </a:r>
                      <a:endParaRPr lang="en-US"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862894524"/>
                  </a:ext>
                </a:extLst>
              </a:tr>
            </a:tbl>
          </a:graphicData>
        </a:graphic>
      </p:graphicFrame>
    </p:spTree>
    <p:extLst>
      <p:ext uri="{BB962C8B-B14F-4D97-AF65-F5344CB8AC3E}">
        <p14:creationId xmlns:p14="http://schemas.microsoft.com/office/powerpoint/2010/main" val="371676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73E-3FDC-42DE-B9DD-1B2A1F378334}"/>
              </a:ext>
            </a:extLst>
          </p:cNvPr>
          <p:cNvSpPr>
            <a:spLocks noGrp="1"/>
          </p:cNvSpPr>
          <p:nvPr>
            <p:ph type="title"/>
          </p:nvPr>
        </p:nvSpPr>
        <p:spPr>
          <a:xfrm>
            <a:off x="838203" y="131107"/>
            <a:ext cx="10920409" cy="707480"/>
          </a:xfrm>
        </p:spPr>
        <p:txBody>
          <a:bodyPr>
            <a:normAutofit/>
          </a:bodyPr>
          <a:lstStyle/>
          <a:p>
            <a:r>
              <a:rPr lang="en-US" sz="3600" dirty="0"/>
              <a:t>Results</a:t>
            </a:r>
          </a:p>
        </p:txBody>
      </p:sp>
      <p:sp>
        <p:nvSpPr>
          <p:cNvPr id="3" name="Content Placeholder 2">
            <a:extLst>
              <a:ext uri="{FF2B5EF4-FFF2-40B4-BE49-F238E27FC236}">
                <a16:creationId xmlns:a16="http://schemas.microsoft.com/office/drawing/2014/main" id="{A1B2C0C1-B110-4F0C-B751-95A5D661D3FC}"/>
              </a:ext>
            </a:extLst>
          </p:cNvPr>
          <p:cNvSpPr>
            <a:spLocks noGrp="1"/>
          </p:cNvSpPr>
          <p:nvPr>
            <p:ph idx="1"/>
          </p:nvPr>
        </p:nvSpPr>
        <p:spPr>
          <a:xfrm>
            <a:off x="442913" y="742950"/>
            <a:ext cx="11452237" cy="5314950"/>
          </a:xfrm>
        </p:spPr>
        <p:txBody>
          <a:bodyPr>
            <a:normAutofit lnSpcReduction="10000"/>
          </a:bodyPr>
          <a:lstStyle/>
          <a:p>
            <a:pPr marL="0" marR="0">
              <a:lnSpc>
                <a:spcPct val="107000"/>
              </a:lnSpc>
              <a:spcBef>
                <a:spcPts val="0"/>
              </a:spcBef>
              <a:spcAft>
                <a:spcPts val="800"/>
              </a:spcAft>
            </a:pPr>
            <a:r>
              <a:rPr lang="en-US" sz="2400" b="1" kern="100" dirty="0">
                <a:effectLst/>
                <a:latin typeface="Aptos" panose="020B0004020202020204" pitchFamily="34" charset="0"/>
                <a:ea typeface="Times New Roman" panose="02020603050405020304" pitchFamily="18" charset="0"/>
                <a:cs typeface="Times New Roman" panose="02020603050405020304" pitchFamily="18" charset="0"/>
              </a:rPr>
              <a:t>The overall negative impact on US GDP is 0.083%.  </a:t>
            </a:r>
          </a:p>
          <a:p>
            <a:pPr marL="457202" lvl="1">
              <a:lnSpc>
                <a:spcPct val="107000"/>
              </a:lnSpc>
              <a:spcBef>
                <a:spcPts val="0"/>
              </a:spcBef>
              <a:spcAft>
                <a:spcPts val="800"/>
              </a:spcAft>
            </a:pPr>
            <a:r>
              <a:rPr lang="en-US" sz="2200" kern="100" dirty="0">
                <a:latin typeface="Aptos" panose="020B0004020202020204" pitchFamily="34" charset="0"/>
                <a:ea typeface="Times New Roman" panose="02020603050405020304" pitchFamily="18" charset="0"/>
                <a:cs typeface="Times New Roman" panose="02020603050405020304" pitchFamily="18" charset="0"/>
              </a:rPr>
              <a:t>S</a:t>
            </a:r>
            <a:r>
              <a:rPr lang="en-US" sz="2200" kern="100" dirty="0">
                <a:effectLst/>
                <a:latin typeface="Aptos" panose="020B0004020202020204" pitchFamily="34" charset="0"/>
                <a:ea typeface="Times New Roman" panose="02020603050405020304" pitchFamily="18" charset="0"/>
                <a:cs typeface="Times New Roman" panose="02020603050405020304" pitchFamily="18" charset="0"/>
              </a:rPr>
              <a:t>eems rather minor, but percentage </a:t>
            </a:r>
            <a:r>
              <a:rPr lang="en-US" sz="2200" b="1" kern="100" dirty="0">
                <a:effectLst/>
                <a:latin typeface="Aptos" panose="020B0004020202020204" pitchFamily="34" charset="0"/>
                <a:ea typeface="Times New Roman" panose="02020603050405020304" pitchFamily="18" charset="0"/>
                <a:cs typeface="Times New Roman" panose="02020603050405020304" pitchFamily="18" charset="0"/>
              </a:rPr>
              <a:t>impacts at the state level are several-fold higher</a:t>
            </a:r>
            <a:r>
              <a:rPr lang="en-US" sz="2200" kern="100" dirty="0">
                <a:effectLst/>
                <a:latin typeface="Aptos" panose="020B0004020202020204" pitchFamily="34" charset="0"/>
                <a:ea typeface="Times New Roman" panose="02020603050405020304" pitchFamily="18" charset="0"/>
                <a:cs typeface="Times New Roman" panose="02020603050405020304" pitchFamily="18" charset="0"/>
              </a:rPr>
              <a:t>; e.g., Minnesota is -1.309%</a:t>
            </a:r>
            <a:endParaRPr lang="en-US" sz="22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400" b="1" kern="100" dirty="0">
                <a:effectLst/>
                <a:latin typeface="Aptos" panose="020B0004020202020204" pitchFamily="34" charset="0"/>
                <a:ea typeface="Times New Roman" panose="02020603050405020304" pitchFamily="18" charset="0"/>
                <a:cs typeface="Times New Roman" panose="02020603050405020304" pitchFamily="18" charset="0"/>
              </a:rPr>
              <a:t>Aggregate employment impact is only -0.025%</a:t>
            </a:r>
          </a:p>
          <a:p>
            <a:pPr lvl="1">
              <a:lnSpc>
                <a:spcPct val="107000"/>
              </a:lnSpc>
              <a:spcBef>
                <a:spcPts val="0"/>
              </a:spcBef>
              <a:spcAft>
                <a:spcPts val="800"/>
              </a:spcAft>
            </a:pPr>
            <a:r>
              <a:rPr lang="en-US" sz="2200" kern="100" dirty="0">
                <a:effectLst/>
                <a:latin typeface="Aptos" panose="020B0004020202020204" pitchFamily="34" charset="0"/>
                <a:ea typeface="Times New Roman" panose="02020603050405020304" pitchFamily="18" charset="0"/>
                <a:cs typeface="Times New Roman" panose="02020603050405020304" pitchFamily="18" charset="0"/>
              </a:rPr>
              <a:t>Still, this lower percentage impact corresponds to an </a:t>
            </a:r>
            <a:r>
              <a:rPr lang="en-US" sz="2200" b="1" kern="100" dirty="0">
                <a:effectLst/>
                <a:latin typeface="Aptos" panose="020B0004020202020204" pitchFamily="34" charset="0"/>
                <a:ea typeface="Times New Roman" panose="02020603050405020304" pitchFamily="18" charset="0"/>
                <a:cs typeface="Times New Roman" panose="02020603050405020304" pitchFamily="18" charset="0"/>
              </a:rPr>
              <a:t>employment decrease of 51,267 </a:t>
            </a:r>
            <a:r>
              <a:rPr lang="en-US" sz="2200" kern="100" dirty="0">
                <a:effectLst/>
                <a:latin typeface="Aptos" panose="020B0004020202020204" pitchFamily="34" charset="0"/>
                <a:ea typeface="Times New Roman" panose="02020603050405020304" pitchFamily="18" charset="0"/>
                <a:cs typeface="Times New Roman" panose="02020603050405020304" pitchFamily="18" charset="0"/>
              </a:rPr>
              <a:t>people throughout the U.S economy, and each of them is 100% unemployed.</a:t>
            </a:r>
          </a:p>
          <a:p>
            <a:pPr>
              <a:lnSpc>
                <a:spcPct val="107000"/>
              </a:lnSpc>
              <a:spcBef>
                <a:spcPts val="0"/>
              </a:spcBef>
              <a:spcAft>
                <a:spcPts val="800"/>
              </a:spcAft>
            </a:pPr>
            <a:r>
              <a:rPr lang="en-US" sz="2400" kern="100" dirty="0">
                <a:effectLst/>
                <a:latin typeface="Aptos" panose="020B0004020202020204" pitchFamily="34" charset="0"/>
                <a:ea typeface="Times New Roman" panose="02020603050405020304" pitchFamily="18" charset="0"/>
                <a:cs typeface="Times New Roman" panose="02020603050405020304" pitchFamily="18" charset="0"/>
              </a:rPr>
              <a:t>The overall effect on prices (inflation) is estimated to cause a 0.299% increase in the Producer Price Index (PPI), and a </a:t>
            </a:r>
            <a:r>
              <a:rPr lang="en-US" sz="2400" b="1" kern="100" dirty="0">
                <a:effectLst/>
                <a:latin typeface="Aptos" panose="020B0004020202020204" pitchFamily="34" charset="0"/>
                <a:ea typeface="Times New Roman" panose="02020603050405020304" pitchFamily="18" charset="0"/>
                <a:cs typeface="Times New Roman" panose="02020603050405020304" pitchFamily="18" charset="0"/>
              </a:rPr>
              <a:t>0.257% increase in the Consumer Price Index (CPI).</a:t>
            </a:r>
            <a:r>
              <a:rPr lang="en-US"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marL="457202" lvl="1">
              <a:lnSpc>
                <a:spcPct val="107000"/>
              </a:lnSpc>
              <a:spcBef>
                <a:spcPts val="0"/>
              </a:spcBef>
              <a:spcAft>
                <a:spcPts val="800"/>
              </a:spcAft>
            </a:pPr>
            <a:r>
              <a:rPr lang="en-US" sz="2200" b="1" kern="100" dirty="0">
                <a:effectLst/>
                <a:latin typeface="Aptos" panose="020B0004020202020204" pitchFamily="34" charset="0"/>
                <a:ea typeface="Times New Roman" panose="02020603050405020304" pitchFamily="18" charset="0"/>
                <a:cs typeface="Times New Roman" panose="02020603050405020304" pitchFamily="18" charset="0"/>
              </a:rPr>
              <a:t>At a time when we are especially sensitive to inflationary pressures, such small impacts have relatively greater meaning.</a:t>
            </a:r>
          </a:p>
          <a:p>
            <a:pPr marL="457202" lvl="1">
              <a:lnSpc>
                <a:spcPct val="107000"/>
              </a:lnSpc>
              <a:spcBef>
                <a:spcPts val="0"/>
              </a:spcBef>
              <a:spcAft>
                <a:spcPts val="800"/>
              </a:spcAft>
            </a:pPr>
            <a:r>
              <a:rPr lang="en-US" sz="2200" b="1" kern="100" dirty="0">
                <a:latin typeface="Aptos" panose="020B0004020202020204" pitchFamily="34" charset="0"/>
                <a:ea typeface="Times New Roman" panose="02020603050405020304" pitchFamily="18" charset="0"/>
                <a:cs typeface="Times New Roman" panose="02020603050405020304" pitchFamily="18" charset="0"/>
              </a:rPr>
              <a:t>T</a:t>
            </a:r>
            <a:r>
              <a:rPr lang="en-US" sz="2200" b="1" kern="100" dirty="0">
                <a:effectLst/>
                <a:latin typeface="Aptos" panose="020B0004020202020204" pitchFamily="34" charset="0"/>
                <a:ea typeface="Times New Roman" panose="02020603050405020304" pitchFamily="18" charset="0"/>
                <a:cs typeface="Times New Roman" panose="02020603050405020304" pitchFamily="18" charset="0"/>
              </a:rPr>
              <a:t>hese seemingly small amounts represent a 5% increase in current inflation, so they are quite notable.</a:t>
            </a:r>
          </a:p>
          <a:p>
            <a:pPr marL="865190" lvl="1" indent="-168275">
              <a:lnSpc>
                <a:spcPct val="107000"/>
              </a:lnSpc>
              <a:spcBef>
                <a:spcPts val="0"/>
              </a:spcBef>
              <a:spcAft>
                <a:spcPts val="800"/>
              </a:spcAft>
            </a:pPr>
            <a:endParaRPr lang="en-US" sz="2000" kern="0" dirty="0">
              <a:effectLst/>
              <a:ea typeface="Times New Roman" panose="02020603050405020304" pitchFamily="18"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8CCB3EE1-5D0D-46AA-B466-8876C5AECA52}"/>
              </a:ext>
            </a:extLst>
          </p:cNvPr>
          <p:cNvSpPr>
            <a:spLocks noGrp="1"/>
          </p:cNvSpPr>
          <p:nvPr>
            <p:ph type="sldNum" sz="quarter" idx="12"/>
          </p:nvPr>
        </p:nvSpPr>
        <p:spPr/>
        <p:txBody>
          <a:bodyPr/>
          <a:lstStyle/>
          <a:p>
            <a:pPr>
              <a:defRPr/>
            </a:pPr>
            <a:fld id="{17F8B8DE-3C83-AB49-B191-ABAC5DDDDCFD}" type="slidenum">
              <a:rPr lang="en-US" altLang="en-US" smtClean="0"/>
              <a:pPr>
                <a:defRPr/>
              </a:pPr>
              <a:t>21</a:t>
            </a:fld>
            <a:endParaRPr lang="en-US" altLang="en-US"/>
          </a:p>
        </p:txBody>
      </p:sp>
    </p:spTree>
    <p:extLst>
      <p:ext uri="{BB962C8B-B14F-4D97-AF65-F5344CB8AC3E}">
        <p14:creationId xmlns:p14="http://schemas.microsoft.com/office/powerpoint/2010/main" val="119060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282606"/>
            <a:ext cx="11524594" cy="1325563"/>
          </a:xfrm>
        </p:spPr>
        <p:txBody>
          <a:bodyPr/>
          <a:lstStyle/>
          <a:p>
            <a:pPr algn="ctr"/>
            <a:r>
              <a:rPr lang="en-US" dirty="0"/>
              <a:t>Stakeholder Engagement</a:t>
            </a: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22</a:t>
            </a:fld>
            <a:endParaRPr lang="en-US" dirty="0"/>
          </a:p>
        </p:txBody>
      </p:sp>
      <p:sp>
        <p:nvSpPr>
          <p:cNvPr id="5" name="TextBox 4">
            <a:extLst>
              <a:ext uri="{FF2B5EF4-FFF2-40B4-BE49-F238E27FC236}">
                <a16:creationId xmlns:a16="http://schemas.microsoft.com/office/drawing/2014/main" id="{08DA4FC2-B877-0691-2264-81FF57752CB1}"/>
              </a:ext>
            </a:extLst>
          </p:cNvPr>
          <p:cNvSpPr txBox="1"/>
          <p:nvPr/>
        </p:nvSpPr>
        <p:spPr>
          <a:xfrm>
            <a:off x="359282" y="645397"/>
            <a:ext cx="11562773" cy="5300425"/>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dirty="0">
                <a:solidFill>
                  <a:srgbClr val="FF0000"/>
                </a:solidFill>
              </a:rPr>
              <a:t>Distinguished Advisory Board </a:t>
            </a:r>
            <a:r>
              <a:rPr lang="en-US" sz="2400" dirty="0"/>
              <a:t>including USCG, port security, private sector</a:t>
            </a:r>
          </a:p>
          <a:p>
            <a:pPr marL="342900" indent="-342900">
              <a:spcAft>
                <a:spcPts val="600"/>
              </a:spcAft>
              <a:buFont typeface="Arial" panose="020B0604020202020204" pitchFamily="34" charset="0"/>
              <a:buChar char="•"/>
            </a:pPr>
            <a:r>
              <a:rPr lang="en-US" sz="2400" dirty="0"/>
              <a:t>Project has been going in many new directions. </a:t>
            </a:r>
          </a:p>
          <a:p>
            <a:pPr marL="342900" indent="-342900">
              <a:spcAft>
                <a:spcPts val="600"/>
              </a:spcAft>
              <a:buFont typeface="Arial" panose="020B0604020202020204" pitchFamily="34" charset="0"/>
              <a:buChar char="•"/>
            </a:pPr>
            <a:r>
              <a:rPr lang="en-US" sz="2400" dirty="0"/>
              <a:t>Led us to recently add </a:t>
            </a:r>
            <a:r>
              <a:rPr lang="en-US" sz="2400" b="1" dirty="0">
                <a:solidFill>
                  <a:srgbClr val="FF0000"/>
                </a:solidFill>
              </a:rPr>
              <a:t>six new Advisory Board members </a:t>
            </a:r>
            <a:r>
              <a:rPr lang="en-US" sz="2400" dirty="0"/>
              <a:t>reflecting breadth of involvement of stakeholders:</a:t>
            </a:r>
          </a:p>
          <a:p>
            <a:pPr marL="800100" lvl="1" indent="-342900">
              <a:lnSpc>
                <a:spcPct val="107000"/>
              </a:lnSpc>
              <a:buFont typeface="Arial" panose="020B0604020202020204" pitchFamily="34" charset="0"/>
              <a:buChar char="•"/>
            </a:pPr>
            <a:r>
              <a:rPr lang="en-US" sz="2400" dirty="0">
                <a:effectLst/>
                <a:ea typeface="Verdana" panose="020B0604030504040204" pitchFamily="34" charset="0"/>
                <a:cs typeface="Times New Roman" panose="02020603050405020304" pitchFamily="18" charset="0"/>
              </a:rPr>
              <a:t>Dr. </a:t>
            </a:r>
            <a:r>
              <a:rPr lang="en-US" sz="2400" dirty="0" err="1">
                <a:effectLst/>
                <a:ea typeface="Verdana" panose="020B0604030504040204" pitchFamily="34" charset="0"/>
                <a:cs typeface="Times New Roman" panose="02020603050405020304" pitchFamily="18" charset="0"/>
              </a:rPr>
              <a:t>Erez</a:t>
            </a:r>
            <a:r>
              <a:rPr lang="en-US" sz="2400" dirty="0">
                <a:effectLst/>
                <a:ea typeface="Verdana" panose="020B0604030504040204" pitchFamily="34" charset="0"/>
                <a:cs typeface="Times New Roman" panose="02020603050405020304" pitchFamily="18" charset="0"/>
              </a:rPr>
              <a:t> </a:t>
            </a:r>
            <a:r>
              <a:rPr lang="en-US" sz="2400" dirty="0" err="1">
                <a:effectLst/>
                <a:ea typeface="Verdana" panose="020B0604030504040204" pitchFamily="34" charset="0"/>
                <a:cs typeface="Times New Roman" panose="02020603050405020304" pitchFamily="18" charset="0"/>
              </a:rPr>
              <a:t>Agmoni</a:t>
            </a:r>
            <a:r>
              <a:rPr lang="en-US" sz="2400" dirty="0">
                <a:effectLst/>
                <a:ea typeface="Verdana" panose="020B0604030504040204" pitchFamily="34" charset="0"/>
                <a:cs typeface="Times New Roman" panose="02020603050405020304" pitchFamily="18" charset="0"/>
              </a:rPr>
              <a:t>, Global Head of Innovation (Logistics &amp; Services), Maersk</a:t>
            </a:r>
          </a:p>
          <a:p>
            <a:pPr marL="800100" lvl="1" indent="-342900">
              <a:lnSpc>
                <a:spcPct val="107000"/>
              </a:lnSpc>
              <a:buFont typeface="Arial" panose="020B0604020202020204" pitchFamily="34" charset="0"/>
              <a:buChar char="•"/>
            </a:pPr>
            <a:r>
              <a:rPr lang="en-US" sz="2400" dirty="0">
                <a:solidFill>
                  <a:srgbClr val="000000"/>
                </a:solidFill>
              </a:rPr>
              <a:t>Mr. Joe Farley, VP Safety and Security, Maher Terminals, Port of New York/New Jersey</a:t>
            </a:r>
          </a:p>
          <a:p>
            <a:pPr marL="800100" lvl="1" indent="-342900">
              <a:lnSpc>
                <a:spcPct val="107000"/>
              </a:lnSpc>
              <a:buFont typeface="Arial" panose="020B0604020202020204" pitchFamily="34" charset="0"/>
              <a:buChar char="•"/>
            </a:pPr>
            <a:r>
              <a:rPr lang="en-US" sz="2400" dirty="0">
                <a:solidFill>
                  <a:srgbClr val="000000"/>
                </a:solidFill>
                <a:effectLst/>
              </a:rPr>
              <a:t>CDR Michael Metz, USCG Sector Corpus Christi</a:t>
            </a:r>
          </a:p>
          <a:p>
            <a:pPr marL="800100" lvl="1" indent="-342900">
              <a:lnSpc>
                <a:spcPct val="107000"/>
              </a:lnSpc>
              <a:buFont typeface="Arial" panose="020B0604020202020204" pitchFamily="34" charset="0"/>
              <a:buChar char="•"/>
            </a:pPr>
            <a:r>
              <a:rPr lang="en-US" sz="2400" b="0" i="0" dirty="0">
                <a:solidFill>
                  <a:srgbClr val="000000"/>
                </a:solidFill>
                <a:effectLst/>
              </a:rPr>
              <a:t>Mr. Jeff Milstein, Director of Security and Vessel Operations, VITOL Inc. – Houston</a:t>
            </a:r>
          </a:p>
          <a:p>
            <a:pPr marL="800100" lvl="1" indent="-342900">
              <a:lnSpc>
                <a:spcPct val="107000"/>
              </a:lnSpc>
              <a:buFont typeface="Arial" panose="020B0604020202020204" pitchFamily="34" charset="0"/>
              <a:buChar char="•"/>
            </a:pPr>
            <a:r>
              <a:rPr lang="en-US" sz="2400" b="0" i="0" dirty="0">
                <a:solidFill>
                  <a:srgbClr val="000000"/>
                </a:solidFill>
              </a:rPr>
              <a:t>Mr. Charles </a:t>
            </a:r>
            <a:r>
              <a:rPr lang="en-US" sz="2400" b="0" i="0" dirty="0" err="1">
                <a:solidFill>
                  <a:srgbClr val="000000"/>
                </a:solidFill>
              </a:rPr>
              <a:t>Tenney</a:t>
            </a:r>
            <a:r>
              <a:rPr lang="en-US" sz="2400" b="0" i="0" dirty="0">
                <a:solidFill>
                  <a:srgbClr val="000000"/>
                </a:solidFill>
              </a:rPr>
              <a:t>, USCG Sector </a:t>
            </a:r>
            <a:r>
              <a:rPr lang="en-US" sz="2400" dirty="0">
                <a:solidFill>
                  <a:srgbClr val="000000"/>
                </a:solidFill>
              </a:rPr>
              <a:t>Lake Michigan</a:t>
            </a:r>
          </a:p>
          <a:p>
            <a:pPr marL="800100" lvl="1" indent="-342900">
              <a:lnSpc>
                <a:spcPct val="107000"/>
              </a:lnSpc>
              <a:buFont typeface="Arial" panose="020B0604020202020204" pitchFamily="34" charset="0"/>
              <a:buChar char="•"/>
            </a:pPr>
            <a:r>
              <a:rPr lang="en-US" sz="2400" b="0" i="0" dirty="0">
                <a:solidFill>
                  <a:srgbClr val="000000"/>
                </a:solidFill>
              </a:rPr>
              <a:t>RADM Richard </a:t>
            </a:r>
            <a:r>
              <a:rPr lang="en-US" sz="2400" b="0" i="0" dirty="0" err="1">
                <a:solidFill>
                  <a:srgbClr val="000000"/>
                </a:solidFill>
              </a:rPr>
              <a:t>Timme</a:t>
            </a:r>
            <a:r>
              <a:rPr lang="en-US" sz="2400" b="0" i="0" dirty="0">
                <a:solidFill>
                  <a:srgbClr val="000000"/>
                </a:solidFill>
              </a:rPr>
              <a:t>, USCG-ret</a:t>
            </a:r>
          </a:p>
          <a:p>
            <a:pPr marL="342900" indent="-342900">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11349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282606"/>
            <a:ext cx="11524594" cy="1325563"/>
          </a:xfrm>
        </p:spPr>
        <p:txBody>
          <a:bodyPr/>
          <a:lstStyle/>
          <a:p>
            <a:pPr algn="ctr"/>
            <a:r>
              <a:rPr lang="en-US" dirty="0"/>
              <a:t>Stakeholder Engagement</a:t>
            </a: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23</a:t>
            </a:fld>
            <a:endParaRPr lang="en-US" dirty="0"/>
          </a:p>
        </p:txBody>
      </p:sp>
      <p:sp>
        <p:nvSpPr>
          <p:cNvPr id="5" name="TextBox 4">
            <a:extLst>
              <a:ext uri="{FF2B5EF4-FFF2-40B4-BE49-F238E27FC236}">
                <a16:creationId xmlns:a16="http://schemas.microsoft.com/office/drawing/2014/main" id="{08DA4FC2-B877-0691-2264-81FF57752CB1}"/>
              </a:ext>
            </a:extLst>
          </p:cNvPr>
          <p:cNvSpPr txBox="1"/>
          <p:nvPr/>
        </p:nvSpPr>
        <p:spPr>
          <a:xfrm>
            <a:off x="359282" y="645397"/>
            <a:ext cx="11562773" cy="550920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dirty="0">
                <a:solidFill>
                  <a:srgbClr val="FF0000"/>
                </a:solidFill>
              </a:rPr>
              <a:t>Interviews</a:t>
            </a:r>
            <a:r>
              <a:rPr lang="en-US" sz="2400" dirty="0"/>
              <a:t> </a:t>
            </a:r>
            <a:r>
              <a:rPr lang="en-US" sz="2400" b="1" dirty="0">
                <a:solidFill>
                  <a:srgbClr val="FF0000"/>
                </a:solidFill>
              </a:rPr>
              <a:t>with over 30 SMEs </a:t>
            </a:r>
            <a:r>
              <a:rPr lang="en-US" sz="2400" dirty="0"/>
              <a:t>from government, industry, and nonprofits </a:t>
            </a:r>
          </a:p>
          <a:p>
            <a:pPr marL="342900" indent="-342900">
              <a:spcAft>
                <a:spcPts val="600"/>
              </a:spcAft>
              <a:buFont typeface="Arial" panose="020B0604020202020204" pitchFamily="34" charset="0"/>
              <a:buChar char="•"/>
            </a:pPr>
            <a:r>
              <a:rPr lang="en-US" sz="2400" b="1" dirty="0">
                <a:solidFill>
                  <a:srgbClr val="FF0000"/>
                </a:solidFill>
              </a:rPr>
              <a:t>Presentations to practitioner groups have informed our work (and theirs)</a:t>
            </a:r>
          </a:p>
          <a:p>
            <a:pPr marL="342900" indent="-342900">
              <a:spcAft>
                <a:spcPts val="600"/>
              </a:spcAft>
              <a:buFont typeface="Arial" panose="020B0604020202020204" pitchFamily="34" charset="0"/>
              <a:buChar char="•"/>
            </a:pPr>
            <a:r>
              <a:rPr lang="en-US" sz="2400" b="1" dirty="0">
                <a:solidFill>
                  <a:srgbClr val="FF0000"/>
                </a:solidFill>
              </a:rPr>
              <a:t>Examples:</a:t>
            </a:r>
          </a:p>
          <a:p>
            <a:pPr marL="800100" lvl="1" indent="-342900">
              <a:spcAft>
                <a:spcPts val="600"/>
              </a:spcAft>
              <a:buFont typeface="Arial" panose="020B0604020202020204" pitchFamily="34" charset="0"/>
              <a:buChar char="•"/>
            </a:pPr>
            <a:r>
              <a:rPr lang="en-US" sz="2200" dirty="0"/>
              <a:t>USCG Sector New York including tabletop</a:t>
            </a:r>
          </a:p>
          <a:p>
            <a:pPr marL="800100" lvl="1" indent="-342900">
              <a:spcAft>
                <a:spcPts val="600"/>
              </a:spcAft>
              <a:buFont typeface="Arial" panose="020B0604020202020204" pitchFamily="34" charset="0"/>
              <a:buChar char="•"/>
            </a:pPr>
            <a:r>
              <a:rPr lang="en-US" sz="2200" dirty="0"/>
              <a:t>USCG Sector Los Angeles-Long Beach including tabletop</a:t>
            </a:r>
          </a:p>
          <a:p>
            <a:pPr marL="800100" lvl="1" indent="-342900">
              <a:spcAft>
                <a:spcPts val="600"/>
              </a:spcAft>
              <a:buFont typeface="Arial" panose="020B0604020202020204" pitchFamily="34" charset="0"/>
              <a:buChar char="•"/>
            </a:pPr>
            <a:r>
              <a:rPr lang="en-US" sz="2200" dirty="0"/>
              <a:t>Port Authority of NY/NJ</a:t>
            </a:r>
          </a:p>
          <a:p>
            <a:pPr marL="800100" lvl="1" indent="-342900">
              <a:spcAft>
                <a:spcPts val="600"/>
              </a:spcAft>
              <a:buFont typeface="Arial" panose="020B0604020202020204" pitchFamily="34" charset="0"/>
              <a:buChar char="•"/>
            </a:pPr>
            <a:r>
              <a:rPr lang="en-US" sz="2200" dirty="0"/>
              <a:t>US Committee on the Marine Transportation System (CMTS)</a:t>
            </a:r>
          </a:p>
          <a:p>
            <a:pPr marL="800100" lvl="1" indent="-342900">
              <a:spcAft>
                <a:spcPts val="600"/>
              </a:spcAft>
              <a:buFont typeface="Arial" panose="020B0604020202020204" pitchFamily="34" charset="0"/>
              <a:buChar char="•"/>
            </a:pPr>
            <a:r>
              <a:rPr lang="en-US" sz="2200" dirty="0"/>
              <a:t>CISA Committee on the Continuity of the Economy</a:t>
            </a:r>
          </a:p>
          <a:p>
            <a:pPr marL="800100" lvl="1" indent="-342900">
              <a:spcAft>
                <a:spcPts val="600"/>
              </a:spcAft>
              <a:buFont typeface="Arial" panose="020B0604020202020204" pitchFamily="34" charset="0"/>
              <a:buChar char="•"/>
            </a:pPr>
            <a:r>
              <a:rPr lang="en-US" sz="2200" dirty="0"/>
              <a:t>CISA Resilience Services Branch</a:t>
            </a:r>
          </a:p>
          <a:p>
            <a:pPr marL="800100" lvl="1" indent="-342900">
              <a:spcAft>
                <a:spcPts val="600"/>
              </a:spcAft>
              <a:buFont typeface="Arial" panose="020B0604020202020204" pitchFamily="34" charset="0"/>
              <a:buChar char="•"/>
            </a:pPr>
            <a:r>
              <a:rPr lang="en-US" sz="2200" dirty="0"/>
              <a:t>US Maritime Administration (MARAD)</a:t>
            </a:r>
          </a:p>
          <a:p>
            <a:pPr marL="800100" lvl="1" indent="-342900">
              <a:spcAft>
                <a:spcPts val="600"/>
              </a:spcAft>
              <a:buFont typeface="Arial" panose="020B0604020202020204" pitchFamily="34" charset="0"/>
              <a:buChar char="•"/>
            </a:pPr>
            <a:r>
              <a:rPr lang="en-US" sz="2200" dirty="0"/>
              <a:t>Interagency Supply Chain Working Group run by DOT</a:t>
            </a:r>
          </a:p>
          <a:p>
            <a:pPr marL="800100" lvl="1" indent="-342900">
              <a:spcAft>
                <a:spcPts val="600"/>
              </a:spcAft>
              <a:buFont typeface="Arial" panose="020B0604020202020204" pitchFamily="34" charset="0"/>
              <a:buChar char="•"/>
            </a:pPr>
            <a:r>
              <a:rPr lang="en-US" sz="2200" dirty="0"/>
              <a:t>Emergency Support Function – Transportation, run by FEMA</a:t>
            </a:r>
          </a:p>
          <a:p>
            <a:pPr marL="800100" lvl="1" indent="-342900">
              <a:spcAft>
                <a:spcPts val="600"/>
              </a:spcAft>
              <a:buFont typeface="Arial" panose="020B0604020202020204" pitchFamily="34" charset="0"/>
              <a:buChar char="•"/>
            </a:pPr>
            <a:r>
              <a:rPr lang="en-US" sz="2200" dirty="0"/>
              <a:t>Interagency Port of Baltimore Multiple Disruptions Tabletop </a:t>
            </a:r>
          </a:p>
        </p:txBody>
      </p:sp>
    </p:spTree>
    <p:extLst>
      <p:ext uri="{BB962C8B-B14F-4D97-AF65-F5344CB8AC3E}">
        <p14:creationId xmlns:p14="http://schemas.microsoft.com/office/powerpoint/2010/main" val="379945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361946" y="1125192"/>
            <a:ext cx="11353804" cy="5184246"/>
          </a:xfrm>
        </p:spPr>
        <p:txBody>
          <a:bodyPr>
            <a:normAutofit fontScale="85000" lnSpcReduction="20000"/>
          </a:bodyPr>
          <a:lstStyle/>
          <a:p>
            <a:pPr lvl="0"/>
            <a:r>
              <a:rPr lang="en-US" b="1" dirty="0">
                <a:solidFill>
                  <a:srgbClr val="FF0000"/>
                </a:solidFill>
              </a:rPr>
              <a:t>Offshore wind disruptions</a:t>
            </a:r>
            <a:r>
              <a:rPr lang="en-US" dirty="0"/>
              <a:t>, including cables cut + cyber</a:t>
            </a:r>
          </a:p>
          <a:p>
            <a:pPr lvl="0"/>
            <a:r>
              <a:rPr lang="en-US" b="1" dirty="0">
                <a:solidFill>
                  <a:srgbClr val="FF0000"/>
                </a:solidFill>
              </a:rPr>
              <a:t>Smart ports</a:t>
            </a:r>
            <a:r>
              <a:rPr lang="en-US" dirty="0"/>
              <a:t>: AI, digital twins, modern info sharing; but: cyber                             attacks, power failures, and Chinese cranes</a:t>
            </a:r>
          </a:p>
          <a:p>
            <a:pPr lvl="0"/>
            <a:r>
              <a:rPr lang="en-US" b="1" dirty="0">
                <a:solidFill>
                  <a:srgbClr val="FF0000"/>
                </a:solidFill>
              </a:rPr>
              <a:t>Great Lakes</a:t>
            </a:r>
            <a:r>
              <a:rPr lang="en-US" dirty="0"/>
              <a:t>: ice cutters break + Soo Lock damage</a:t>
            </a:r>
          </a:p>
          <a:p>
            <a:pPr lvl="0"/>
            <a:r>
              <a:rPr lang="en-US" b="1" dirty="0">
                <a:solidFill>
                  <a:srgbClr val="FF0000"/>
                </a:solidFill>
              </a:rPr>
              <a:t>Dark Fleet (resulting from Ukraine War): </a:t>
            </a:r>
            <a:r>
              <a:rPr lang="en-US" b="1" dirty="0"/>
              <a:t>Avoiding                                     sanctions: </a:t>
            </a:r>
            <a:r>
              <a:rPr lang="en-US" dirty="0"/>
              <a:t>accidents with old &amp; uninsured vessels + oil spills + all kinds of crime</a:t>
            </a:r>
          </a:p>
          <a:p>
            <a:pPr lvl="0"/>
            <a:r>
              <a:rPr lang="en-US" b="1" dirty="0">
                <a:solidFill>
                  <a:srgbClr val="FF0000"/>
                </a:solidFill>
              </a:rPr>
              <a:t>Crowded Offshore MTS: </a:t>
            </a:r>
            <a:r>
              <a:rPr lang="en-US" dirty="0"/>
              <a:t>conflicting uses + increasingly crowded maritime traffic + ambiguous jurisdiction issues (</a:t>
            </a:r>
            <a:r>
              <a:rPr lang="en-US" b="1" i="1" dirty="0">
                <a:solidFill>
                  <a:srgbClr val="FF0000"/>
                </a:solidFill>
              </a:rPr>
              <a:t>USCG Evergreen</a:t>
            </a:r>
            <a:r>
              <a:rPr lang="en-US" dirty="0"/>
              <a:t>)</a:t>
            </a:r>
          </a:p>
          <a:p>
            <a:pPr marL="755650" lvl="1" indent="-298450">
              <a:buFont typeface="Arial" panose="020B0604020202020204" pitchFamily="34" charset="0"/>
              <a:buChar char="•"/>
            </a:pPr>
            <a:r>
              <a:rPr lang="en-US" sz="2400" dirty="0"/>
              <a:t>Wind farms</a:t>
            </a:r>
          </a:p>
          <a:p>
            <a:pPr marL="755650" lvl="1" indent="-298450">
              <a:buFont typeface="Arial" panose="020B0604020202020204" pitchFamily="34" charset="0"/>
              <a:buChar char="•"/>
            </a:pPr>
            <a:r>
              <a:rPr lang="en-US" sz="2400" dirty="0"/>
              <a:t>Commercial space/rocket launches</a:t>
            </a:r>
          </a:p>
          <a:p>
            <a:pPr marL="755650" lvl="1" indent="-298450">
              <a:buFont typeface="Arial" panose="020B0604020202020204" pitchFamily="34" charset="0"/>
              <a:buChar char="•"/>
            </a:pPr>
            <a:r>
              <a:rPr lang="en-US" sz="2400" dirty="0"/>
              <a:t>Offshore ports to handle mega container ships, very                                                                            large crude carriers, even offshore cargo inspection</a:t>
            </a:r>
          </a:p>
          <a:p>
            <a:pPr marL="755650" lvl="1" indent="-298450">
              <a:buFont typeface="Arial" panose="020B0604020202020204" pitchFamily="34" charset="0"/>
              <a:buChar char="•"/>
            </a:pPr>
            <a:r>
              <a:rPr lang="en-US" sz="2400" dirty="0"/>
              <a:t>Offshore subsea storage for hydrogen fuel</a:t>
            </a:r>
          </a:p>
          <a:p>
            <a:pPr marL="755650" lvl="1" indent="-298450">
              <a:buFont typeface="Arial" panose="020B0604020202020204" pitchFamily="34" charset="0"/>
              <a:buChar char="•"/>
            </a:pPr>
            <a:r>
              <a:rPr lang="en-US" sz="2400" dirty="0"/>
              <a:t>Offshore aquaculture</a:t>
            </a:r>
          </a:p>
          <a:p>
            <a:pPr lvl="0"/>
            <a:endParaRPr lang="en-US" sz="2400" b="1" dirty="0">
              <a:solidFill>
                <a:srgbClr val="FF0000"/>
              </a:solidFill>
            </a:endParaRPr>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24</a:t>
            </a:fld>
            <a:endParaRPr lang="en-US" dirty="0"/>
          </a:p>
        </p:txBody>
      </p:sp>
      <p:sp>
        <p:nvSpPr>
          <p:cNvPr id="6" name="Title 8">
            <a:extLst>
              <a:ext uri="{FF2B5EF4-FFF2-40B4-BE49-F238E27FC236}">
                <a16:creationId xmlns:a16="http://schemas.microsoft.com/office/drawing/2014/main" id="{9B92A1EC-CEE1-7E5E-22EC-0665DB88F248}"/>
              </a:ext>
            </a:extLst>
          </p:cNvPr>
          <p:cNvSpPr txBox="1">
            <a:spLocks/>
          </p:cNvSpPr>
          <p:nvPr/>
        </p:nvSpPr>
        <p:spPr>
          <a:xfrm>
            <a:off x="157163" y="38551"/>
            <a:ext cx="11901487" cy="108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baseline="0" dirty="0">
                <a:solidFill>
                  <a:schemeClr val="tx1"/>
                </a:solidFill>
                <a:latin typeface="+mn-lt"/>
                <a:ea typeface="+mj-ea"/>
                <a:cs typeface="+mj-cs"/>
              </a:defRPr>
            </a:lvl1pPr>
          </a:lstStyle>
          <a:p>
            <a:r>
              <a:rPr lang="en-US" sz="3400" dirty="0"/>
              <a:t>A Selection of New Directions Arising from Stakeholder Engagement: Offshore Wind</a:t>
            </a:r>
          </a:p>
        </p:txBody>
      </p:sp>
      <p:pic>
        <p:nvPicPr>
          <p:cNvPr id="3" name="Picture 2" descr="A group of wind turbines in the ocean&#10;&#10;Description automatically generated">
            <a:extLst>
              <a:ext uri="{FF2B5EF4-FFF2-40B4-BE49-F238E27FC236}">
                <a16:creationId xmlns:a16="http://schemas.microsoft.com/office/drawing/2014/main" id="{9E457C83-D771-802B-5DF7-AD73356C4F36}"/>
              </a:ext>
            </a:extLst>
          </p:cNvPr>
          <p:cNvPicPr>
            <a:picLocks noChangeAspect="1"/>
          </p:cNvPicPr>
          <p:nvPr/>
        </p:nvPicPr>
        <p:blipFill>
          <a:blip r:embed="rId3"/>
          <a:stretch>
            <a:fillRect/>
          </a:stretch>
        </p:blipFill>
        <p:spPr>
          <a:xfrm>
            <a:off x="9076294" y="685800"/>
            <a:ext cx="3072846" cy="2074992"/>
          </a:xfrm>
          <a:prstGeom prst="rect">
            <a:avLst/>
          </a:prstGeom>
          <a:ln>
            <a:solidFill>
              <a:schemeClr val="accent1"/>
            </a:solidFill>
          </a:ln>
        </p:spPr>
      </p:pic>
      <p:pic>
        <p:nvPicPr>
          <p:cNvPr id="4" name="Content Placeholder 7" descr="A couple of tankers in the ocean&#10;&#10;Description automatically generated">
            <a:extLst>
              <a:ext uri="{FF2B5EF4-FFF2-40B4-BE49-F238E27FC236}">
                <a16:creationId xmlns:a16="http://schemas.microsoft.com/office/drawing/2014/main" id="{4A9A2697-C2E2-4C53-7816-3EF5AAB07502}"/>
              </a:ext>
            </a:extLst>
          </p:cNvPr>
          <p:cNvPicPr>
            <a:picLocks noChangeAspect="1"/>
          </p:cNvPicPr>
          <p:nvPr/>
        </p:nvPicPr>
        <p:blipFill>
          <a:blip r:embed="rId4"/>
          <a:stretch>
            <a:fillRect/>
          </a:stretch>
        </p:blipFill>
        <p:spPr>
          <a:xfrm>
            <a:off x="9244013" y="4038576"/>
            <a:ext cx="2933181" cy="1958014"/>
          </a:xfrm>
          <a:prstGeom prst="rect">
            <a:avLst/>
          </a:prstGeom>
          <a:ln>
            <a:solidFill>
              <a:schemeClr val="tx1"/>
            </a:solidFill>
          </a:ln>
        </p:spPr>
      </p:pic>
    </p:spTree>
    <p:extLst>
      <p:ext uri="{BB962C8B-B14F-4D97-AF65-F5344CB8AC3E}">
        <p14:creationId xmlns:p14="http://schemas.microsoft.com/office/powerpoint/2010/main" val="1865969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285750" y="1125192"/>
            <a:ext cx="11358560" cy="4985702"/>
          </a:xfrm>
        </p:spPr>
        <p:txBody>
          <a:bodyPr>
            <a:normAutofit/>
          </a:bodyPr>
          <a:lstStyle/>
          <a:p>
            <a:pPr marL="469900" indent="-241300"/>
            <a:r>
              <a:rPr lang="en-US" dirty="0"/>
              <a:t>There are many others.</a:t>
            </a:r>
          </a:p>
          <a:p>
            <a:pPr marL="469900" indent="-241300"/>
            <a:r>
              <a:rPr lang="en-US" dirty="0"/>
              <a:t>Our tools seem very appropriate for analyzing complex disruptions related to these new directions.</a:t>
            </a:r>
          </a:p>
          <a:p>
            <a:pPr marL="469900" indent="-241300"/>
            <a:r>
              <a:rPr lang="en-US" dirty="0"/>
              <a:t>We look forward to investigating them.</a:t>
            </a:r>
          </a:p>
          <a:p>
            <a:pPr marL="457200" indent="-457200">
              <a:buFont typeface="Arial" panose="020B0604020202020204" pitchFamily="34" charset="0"/>
              <a:buChar char="•"/>
            </a:pPr>
            <a:endParaRPr lang="en-US" sz="2400"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25</a:t>
            </a:fld>
            <a:endParaRPr lang="en-US" dirty="0"/>
          </a:p>
        </p:txBody>
      </p:sp>
      <p:sp>
        <p:nvSpPr>
          <p:cNvPr id="6" name="Title 8">
            <a:extLst>
              <a:ext uri="{FF2B5EF4-FFF2-40B4-BE49-F238E27FC236}">
                <a16:creationId xmlns:a16="http://schemas.microsoft.com/office/drawing/2014/main" id="{9B92A1EC-CEE1-7E5E-22EC-0665DB88F248}"/>
              </a:ext>
            </a:extLst>
          </p:cNvPr>
          <p:cNvSpPr txBox="1">
            <a:spLocks/>
          </p:cNvSpPr>
          <p:nvPr/>
        </p:nvSpPr>
        <p:spPr>
          <a:xfrm>
            <a:off x="157163" y="38551"/>
            <a:ext cx="11901487" cy="108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baseline="0" dirty="0">
                <a:solidFill>
                  <a:schemeClr val="tx1"/>
                </a:solidFill>
                <a:latin typeface="+mn-lt"/>
                <a:ea typeface="+mj-ea"/>
                <a:cs typeface="+mj-cs"/>
              </a:defRPr>
            </a:lvl1pPr>
          </a:lstStyle>
          <a:p>
            <a:r>
              <a:rPr lang="en-US" sz="3400" dirty="0"/>
              <a:t>A Selection of New Directions Arising from Stakeholder Engagement</a:t>
            </a:r>
          </a:p>
        </p:txBody>
      </p:sp>
    </p:spTree>
    <p:extLst>
      <p:ext uri="{BB962C8B-B14F-4D97-AF65-F5344CB8AC3E}">
        <p14:creationId xmlns:p14="http://schemas.microsoft.com/office/powerpoint/2010/main" val="92566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7163" y="-7317"/>
            <a:ext cx="11901487" cy="365125"/>
          </a:xfrm>
        </p:spPr>
        <p:txBody>
          <a:bodyPr>
            <a:normAutofit fontScale="90000"/>
          </a:bodyPr>
          <a:lstStyle/>
          <a:p>
            <a:br>
              <a:rPr lang="en-US" sz="3600" dirty="0"/>
            </a:br>
            <a:br>
              <a:rPr lang="en-US" sz="3400" dirty="0"/>
            </a:br>
            <a:r>
              <a:rPr lang="en-US" sz="3400" dirty="0"/>
              <a:t>For More Information:                       Other Team Members</a:t>
            </a:r>
          </a:p>
        </p:txBody>
      </p:sp>
      <p:sp>
        <p:nvSpPr>
          <p:cNvPr id="7" name="Text Placeholder 6"/>
          <p:cNvSpPr>
            <a:spLocks noGrp="1"/>
          </p:cNvSpPr>
          <p:nvPr>
            <p:ph idx="1"/>
          </p:nvPr>
        </p:nvSpPr>
        <p:spPr>
          <a:xfrm>
            <a:off x="157163" y="1080556"/>
            <a:ext cx="6124367" cy="4597496"/>
          </a:xfrm>
          <a:ln w="38100">
            <a:solidFill>
              <a:schemeClr val="accent6"/>
            </a:solidFill>
          </a:ln>
        </p:spPr>
        <p:txBody>
          <a:bodyPr>
            <a:normAutofit/>
          </a:bodyPr>
          <a:lstStyle/>
          <a:p>
            <a:r>
              <a:rPr lang="en-US" sz="3600" dirty="0"/>
              <a:t>Fred Roberts</a:t>
            </a:r>
          </a:p>
          <a:p>
            <a:pPr lvl="1"/>
            <a:r>
              <a:rPr lang="en-US" sz="3200" dirty="0" err="1"/>
              <a:t>froberts@dimacs.rutgers.edu</a:t>
            </a:r>
            <a:endParaRPr lang="en-US" sz="3200" dirty="0"/>
          </a:p>
          <a:p>
            <a:pPr lvl="1"/>
            <a:r>
              <a:rPr lang="en-US" sz="3200" dirty="0"/>
              <a:t>908-803-7851</a:t>
            </a:r>
          </a:p>
          <a:p>
            <a:pPr lvl="1"/>
            <a:endParaRPr lang="en-US" sz="3200" dirty="0"/>
          </a:p>
          <a:p>
            <a:r>
              <a:rPr lang="en-US" sz="3600" dirty="0"/>
              <a:t>Adam Rose</a:t>
            </a:r>
          </a:p>
          <a:p>
            <a:pPr lvl="1"/>
            <a:r>
              <a:rPr lang="en-US" sz="3200" dirty="0"/>
              <a:t>adamzros@usc.edu</a:t>
            </a:r>
          </a:p>
          <a:p>
            <a:pPr lvl="1"/>
            <a:r>
              <a:rPr lang="en-US" sz="3200" dirty="0"/>
              <a:t>814-777-6789‬</a:t>
            </a:r>
            <a:endParaRPr lang="en-US" dirty="0"/>
          </a:p>
          <a:p>
            <a:pPr marL="0" indent="0">
              <a:buNone/>
            </a:pPr>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26</a:t>
            </a:fld>
            <a:endParaRPr lang="en-US" dirty="0"/>
          </a:p>
        </p:txBody>
      </p:sp>
      <p:sp>
        <p:nvSpPr>
          <p:cNvPr id="3" name="Text Placeholder 6">
            <a:extLst>
              <a:ext uri="{FF2B5EF4-FFF2-40B4-BE49-F238E27FC236}">
                <a16:creationId xmlns:a16="http://schemas.microsoft.com/office/drawing/2014/main" id="{58D8850C-CF30-9D89-E064-EC5D62FC1CD1}"/>
              </a:ext>
            </a:extLst>
          </p:cNvPr>
          <p:cNvSpPr txBox="1">
            <a:spLocks/>
          </p:cNvSpPr>
          <p:nvPr/>
        </p:nvSpPr>
        <p:spPr>
          <a:xfrm>
            <a:off x="6520073" y="1126940"/>
            <a:ext cx="5367127" cy="4597496"/>
          </a:xfrm>
          <a:prstGeom prst="rect">
            <a:avLst/>
          </a:prstGeom>
        </p:spPr>
        <p:txBody>
          <a:bodyPr vert="horz" lIns="91440" tIns="45720" rIns="91440" bIns="45720" rtlCol="0">
            <a:normAutofit/>
          </a:bodyPr>
          <a:lstStyle>
            <a:lvl1pPr marL="228601" indent="-228601" algn="l" defTabSz="914403" rtl="0" eaLnBrk="1" latinLnBrk="0" hangingPunct="1">
              <a:lnSpc>
                <a:spcPct val="100000"/>
              </a:lnSpc>
              <a:spcBef>
                <a:spcPts val="1000"/>
              </a:spcBef>
              <a:buClr>
                <a:srgbClr val="FAB506"/>
              </a:buClr>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100000"/>
              </a:lnSpc>
              <a:spcBef>
                <a:spcPts val="500"/>
              </a:spcBef>
              <a:buClr>
                <a:srgbClr val="FAB506"/>
              </a:buClr>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100000"/>
              </a:lnSpc>
              <a:spcBef>
                <a:spcPts val="500"/>
              </a:spcBef>
              <a:buClr>
                <a:srgbClr val="FAB506"/>
              </a:buClr>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Andrew Tucci (USCG, ret.)</a:t>
            </a:r>
          </a:p>
          <a:p>
            <a:r>
              <a:rPr lang="en-US" sz="2000" dirty="0"/>
              <a:t>Dennis Egan (Rutgers)</a:t>
            </a:r>
          </a:p>
          <a:p>
            <a:r>
              <a:rPr lang="en-US" sz="2000" dirty="0"/>
              <a:t>Peter March (Rutgers)</a:t>
            </a:r>
          </a:p>
          <a:p>
            <a:r>
              <a:rPr lang="en-US" sz="2000" dirty="0"/>
              <a:t>Christie Nelson (Rutgers)</a:t>
            </a:r>
          </a:p>
          <a:p>
            <a:r>
              <a:rPr lang="en-US" sz="2000" dirty="0"/>
              <a:t>Ryan </a:t>
            </a:r>
            <a:r>
              <a:rPr lang="en-US" sz="2000" dirty="0" err="1"/>
              <a:t>Whytlaw</a:t>
            </a:r>
            <a:r>
              <a:rPr lang="en-US" sz="2000" dirty="0"/>
              <a:t> (consultant)</a:t>
            </a:r>
          </a:p>
          <a:p>
            <a:r>
              <a:rPr lang="en-US" sz="2000" dirty="0" err="1"/>
              <a:t>Zenhua</a:t>
            </a:r>
            <a:r>
              <a:rPr lang="en-US" sz="2000" dirty="0"/>
              <a:t> Chen (Ohio State)</a:t>
            </a:r>
          </a:p>
          <a:p>
            <a:r>
              <a:rPr lang="en-US" sz="2000" dirty="0">
                <a:effectLst/>
                <a:ea typeface="Times New Roman" panose="02020603050405020304" pitchFamily="18" charset="0"/>
              </a:rPr>
              <a:t>Noah Miller (USC) student</a:t>
            </a:r>
          </a:p>
          <a:p>
            <a:r>
              <a:rPr lang="en-US" sz="2000" dirty="0"/>
              <a:t>Chris Di Paolo (Rutgers) student</a:t>
            </a:r>
          </a:p>
          <a:p>
            <a:r>
              <a:rPr lang="en-US" sz="2000" dirty="0" err="1"/>
              <a:t>Latha</a:t>
            </a:r>
            <a:r>
              <a:rPr lang="en-US" sz="2000" dirty="0"/>
              <a:t> </a:t>
            </a:r>
            <a:r>
              <a:rPr lang="en-US" sz="2000" dirty="0" err="1"/>
              <a:t>Vijayagopal</a:t>
            </a:r>
            <a:r>
              <a:rPr lang="en-US" sz="2000" dirty="0"/>
              <a:t> (Rutgers) student</a:t>
            </a:r>
            <a:r>
              <a:rPr lang="en-US" sz="2000" dirty="0">
                <a:effectLst/>
              </a:rPr>
              <a:t> </a:t>
            </a:r>
            <a:endParaRPr lang="en-US" sz="2000" dirty="0"/>
          </a:p>
          <a:p>
            <a:pPr marL="0" indent="0">
              <a:buFont typeface="Arial" panose="020B0604020202020204" pitchFamily="34" charset="0"/>
              <a:buNone/>
            </a:pPr>
            <a:endParaRPr lang="en-US" dirty="0"/>
          </a:p>
          <a:p>
            <a:endParaRPr lang="en-US" dirty="0"/>
          </a:p>
          <a:p>
            <a:pPr lvl="1" indent="0">
              <a:buFont typeface="Arial" panose="020B0604020202020204" pitchFamily="34" charset="0"/>
              <a:buNone/>
            </a:pPr>
            <a:endParaRPr lang="en-US" dirty="0"/>
          </a:p>
        </p:txBody>
      </p:sp>
    </p:spTree>
    <p:extLst>
      <p:ext uri="{BB962C8B-B14F-4D97-AF65-F5344CB8AC3E}">
        <p14:creationId xmlns:p14="http://schemas.microsoft.com/office/powerpoint/2010/main" val="417633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8296" y="-176601"/>
            <a:ext cx="11913703" cy="1081677"/>
          </a:xfrm>
        </p:spPr>
        <p:txBody>
          <a:bodyPr>
            <a:normAutofit fontScale="90000"/>
          </a:bodyPr>
          <a:lstStyle/>
          <a:p>
            <a:r>
              <a:rPr lang="en-US" dirty="0"/>
              <a:t>Complex Disruption Example: NY/NJ (KVK) Scenario</a:t>
            </a:r>
          </a:p>
        </p:txBody>
      </p:sp>
      <p:sp>
        <p:nvSpPr>
          <p:cNvPr id="7" name="Text Placeholder 6"/>
          <p:cNvSpPr>
            <a:spLocks noGrp="1"/>
          </p:cNvSpPr>
          <p:nvPr>
            <p:ph idx="1"/>
          </p:nvPr>
        </p:nvSpPr>
        <p:spPr>
          <a:xfrm>
            <a:off x="410817" y="661665"/>
            <a:ext cx="10674041" cy="5641677"/>
          </a:xfrm>
        </p:spPr>
        <p:txBody>
          <a:bodyPr>
            <a:normAutofit fontScale="85000" lnSpcReduction="20000"/>
          </a:bodyPr>
          <a:lstStyle/>
          <a:p>
            <a:pPr marL="0" marR="0" indent="0">
              <a:lnSpc>
                <a:spcPct val="107000"/>
              </a:lnSpc>
              <a:spcBef>
                <a:spcPts val="0"/>
              </a:spcBef>
              <a:spcAft>
                <a:spcPts val="600"/>
              </a:spcAft>
              <a:buNone/>
            </a:pPr>
            <a:r>
              <a:rPr lang="en-US" sz="2600" b="1" dirty="0">
                <a:solidFill>
                  <a:srgbClr val="222222"/>
                </a:solidFill>
                <a:effectLst/>
                <a:ea typeface="Times New Roman" panose="02020603050405020304" pitchFamily="18" charset="0"/>
                <a:cs typeface="Times New Roman" panose="02020603050405020304" pitchFamily="18" charset="0"/>
              </a:rPr>
              <a:t>Background Scenario:</a:t>
            </a:r>
            <a:r>
              <a:rPr lang="en-US" sz="2600" dirty="0">
                <a:solidFill>
                  <a:srgbClr val="222222"/>
                </a:solidFill>
                <a:effectLst/>
                <a:ea typeface="Times New Roman" panose="02020603050405020304" pitchFamily="18" charset="0"/>
                <a:cs typeface="Times New Roman" panose="02020603050405020304" pitchFamily="18" charset="0"/>
              </a:rPr>
              <a:t> </a:t>
            </a:r>
            <a:r>
              <a:rPr lang="en-US" sz="2600" b="1" dirty="0">
                <a:solidFill>
                  <a:srgbClr val="222222"/>
                </a:solidFill>
                <a:effectLst/>
                <a:ea typeface="Times New Roman" panose="02020603050405020304" pitchFamily="18" charset="0"/>
                <a:cs typeface="Times New Roman" panose="02020603050405020304" pitchFamily="18" charset="0"/>
              </a:rPr>
              <a:t>Increased dwell </a:t>
            </a:r>
            <a:r>
              <a:rPr lang="en-US" sz="2600" b="1" dirty="0">
                <a:solidFill>
                  <a:srgbClr val="222222"/>
                </a:solidFill>
                <a:ea typeface="Times New Roman" panose="02020603050405020304" pitchFamily="18" charset="0"/>
                <a:cs typeface="Times New Roman" panose="02020603050405020304" pitchFamily="18" charset="0"/>
              </a:rPr>
              <a:t>t</a:t>
            </a:r>
            <a:r>
              <a:rPr lang="en-US" sz="2600" b="1" dirty="0">
                <a:solidFill>
                  <a:srgbClr val="222222"/>
                </a:solidFill>
                <a:effectLst/>
                <a:ea typeface="Times New Roman" panose="02020603050405020304" pitchFamily="18" charset="0"/>
                <a:cs typeface="Times New Roman" panose="02020603050405020304" pitchFamily="18" charset="0"/>
              </a:rPr>
              <a:t>ime for containers</a:t>
            </a:r>
          </a:p>
          <a:p>
            <a:pPr marL="0" marR="0" indent="0">
              <a:lnSpc>
                <a:spcPct val="115000"/>
              </a:lnSpc>
              <a:spcBef>
                <a:spcPts val="0"/>
              </a:spcBef>
              <a:spcAft>
                <a:spcPts val="600"/>
              </a:spcAft>
              <a:buNone/>
            </a:pPr>
            <a:r>
              <a:rPr lang="en-US" sz="2600" dirty="0">
                <a:solidFill>
                  <a:srgbClr val="222222"/>
                </a:solidFill>
                <a:effectLst/>
                <a:ea typeface="Times New Roman" panose="02020603050405020304" pitchFamily="18" charset="0"/>
                <a:cs typeface="Times New Roman" panose="02020603050405020304" pitchFamily="18" charset="0"/>
              </a:rPr>
              <a:t>A combination of truck driver, chassis, and warehouse                                                                   shortages has significantly increased terminal dwell time of                                               containers in the NY/NJ area.</a:t>
            </a:r>
            <a:endParaRPr lang="en-US" sz="26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600" b="1" dirty="0">
                <a:solidFill>
                  <a:srgbClr val="222222"/>
                </a:solidFill>
                <a:effectLst/>
                <a:ea typeface="Times New Roman" panose="02020603050405020304" pitchFamily="18" charset="0"/>
                <a:cs typeface="Times New Roman" panose="02020603050405020304" pitchFamily="18" charset="0"/>
              </a:rPr>
              <a:t>Initial Disruption:</a:t>
            </a:r>
            <a:r>
              <a:rPr lang="en-US" sz="2600" dirty="0">
                <a:solidFill>
                  <a:srgbClr val="222222"/>
                </a:solidFill>
                <a:effectLst/>
                <a:ea typeface="Times New Roman" panose="02020603050405020304" pitchFamily="18" charset="0"/>
                <a:cs typeface="Times New Roman" panose="02020603050405020304" pitchFamily="18" charset="0"/>
              </a:rPr>
              <a:t> </a:t>
            </a:r>
            <a:r>
              <a:rPr lang="en-US" sz="2600" b="1" dirty="0">
                <a:solidFill>
                  <a:srgbClr val="222222"/>
                </a:solidFill>
                <a:effectLst/>
                <a:ea typeface="Times New Roman" panose="02020603050405020304" pitchFamily="18" charset="0"/>
                <a:cs typeface="Times New Roman" panose="02020603050405020304" pitchFamily="18" charset="0"/>
              </a:rPr>
              <a:t>Container ship </a:t>
            </a:r>
            <a:r>
              <a:rPr lang="en-US" sz="2600" b="1" dirty="0">
                <a:solidFill>
                  <a:srgbClr val="222222"/>
                </a:solidFill>
                <a:ea typeface="Times New Roman" panose="02020603050405020304" pitchFamily="18" charset="0"/>
                <a:cs typeface="Times New Roman" panose="02020603050405020304" pitchFamily="18" charset="0"/>
              </a:rPr>
              <a:t>f</a:t>
            </a:r>
            <a:r>
              <a:rPr lang="en-US" sz="2600" b="1" dirty="0">
                <a:solidFill>
                  <a:srgbClr val="222222"/>
                </a:solidFill>
                <a:effectLst/>
                <a:ea typeface="Times New Roman" panose="02020603050405020304" pitchFamily="18" charset="0"/>
                <a:cs typeface="Times New Roman" panose="02020603050405020304" pitchFamily="18" charset="0"/>
              </a:rPr>
              <a:t>ire and blockage of the                                                   Kill van Kull</a:t>
            </a:r>
          </a:p>
          <a:p>
            <a:pPr marL="0" marR="0" indent="0">
              <a:lnSpc>
                <a:spcPct val="115000"/>
              </a:lnSpc>
              <a:spcBef>
                <a:spcPts val="0"/>
              </a:spcBef>
              <a:spcAft>
                <a:spcPts val="600"/>
              </a:spcAft>
              <a:buNone/>
            </a:pPr>
            <a:r>
              <a:rPr lang="en-US" sz="2600" dirty="0">
                <a:solidFill>
                  <a:srgbClr val="222222"/>
                </a:solidFill>
                <a:effectLst/>
                <a:ea typeface="Times New Roman" panose="02020603050405020304" pitchFamily="18" charset="0"/>
                <a:cs typeface="Times New Roman" panose="02020603050405020304" pitchFamily="18" charset="0"/>
              </a:rPr>
              <a:t>Ship carrying fireworks &amp; industrial chemicals catches fire in the                                                                          KVK; smoke from burning chemicals affects surrounding area.                                                           Escort tug loses connection; vessel runs aground. 4 days to extinguish fire and tow vessel to safety; 4 more days of daytime, one-way traffic on KVK. </a:t>
            </a:r>
          </a:p>
          <a:p>
            <a:pPr marL="0" marR="0" indent="0">
              <a:lnSpc>
                <a:spcPct val="107000"/>
              </a:lnSpc>
              <a:spcBef>
                <a:spcPts val="0"/>
              </a:spcBef>
              <a:spcAft>
                <a:spcPts val="600"/>
              </a:spcAft>
              <a:buNone/>
            </a:pPr>
            <a:r>
              <a:rPr lang="en-US" sz="2600" b="1" dirty="0">
                <a:solidFill>
                  <a:srgbClr val="222222"/>
                </a:solidFill>
                <a:ea typeface="Calibri" panose="020F0502020204030204" pitchFamily="34" charset="0"/>
                <a:cs typeface="Times New Roman" panose="02020603050405020304" pitchFamily="18" charset="0"/>
              </a:rPr>
              <a:t>Secondary Disruption: Malware impacts to terminal operating systems</a:t>
            </a:r>
            <a:endParaRPr lang="en-US" sz="2600" b="1"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None/>
            </a:pPr>
            <a:r>
              <a:rPr lang="en-US" sz="2600" dirty="0"/>
              <a:t>Malware affects terminal OS at Port Newark-Elizabeth, affecting ability to track status, location, destination of containers, and further increases terminal dwell time issues resulting from background scenario. Other terminals take their systems offline for 24 hours to ensure that the malware has not affected them. Occasional rechecks slow down operations for another week.</a:t>
            </a:r>
          </a:p>
          <a:p>
            <a:pPr lvl="2">
              <a:spcAft>
                <a:spcPts val="1200"/>
              </a:spcAft>
            </a:pPr>
            <a:endParaRPr lang="en-US" dirty="0"/>
          </a:p>
          <a:p>
            <a:pPr marL="0" indent="0">
              <a:buNone/>
            </a:pPr>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3</a:t>
            </a:fld>
            <a:endParaRPr lang="en-US" dirty="0"/>
          </a:p>
        </p:txBody>
      </p:sp>
      <p:pic>
        <p:nvPicPr>
          <p:cNvPr id="6" name="Picture 5">
            <a:extLst>
              <a:ext uri="{FF2B5EF4-FFF2-40B4-BE49-F238E27FC236}">
                <a16:creationId xmlns:a16="http://schemas.microsoft.com/office/drawing/2014/main" id="{3282D66F-315A-EAC1-D328-2A21D935B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576" y="768626"/>
            <a:ext cx="3681110" cy="2067340"/>
          </a:xfrm>
          <a:prstGeom prst="rect">
            <a:avLst/>
          </a:prstGeom>
          <a:ln>
            <a:solidFill>
              <a:schemeClr val="accent1">
                <a:lumMod val="50000"/>
              </a:schemeClr>
            </a:solidFill>
          </a:ln>
        </p:spPr>
      </p:pic>
    </p:spTree>
    <p:extLst>
      <p:ext uri="{BB962C8B-B14F-4D97-AF65-F5344CB8AC3E}">
        <p14:creationId xmlns:p14="http://schemas.microsoft.com/office/powerpoint/2010/main" val="360430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9975"/>
            <a:ext cx="11524594" cy="1325563"/>
          </a:xfrm>
        </p:spPr>
        <p:txBody>
          <a:bodyPr/>
          <a:lstStyle/>
          <a:p>
            <a:pPr algn="ctr"/>
            <a:r>
              <a:rPr lang="en-US" dirty="0"/>
              <a:t>Port of NY/NJ Complex Disruption: Kill van Kull Blockage: </a:t>
            </a:r>
            <a:r>
              <a:rPr lang="en-US" i="1" dirty="0"/>
              <a:t>Stakeholder Engagement</a:t>
            </a:r>
          </a:p>
        </p:txBody>
      </p:sp>
      <p:sp>
        <p:nvSpPr>
          <p:cNvPr id="7" name="Text Placeholder 6"/>
          <p:cNvSpPr>
            <a:spLocks noGrp="1"/>
          </p:cNvSpPr>
          <p:nvPr>
            <p:ph idx="1"/>
          </p:nvPr>
        </p:nvSpPr>
        <p:spPr>
          <a:xfrm>
            <a:off x="481004" y="1315330"/>
            <a:ext cx="11193253" cy="4731929"/>
          </a:xfrm>
        </p:spPr>
        <p:txBody>
          <a:bodyPr>
            <a:normAutofit/>
          </a:bodyPr>
          <a:lstStyle/>
          <a:p>
            <a:pPr>
              <a:lnSpc>
                <a:spcPct val="120000"/>
              </a:lnSpc>
            </a:pPr>
            <a:r>
              <a:rPr lang="en-US" dirty="0"/>
              <a:t>Detailed input for KVK disruption from </a:t>
            </a:r>
            <a:r>
              <a:rPr lang="en-US" b="1" dirty="0">
                <a:solidFill>
                  <a:srgbClr val="FF0000"/>
                </a:solidFill>
              </a:rPr>
              <a:t>USCG Sector NY </a:t>
            </a:r>
            <a:r>
              <a:rPr lang="en-US" dirty="0"/>
              <a:t>and</a:t>
            </a:r>
            <a:r>
              <a:rPr lang="en-US" b="1" dirty="0">
                <a:solidFill>
                  <a:srgbClr val="FF0000"/>
                </a:solidFill>
              </a:rPr>
              <a:t> Port Authority of NY/NJ. </a:t>
            </a:r>
            <a:endParaRPr lang="en-US" dirty="0"/>
          </a:p>
          <a:p>
            <a:pPr>
              <a:lnSpc>
                <a:spcPct val="120000"/>
              </a:lnSpc>
            </a:pPr>
            <a:r>
              <a:rPr lang="en-US" dirty="0"/>
              <a:t>USCG planned an exercise on just such a blockage and we were included.</a:t>
            </a:r>
          </a:p>
          <a:p>
            <a:pPr>
              <a:lnSpc>
                <a:spcPct val="120000"/>
              </a:lnSpc>
            </a:pPr>
            <a:r>
              <a:rPr lang="en-US" dirty="0"/>
              <a:t>Port Authority convened a panel of SMEs to help us develop the scenario.</a:t>
            </a: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4</a:t>
            </a:fld>
            <a:endParaRPr lang="en-US" dirty="0"/>
          </a:p>
        </p:txBody>
      </p:sp>
    </p:spTree>
    <p:extLst>
      <p:ext uri="{BB962C8B-B14F-4D97-AF65-F5344CB8AC3E}">
        <p14:creationId xmlns:p14="http://schemas.microsoft.com/office/powerpoint/2010/main" val="69466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38542"/>
            <a:ext cx="11085426" cy="849057"/>
          </a:xfrm>
        </p:spPr>
        <p:txBody>
          <a:bodyPr>
            <a:normAutofit/>
          </a:bodyPr>
          <a:lstStyle/>
          <a:p>
            <a:pPr algn="ctr"/>
            <a:r>
              <a:rPr lang="en-US" dirty="0"/>
              <a:t>Port of New York Scenario</a:t>
            </a:r>
          </a:p>
        </p:txBody>
      </p:sp>
      <p:sp>
        <p:nvSpPr>
          <p:cNvPr id="7" name="Text Placeholder 6"/>
          <p:cNvSpPr>
            <a:spLocks noGrp="1"/>
          </p:cNvSpPr>
          <p:nvPr>
            <p:ph idx="1"/>
          </p:nvPr>
        </p:nvSpPr>
        <p:spPr>
          <a:xfrm>
            <a:off x="242509" y="781259"/>
            <a:ext cx="11571119" cy="5228032"/>
          </a:xfrm>
        </p:spPr>
        <p:txBody>
          <a:bodyPr>
            <a:normAutofit fontScale="47500" lnSpcReduction="20000"/>
          </a:bodyPr>
          <a:lstStyle/>
          <a:p>
            <a:pPr>
              <a:lnSpc>
                <a:spcPct val="120000"/>
              </a:lnSpc>
            </a:pPr>
            <a:r>
              <a:rPr lang="en-US" sz="5100" b="1" dirty="0">
                <a:solidFill>
                  <a:srgbClr val="FF0000"/>
                </a:solidFill>
              </a:rPr>
              <a:t>Unfortunately, an event similar to our ship fire scenario                                                                             occurred in NY with the car carrier fire in July 2023:</a:t>
            </a:r>
          </a:p>
          <a:p>
            <a:pPr lvl="1">
              <a:lnSpc>
                <a:spcPct val="120000"/>
              </a:lnSpc>
            </a:pPr>
            <a:r>
              <a:rPr lang="en-US" sz="4800" dirty="0"/>
              <a:t>Italian Flagged Grande Costa </a:t>
            </a:r>
            <a:r>
              <a:rPr lang="en-US" sz="4800" dirty="0" err="1"/>
              <a:t>D’Avorio</a:t>
            </a:r>
            <a:r>
              <a:rPr lang="en-US" sz="4800" dirty="0"/>
              <a:t> is a RORO car-                                                                                              carrying freighter. Loaded with 1200 non-electric used                                                             vehicles and 157 non-hazardous containers</a:t>
            </a:r>
          </a:p>
          <a:p>
            <a:pPr>
              <a:lnSpc>
                <a:spcPct val="120000"/>
              </a:lnSpc>
            </a:pPr>
            <a:r>
              <a:rPr lang="en-US" sz="5100" b="1" dirty="0">
                <a:solidFill>
                  <a:srgbClr val="FF0000"/>
                </a:solidFill>
              </a:rPr>
              <a:t>Coast Guard Sector NY conducted an exercise that                                                                                                   addressed some of the second portion of the scenario – a cyber attack                                                                            spreading across multiple port operators</a:t>
            </a:r>
          </a:p>
          <a:p>
            <a:pPr>
              <a:lnSpc>
                <a:spcPct val="120000"/>
              </a:lnSpc>
            </a:pPr>
            <a:r>
              <a:rPr lang="en-US" sz="5100" dirty="0"/>
              <a:t>March 2023 discussion with RADM </a:t>
            </a:r>
            <a:r>
              <a:rPr lang="en-US" sz="5100" dirty="0" err="1"/>
              <a:t>Mauger</a:t>
            </a:r>
            <a:r>
              <a:rPr lang="en-US" sz="5100" dirty="0"/>
              <a:t> (Commandant of USCG District 1) about integrated cyber and physical attacks on key infrastructure</a:t>
            </a:r>
          </a:p>
          <a:p>
            <a:pPr>
              <a:lnSpc>
                <a:spcPct val="120000"/>
              </a:lnSpc>
            </a:pPr>
            <a:r>
              <a:rPr lang="en-US" sz="5100" b="1" i="1" dirty="0"/>
              <a:t>Led to invitation to participate in that CG cyber exercise in New York in October and hotwash in November</a:t>
            </a:r>
          </a:p>
          <a:p>
            <a:pPr>
              <a:lnSpc>
                <a:spcPct val="120000"/>
              </a:lnSpc>
            </a:pPr>
            <a:endParaRPr lang="en-US" b="1" i="1"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5</a:t>
            </a:fld>
            <a:endParaRPr lang="en-US" dirty="0"/>
          </a:p>
        </p:txBody>
      </p:sp>
      <p:pic>
        <p:nvPicPr>
          <p:cNvPr id="4" name="Picture 3" descr="A firefighter's boat on fire&#10;&#10;Description automatically generated">
            <a:extLst>
              <a:ext uri="{FF2B5EF4-FFF2-40B4-BE49-F238E27FC236}">
                <a16:creationId xmlns:a16="http://schemas.microsoft.com/office/drawing/2014/main" id="{035715CD-95D8-1A6E-B816-470E8996CCC1}"/>
              </a:ext>
            </a:extLst>
          </p:cNvPr>
          <p:cNvPicPr>
            <a:picLocks noChangeAspect="1"/>
          </p:cNvPicPr>
          <p:nvPr/>
        </p:nvPicPr>
        <p:blipFill>
          <a:blip r:embed="rId3"/>
          <a:stretch>
            <a:fillRect/>
          </a:stretch>
        </p:blipFill>
        <p:spPr>
          <a:xfrm>
            <a:off x="8854248" y="682030"/>
            <a:ext cx="3337752" cy="2498546"/>
          </a:xfrm>
          <a:prstGeom prst="rect">
            <a:avLst/>
          </a:prstGeom>
        </p:spPr>
      </p:pic>
    </p:spTree>
    <p:extLst>
      <p:ext uri="{BB962C8B-B14F-4D97-AF65-F5344CB8AC3E}">
        <p14:creationId xmlns:p14="http://schemas.microsoft.com/office/powerpoint/2010/main" val="413996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B520-E23C-45EE-BDB1-F7713B9A51D2}"/>
              </a:ext>
            </a:extLst>
          </p:cNvPr>
          <p:cNvSpPr>
            <a:spLocks noGrp="1"/>
          </p:cNvSpPr>
          <p:nvPr>
            <p:ph type="title"/>
          </p:nvPr>
        </p:nvSpPr>
        <p:spPr>
          <a:xfrm>
            <a:off x="838204" y="302079"/>
            <a:ext cx="10515600" cy="669471"/>
          </a:xfrm>
        </p:spPr>
        <p:txBody>
          <a:bodyPr/>
          <a:lstStyle/>
          <a:p>
            <a:r>
              <a:rPr lang="en-US" dirty="0"/>
              <a:t> Unfortunately, Other Predictions Realized</a:t>
            </a:r>
            <a:endParaRPr lang="en-US" sz="3600" dirty="0"/>
          </a:p>
        </p:txBody>
      </p:sp>
      <p:sp>
        <p:nvSpPr>
          <p:cNvPr id="3" name="Content Placeholder 2">
            <a:extLst>
              <a:ext uri="{FF2B5EF4-FFF2-40B4-BE49-F238E27FC236}">
                <a16:creationId xmlns:a16="http://schemas.microsoft.com/office/drawing/2014/main" id="{5AC13C8E-CD0A-4914-9974-188A6368B8F3}"/>
              </a:ext>
            </a:extLst>
          </p:cNvPr>
          <p:cNvSpPr>
            <a:spLocks noGrp="1"/>
          </p:cNvSpPr>
          <p:nvPr>
            <p:ph idx="1"/>
          </p:nvPr>
        </p:nvSpPr>
        <p:spPr>
          <a:xfrm>
            <a:off x="222386" y="1104307"/>
            <a:ext cx="7265092" cy="4839293"/>
          </a:xfrm>
        </p:spPr>
        <p:txBody>
          <a:bodyPr>
            <a:normAutofit fontScale="92500" lnSpcReduction="10000"/>
          </a:bodyPr>
          <a:lstStyle/>
          <a:p>
            <a:r>
              <a:rPr lang="en-US" b="1" i="0" u="none" strike="noStrike" dirty="0">
                <a:solidFill>
                  <a:srgbClr val="FF0000"/>
                </a:solidFill>
                <a:effectLst/>
              </a:rPr>
              <a:t>March 26: container ship crashes into Baltimore’s Key Bridge, bridge collapses.</a:t>
            </a:r>
          </a:p>
          <a:p>
            <a:r>
              <a:rPr lang="en-US" dirty="0">
                <a:solidFill>
                  <a:srgbClr val="000000"/>
                </a:solidFill>
              </a:rPr>
              <a:t>Scary: </a:t>
            </a:r>
            <a:r>
              <a:rPr lang="en-US" b="1" dirty="0">
                <a:solidFill>
                  <a:srgbClr val="FF0000"/>
                </a:solidFill>
              </a:rPr>
              <a:t>Our team was invited to an exercise in Baltimore in September where this was the very scenario.</a:t>
            </a:r>
          </a:p>
          <a:p>
            <a:r>
              <a:rPr lang="en-US" dirty="0">
                <a:solidFill>
                  <a:srgbClr val="000000"/>
                </a:solidFill>
              </a:rPr>
              <a:t>Organized by CMTS and various agencies including Coast Guard and CISA.</a:t>
            </a:r>
          </a:p>
          <a:p>
            <a:r>
              <a:rPr lang="en-US" dirty="0">
                <a:solidFill>
                  <a:srgbClr val="000000"/>
                </a:solidFill>
              </a:rPr>
              <a:t>Technically, not a complex incident with several disruptions.</a:t>
            </a:r>
          </a:p>
          <a:p>
            <a:r>
              <a:rPr lang="en-US" dirty="0">
                <a:solidFill>
                  <a:srgbClr val="000000"/>
                </a:solidFill>
              </a:rPr>
              <a:t>A single incident with complex, cascading impacts. </a:t>
            </a:r>
          </a:p>
        </p:txBody>
      </p:sp>
      <p:sp>
        <p:nvSpPr>
          <p:cNvPr id="4" name="Slide Number Placeholder 3">
            <a:extLst>
              <a:ext uri="{FF2B5EF4-FFF2-40B4-BE49-F238E27FC236}">
                <a16:creationId xmlns:a16="http://schemas.microsoft.com/office/drawing/2014/main" id="{74368DF2-86E2-4421-87A8-3535CDD6F2E4}"/>
              </a:ext>
            </a:extLst>
          </p:cNvPr>
          <p:cNvSpPr>
            <a:spLocks noGrp="1"/>
          </p:cNvSpPr>
          <p:nvPr>
            <p:ph type="sldNum" sz="quarter" idx="12"/>
          </p:nvPr>
        </p:nvSpPr>
        <p:spPr/>
        <p:txBody>
          <a:bodyPr/>
          <a:lstStyle/>
          <a:p>
            <a:pPr>
              <a:defRPr/>
            </a:pPr>
            <a:fld id="{17F8B8DE-3C83-AB49-B191-ABAC5DDDDCFD}" type="slidenum">
              <a:rPr lang="en-US" altLang="en-US" smtClean="0"/>
              <a:pPr>
                <a:defRPr/>
              </a:pPr>
              <a:t>6</a:t>
            </a:fld>
            <a:endParaRPr lang="en-US" altLang="en-US"/>
          </a:p>
        </p:txBody>
      </p:sp>
      <p:pic>
        <p:nvPicPr>
          <p:cNvPr id="5" name="Picture 4" descr="A ship in the water&#10;&#10;Description automatically generated">
            <a:extLst>
              <a:ext uri="{FF2B5EF4-FFF2-40B4-BE49-F238E27FC236}">
                <a16:creationId xmlns:a16="http://schemas.microsoft.com/office/drawing/2014/main" id="{AE0BCE06-283A-53AD-1B20-732C4FB4AB30}"/>
              </a:ext>
            </a:extLst>
          </p:cNvPr>
          <p:cNvPicPr>
            <a:picLocks noChangeAspect="1"/>
          </p:cNvPicPr>
          <p:nvPr/>
        </p:nvPicPr>
        <p:blipFill>
          <a:blip r:embed="rId2"/>
          <a:stretch>
            <a:fillRect/>
          </a:stretch>
        </p:blipFill>
        <p:spPr>
          <a:xfrm>
            <a:off x="7403903" y="1168873"/>
            <a:ext cx="4788098" cy="3188815"/>
          </a:xfrm>
          <a:prstGeom prst="rect">
            <a:avLst/>
          </a:prstGeom>
          <a:ln>
            <a:solidFill>
              <a:schemeClr val="tx1"/>
            </a:solidFill>
          </a:ln>
        </p:spPr>
      </p:pic>
    </p:spTree>
    <p:extLst>
      <p:ext uri="{BB962C8B-B14F-4D97-AF65-F5344CB8AC3E}">
        <p14:creationId xmlns:p14="http://schemas.microsoft.com/office/powerpoint/2010/main" val="9999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21" y="49719"/>
            <a:ext cx="11515724" cy="1286254"/>
          </a:xfrm>
        </p:spPr>
        <p:txBody>
          <a:bodyPr>
            <a:noAutofit/>
          </a:bodyPr>
          <a:lstStyle/>
          <a:p>
            <a:r>
              <a:rPr lang="en-US" dirty="0">
                <a:latin typeface="Arial" panose="020B0604020202020204" pitchFamily="34" charset="0"/>
                <a:ea typeface="Times New Roman" panose="02020603050405020304" pitchFamily="18" charset="0"/>
                <a:cs typeface="Arial" panose="020B0604020202020204" pitchFamily="34" charset="0"/>
              </a:rPr>
              <a:t>Project Components</a:t>
            </a:r>
            <a:endParaRPr lang="en-US" dirty="0">
              <a:highlight>
                <a:srgbClr val="FFFF00"/>
              </a:highlight>
            </a:endParaRPr>
          </a:p>
        </p:txBody>
      </p:sp>
      <p:sp>
        <p:nvSpPr>
          <p:cNvPr id="3" name="Content Placeholder 2"/>
          <p:cNvSpPr>
            <a:spLocks noGrp="1"/>
          </p:cNvSpPr>
          <p:nvPr>
            <p:ph idx="1"/>
          </p:nvPr>
        </p:nvSpPr>
        <p:spPr>
          <a:xfrm>
            <a:off x="-7797" y="1071563"/>
            <a:ext cx="10903439" cy="5102042"/>
          </a:xfrm>
        </p:spPr>
        <p:txBody>
          <a:bodyPr>
            <a:normAutofit/>
          </a:bodyPr>
          <a:lstStyle/>
          <a:p>
            <a:pPr marL="457200" lvl="1" indent="0">
              <a:buNone/>
            </a:pPr>
            <a:r>
              <a:rPr lang="en-US" b="1" dirty="0"/>
              <a:t>1. Scenarios:</a:t>
            </a:r>
          </a:p>
          <a:p>
            <a:pPr lvl="2">
              <a:buClr>
                <a:schemeClr val="tx1"/>
              </a:buClr>
            </a:pPr>
            <a:r>
              <a:rPr lang="en-US" sz="2400" dirty="0"/>
              <a:t>Develop four detailed scenarios for complex disruptions</a:t>
            </a:r>
          </a:p>
          <a:p>
            <a:pPr lvl="2">
              <a:buClr>
                <a:schemeClr val="tx1"/>
              </a:buClr>
            </a:pPr>
            <a:r>
              <a:rPr lang="en-US" sz="2400" dirty="0"/>
              <a:t>Prepare collection of complex disruptions at intermediate level of detail</a:t>
            </a:r>
          </a:p>
          <a:p>
            <a:pPr lvl="2">
              <a:buClr>
                <a:schemeClr val="tx1"/>
              </a:buClr>
            </a:pPr>
            <a:r>
              <a:rPr lang="en-US" sz="2400" dirty="0"/>
              <a:t>Prepare collection of plausible complex disruptions</a:t>
            </a:r>
          </a:p>
          <a:p>
            <a:pPr lvl="2">
              <a:buClr>
                <a:schemeClr val="tx1"/>
              </a:buClr>
            </a:pPr>
            <a:r>
              <a:rPr lang="en-US" sz="2400" dirty="0"/>
              <a:t>All with help of SMEs, Advisory Board, and stakeholders (e.g., USCG)</a:t>
            </a:r>
          </a:p>
          <a:p>
            <a:pPr marL="457202" lvl="1" indent="0">
              <a:buClr>
                <a:schemeClr val="tx1"/>
              </a:buClr>
              <a:buNone/>
            </a:pPr>
            <a:r>
              <a:rPr lang="en-US" b="1" dirty="0"/>
              <a:t>2. Countermeasures</a:t>
            </a:r>
          </a:p>
          <a:p>
            <a:pPr lvl="2">
              <a:buClr>
                <a:schemeClr val="tx1"/>
              </a:buClr>
            </a:pPr>
            <a:r>
              <a:rPr lang="en-US" sz="2400" dirty="0"/>
              <a:t>Develop plausible countermeasures for all of the scenarios </a:t>
            </a:r>
          </a:p>
          <a:p>
            <a:pPr lvl="2">
              <a:buClr>
                <a:schemeClr val="tx1"/>
              </a:buClr>
            </a:pPr>
            <a:r>
              <a:rPr lang="en-US" sz="2400" dirty="0"/>
              <a:t>Again with help of SMEs, Advisory Board, and stakeholders</a:t>
            </a:r>
          </a:p>
          <a:p>
            <a:pPr lvl="2"/>
            <a:endParaRPr lang="en-US" dirty="0"/>
          </a:p>
          <a:p>
            <a:pPr lvl="1"/>
            <a:endParaRPr lang="en-US" dirty="0"/>
          </a:p>
        </p:txBody>
      </p:sp>
      <p:sp>
        <p:nvSpPr>
          <p:cNvPr id="4" name="Slide Number Placeholder 1">
            <a:extLst>
              <a:ext uri="{FF2B5EF4-FFF2-40B4-BE49-F238E27FC236}">
                <a16:creationId xmlns:a16="http://schemas.microsoft.com/office/drawing/2014/main" id="{0F037A12-FF07-2A40-8DE9-9DE0C71EF1CB}"/>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7</a:t>
            </a:fld>
            <a:endParaRPr lang="en-US" dirty="0"/>
          </a:p>
        </p:txBody>
      </p:sp>
    </p:spTree>
    <p:extLst>
      <p:ext uri="{BB962C8B-B14F-4D97-AF65-F5344CB8AC3E}">
        <p14:creationId xmlns:p14="http://schemas.microsoft.com/office/powerpoint/2010/main" val="62896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21" y="49719"/>
            <a:ext cx="11515724" cy="1286254"/>
          </a:xfrm>
        </p:spPr>
        <p:txBody>
          <a:bodyPr>
            <a:noAutofit/>
          </a:bodyPr>
          <a:lstStyle/>
          <a:p>
            <a:r>
              <a:rPr lang="en-US" dirty="0">
                <a:latin typeface="Arial" panose="020B0604020202020204" pitchFamily="34" charset="0"/>
                <a:ea typeface="Times New Roman" panose="02020603050405020304" pitchFamily="18" charset="0"/>
                <a:cs typeface="Arial" panose="020B0604020202020204" pitchFamily="34" charset="0"/>
              </a:rPr>
              <a:t>Project Components (cont’d)</a:t>
            </a:r>
            <a:endParaRPr lang="en-US" dirty="0">
              <a:highlight>
                <a:srgbClr val="FFFF00"/>
              </a:highlight>
            </a:endParaRPr>
          </a:p>
        </p:txBody>
      </p:sp>
      <p:sp>
        <p:nvSpPr>
          <p:cNvPr id="3" name="Content Placeholder 2"/>
          <p:cNvSpPr>
            <a:spLocks noGrp="1"/>
          </p:cNvSpPr>
          <p:nvPr>
            <p:ph idx="1"/>
          </p:nvPr>
        </p:nvSpPr>
        <p:spPr>
          <a:xfrm>
            <a:off x="49346" y="987155"/>
            <a:ext cx="10903439" cy="5102042"/>
          </a:xfrm>
        </p:spPr>
        <p:txBody>
          <a:bodyPr>
            <a:normAutofit/>
          </a:bodyPr>
          <a:lstStyle/>
          <a:p>
            <a:pPr marL="457200" lvl="1" indent="0">
              <a:buNone/>
            </a:pPr>
            <a:r>
              <a:rPr lang="en-US" b="1" dirty="0"/>
              <a:t>3. MCAT decision support tool</a:t>
            </a:r>
          </a:p>
          <a:p>
            <a:pPr lvl="2"/>
            <a:r>
              <a:rPr lang="en-US" dirty="0"/>
              <a:t>Develop and use tool to analyze economic impacts of the four detailed complex scenarios</a:t>
            </a:r>
          </a:p>
          <a:p>
            <a:pPr lvl="2"/>
            <a:r>
              <a:rPr lang="en-US" dirty="0"/>
              <a:t>Use tool to analyze reduction in impact of different countermeasures for those scenarios</a:t>
            </a:r>
          </a:p>
          <a:p>
            <a:pPr lvl="2"/>
            <a:r>
              <a:rPr lang="en-US" dirty="0"/>
              <a:t>Deliver the tool + users guide</a:t>
            </a:r>
          </a:p>
          <a:p>
            <a:pPr marL="457200" lvl="1" indent="0">
              <a:buNone/>
            </a:pPr>
            <a:r>
              <a:rPr lang="en-US" b="1" dirty="0"/>
              <a:t>4. Ukraine War</a:t>
            </a:r>
          </a:p>
          <a:p>
            <a:pPr lvl="2"/>
            <a:r>
              <a:rPr lang="en-US" dirty="0"/>
              <a:t>Study impacts of the Ukraine War on the MTS</a:t>
            </a:r>
          </a:p>
          <a:p>
            <a:pPr lvl="2"/>
            <a:r>
              <a:rPr lang="en-US" dirty="0"/>
              <a:t>Prepare a final report on those impacts</a:t>
            </a:r>
          </a:p>
          <a:p>
            <a:pPr lvl="2"/>
            <a:r>
              <a:rPr lang="en-US" dirty="0"/>
              <a:t>Analyze the economic impacts of the Ukraine War using the MCAT tool</a:t>
            </a:r>
          </a:p>
          <a:p>
            <a:pPr marL="457200" lvl="1" indent="0">
              <a:buNone/>
            </a:pPr>
            <a:r>
              <a:rPr lang="en-US" b="1" dirty="0"/>
              <a:t>5. Extensive Engagement with DHS components, other Government </a:t>
            </a:r>
          </a:p>
          <a:p>
            <a:pPr marL="457200" lvl="1" indent="0">
              <a:spcBef>
                <a:spcPts val="0"/>
              </a:spcBef>
              <a:buNone/>
            </a:pPr>
            <a:r>
              <a:rPr lang="en-US" b="1" dirty="0"/>
              <a:t>    Agencies, Private Sector</a:t>
            </a:r>
          </a:p>
          <a:p>
            <a:pPr lvl="1"/>
            <a:endParaRPr lang="en-US" dirty="0"/>
          </a:p>
        </p:txBody>
      </p:sp>
      <p:sp>
        <p:nvSpPr>
          <p:cNvPr id="4" name="Slide Number Placeholder 1">
            <a:extLst>
              <a:ext uri="{FF2B5EF4-FFF2-40B4-BE49-F238E27FC236}">
                <a16:creationId xmlns:a16="http://schemas.microsoft.com/office/drawing/2014/main" id="{0F037A12-FF07-2A40-8DE9-9DE0C71EF1CB}"/>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8</a:t>
            </a:fld>
            <a:endParaRPr lang="en-US" dirty="0"/>
          </a:p>
        </p:txBody>
      </p:sp>
    </p:spTree>
    <p:extLst>
      <p:ext uri="{BB962C8B-B14F-4D97-AF65-F5344CB8AC3E}">
        <p14:creationId xmlns:p14="http://schemas.microsoft.com/office/powerpoint/2010/main" val="390480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4313"/>
            <a:ext cx="11524594" cy="1325563"/>
          </a:xfrm>
        </p:spPr>
        <p:txBody>
          <a:bodyPr/>
          <a:lstStyle/>
          <a:p>
            <a:pPr algn="ctr"/>
            <a:r>
              <a:rPr lang="en-US" dirty="0"/>
              <a:t>Complex Disruption Example: Low Water on the Mississippi River</a:t>
            </a:r>
          </a:p>
        </p:txBody>
      </p:sp>
      <p:sp>
        <p:nvSpPr>
          <p:cNvPr id="7" name="Text Placeholder 6"/>
          <p:cNvSpPr>
            <a:spLocks noGrp="1"/>
          </p:cNvSpPr>
          <p:nvPr>
            <p:ph idx="1"/>
          </p:nvPr>
        </p:nvSpPr>
        <p:spPr>
          <a:xfrm>
            <a:off x="199646" y="1201003"/>
            <a:ext cx="11792708" cy="4763069"/>
          </a:xfrm>
        </p:spPr>
        <p:txBody>
          <a:bodyPr>
            <a:normAutofit fontScale="85000" lnSpcReduction="20000"/>
          </a:bodyPr>
          <a:lstStyle/>
          <a:p>
            <a:pPr marL="0" marR="0" indent="0">
              <a:lnSpc>
                <a:spcPct val="120000"/>
              </a:lnSpc>
              <a:spcBef>
                <a:spcPts val="0"/>
              </a:spcBef>
              <a:spcAft>
                <a:spcPts val="1000"/>
              </a:spcAft>
              <a:buNone/>
            </a:pPr>
            <a:r>
              <a:rPr lang="en-US" b="1" dirty="0"/>
              <a:t>Background:</a:t>
            </a:r>
            <a:r>
              <a:rPr lang="en-US" dirty="0"/>
              <a:t> </a:t>
            </a:r>
            <a:r>
              <a:rPr lang="en-US" sz="2800" b="1" dirty="0">
                <a:effectLst/>
                <a:ea typeface="Calibri" panose="020F0502020204030204" pitchFamily="34" charset="0"/>
                <a:cs typeface="Times New Roman (Body CS)"/>
              </a:rPr>
              <a:t>Increasing demand worldwide for food as a result of Ukraine</a:t>
            </a:r>
            <a:r>
              <a:rPr lang="en-US" sz="2800" dirty="0">
                <a:effectLst/>
                <a:ea typeface="Calibri" panose="020F0502020204030204" pitchFamily="34" charset="0"/>
                <a:cs typeface="Times New Roman (Body CS)"/>
              </a:rPr>
              <a:t>; </a:t>
            </a:r>
            <a:r>
              <a:rPr lang="en-US" dirty="0">
                <a:effectLst/>
                <a:ea typeface="Calibri" panose="020F0502020204030204" pitchFamily="34" charset="0"/>
                <a:cs typeface="Times New Roman (Body CS)"/>
              </a:rPr>
              <a:t>a</a:t>
            </a:r>
            <a:r>
              <a:rPr lang="en-US" sz="2800" dirty="0">
                <a:ea typeface="Calibri" panose="020F0502020204030204" pitchFamily="34" charset="0"/>
                <a:cs typeface="Times New Roman (Body CS)"/>
              </a:rPr>
              <a:t>lready high demand for corn and fertilizer due to ethanol and other needs</a:t>
            </a:r>
          </a:p>
          <a:p>
            <a:pPr marL="0" indent="0">
              <a:lnSpc>
                <a:spcPct val="120000"/>
              </a:lnSpc>
              <a:spcBef>
                <a:spcPts val="0"/>
              </a:spcBef>
              <a:spcAft>
                <a:spcPts val="1000"/>
              </a:spcAft>
              <a:buNone/>
            </a:pPr>
            <a:r>
              <a:rPr lang="en-US" b="1" dirty="0"/>
              <a:t>Initial Disruption: </a:t>
            </a:r>
            <a:r>
              <a:rPr lang="en-US" sz="2800" b="1" dirty="0">
                <a:effectLst/>
                <a:ea typeface="Calibri" panose="020F0502020204030204" pitchFamily="34" charset="0"/>
                <a:cs typeface="Times New Roman" panose="02020603050405020304" pitchFamily="18" charset="0"/>
              </a:rPr>
              <a:t>Hot, dry summer disrupting Western Rivers, </a:t>
            </a:r>
            <a:r>
              <a:rPr lang="en-US" sz="2800" b="1" dirty="0">
                <a:ea typeface="Calibri" panose="020F0502020204030204" pitchFamily="34" charset="0"/>
                <a:cs typeface="Times New Roman" panose="02020603050405020304" pitchFamily="18" charset="0"/>
              </a:rPr>
              <a:t>leaves </a:t>
            </a:r>
            <a:r>
              <a:rPr lang="en-US" sz="2800" b="1" dirty="0">
                <a:effectLst/>
                <a:ea typeface="Calibri" panose="020F0502020204030204" pitchFamily="34" charset="0"/>
                <a:cs typeface="Times New Roman" panose="02020603050405020304" pitchFamily="18" charset="0"/>
              </a:rPr>
              <a:t>river levels below their 2022 record by several feet</a:t>
            </a:r>
            <a:r>
              <a:rPr lang="en-US" sz="2800" dirty="0">
                <a:effectLst/>
                <a:ea typeface="Calibri" panose="020F0502020204030204" pitchFamily="34" charset="0"/>
                <a:cs typeface="Times New Roman" panose="02020603050405020304" pitchFamily="18" charset="0"/>
              </a:rPr>
              <a:t>, especially the lower Mississippi River from Memphis to New Orleans</a:t>
            </a:r>
            <a:r>
              <a:rPr lang="en-US" dirty="0">
                <a:ea typeface="Calibri" panose="020F0502020204030204" pitchFamily="34" charset="0"/>
                <a:cs typeface="Times New Roman" panose="02020603050405020304" pitchFamily="18" charset="0"/>
              </a:rPr>
              <a:t>;</a:t>
            </a:r>
            <a:r>
              <a:rPr lang="en-US" sz="2800" dirty="0">
                <a:effectLst/>
                <a:ea typeface="Calibri" panose="020F0502020204030204" pitchFamily="34" charset="0"/>
                <a:cs typeface="Times New Roman" panose="02020603050405020304" pitchFamily="18" charset="0"/>
              </a:rPr>
              <a:t> </a:t>
            </a:r>
            <a:r>
              <a:rPr lang="en-US" sz="2800" b="1" dirty="0">
                <a:effectLst/>
                <a:ea typeface="Calibri" panose="020F0502020204030204" pitchFamily="34" charset="0"/>
                <a:cs typeface="Times New Roman" panose="02020603050405020304" pitchFamily="18" charset="0"/>
              </a:rPr>
              <a:t>b</a:t>
            </a:r>
            <a:r>
              <a:rPr lang="en-US" sz="2800" b="1" dirty="0">
                <a:ea typeface="Calibri" panose="020F0502020204030204" pitchFamily="34" charset="0"/>
                <a:cs typeface="Times New Roman" panose="02020603050405020304" pitchFamily="18" charset="0"/>
              </a:rPr>
              <a:t>arge trains are shorter, barge loads are lighter; affects shipments of fertilizer and grain on the                                                   rivers</a:t>
            </a:r>
          </a:p>
          <a:p>
            <a:pPr marL="0" indent="0">
              <a:lnSpc>
                <a:spcPct val="120000"/>
              </a:lnSpc>
              <a:spcBef>
                <a:spcPts val="0"/>
              </a:spcBef>
              <a:spcAft>
                <a:spcPts val="1000"/>
              </a:spcAft>
              <a:buNone/>
            </a:pPr>
            <a:r>
              <a:rPr lang="en-US" b="1" dirty="0"/>
              <a:t>Secondary disruption:</a:t>
            </a:r>
            <a:r>
              <a:rPr lang="en-US" dirty="0"/>
              <a:t> </a:t>
            </a:r>
            <a:r>
              <a:rPr lang="en-US" sz="2800" b="1" dirty="0">
                <a:effectLst/>
                <a:ea typeface="Calibri" panose="020F0502020204030204" pitchFamily="34" charset="0"/>
                <a:cs typeface="Times New Roman (Body CS)"/>
              </a:rPr>
              <a:t>Lock and dam failure to Lock 27                                                                       (near St. Louis)</a:t>
            </a:r>
            <a:r>
              <a:rPr lang="en-US" sz="2800" dirty="0">
                <a:effectLst/>
                <a:ea typeface="Calibri" panose="020F0502020204030204" pitchFamily="34" charset="0"/>
                <a:cs typeface="Times New Roman (Body CS)"/>
              </a:rPr>
              <a:t> just before</a:t>
            </a:r>
            <a:r>
              <a:rPr lang="en-US" sz="2800" dirty="0">
                <a:ea typeface="Calibri" panose="020F0502020204030204" pitchFamily="34" charset="0"/>
                <a:cs typeface="Times New Roman (Body CS)"/>
              </a:rPr>
              <a:t> </a:t>
            </a:r>
            <a:r>
              <a:rPr lang="en-US" sz="2800" dirty="0">
                <a:effectLst/>
                <a:ea typeface="Calibri" panose="020F0502020204030204" pitchFamily="34" charset="0"/>
                <a:cs typeface="Times New Roman (Body CS)"/>
              </a:rPr>
              <a:t>Spring planting </a:t>
            </a:r>
            <a:endParaRPr lang="en-US" sz="2800" dirty="0">
              <a:ea typeface="Calibri" panose="020F0502020204030204" pitchFamily="34" charset="0"/>
              <a:cs typeface="Times New Roman (Body CS)"/>
            </a:endParaRPr>
          </a:p>
          <a:p>
            <a:pPr marL="0" indent="0">
              <a:lnSpc>
                <a:spcPct val="120000"/>
              </a:lnSpc>
              <a:buNone/>
            </a:pPr>
            <a:r>
              <a:rPr lang="en-US" b="1" dirty="0"/>
              <a:t>Exacerbating Events:</a:t>
            </a:r>
            <a:r>
              <a:rPr lang="en-US" dirty="0"/>
              <a:t> Exacerbated by </a:t>
            </a:r>
            <a:r>
              <a:rPr lang="en-US" b="1" dirty="0"/>
              <a:t>reductions of                                                                             fertilizer import at Port of New Orleans</a:t>
            </a:r>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9</a:t>
            </a:fld>
            <a:endParaRPr lang="en-US" dirty="0"/>
          </a:p>
        </p:txBody>
      </p:sp>
      <p:pic>
        <p:nvPicPr>
          <p:cNvPr id="3" name="Picture 2" descr="A picture containing sky, outdoor, nature, highway&#10;&#10;Description automatically generated">
            <a:extLst>
              <a:ext uri="{FF2B5EF4-FFF2-40B4-BE49-F238E27FC236}">
                <a16:creationId xmlns:a16="http://schemas.microsoft.com/office/drawing/2014/main" id="{5ED82200-7903-1FC5-42A5-2531F54F222B}"/>
              </a:ext>
            </a:extLst>
          </p:cNvPr>
          <p:cNvPicPr>
            <a:picLocks noChangeAspect="1"/>
          </p:cNvPicPr>
          <p:nvPr/>
        </p:nvPicPr>
        <p:blipFill>
          <a:blip r:embed="rId3"/>
          <a:stretch>
            <a:fillRect/>
          </a:stretch>
        </p:blipFill>
        <p:spPr>
          <a:xfrm>
            <a:off x="8329613" y="3413155"/>
            <a:ext cx="3662741" cy="2747056"/>
          </a:xfrm>
          <a:prstGeom prst="rect">
            <a:avLst/>
          </a:prstGeom>
          <a:ln w="12700">
            <a:solidFill>
              <a:schemeClr val="accent6">
                <a:lumMod val="50000"/>
              </a:schemeClr>
            </a:solidFill>
          </a:ln>
        </p:spPr>
      </p:pic>
    </p:spTree>
    <p:extLst>
      <p:ext uri="{BB962C8B-B14F-4D97-AF65-F5344CB8AC3E}">
        <p14:creationId xmlns:p14="http://schemas.microsoft.com/office/powerpoint/2010/main" val="817238848"/>
      </p:ext>
    </p:extLst>
  </p:cSld>
  <p:clrMapOvr>
    <a:masterClrMapping/>
  </p:clrMapOvr>
</p:sld>
</file>

<file path=ppt/theme/theme1.xml><?xml version="1.0" encoding="utf-8"?>
<a:theme xmlns:a="http://schemas.openxmlformats.org/drawingml/2006/main" name="1_Office Theme">
  <a:themeElements>
    <a:clrScheme name="Custom 20">
      <a:dk1>
        <a:srgbClr val="3A3838"/>
      </a:dk1>
      <a:lt1>
        <a:srgbClr val="FFFFFF"/>
      </a:lt1>
      <a:dk2>
        <a:srgbClr val="5C6670"/>
      </a:dk2>
      <a:lt2>
        <a:srgbClr val="E7E6E6"/>
      </a:lt2>
      <a:accent1>
        <a:srgbClr val="5C6670"/>
      </a:accent1>
      <a:accent2>
        <a:srgbClr val="BBC1C7"/>
      </a:accent2>
      <a:accent3>
        <a:srgbClr val="0070C9"/>
      </a:accent3>
      <a:accent4>
        <a:srgbClr val="F8B506"/>
      </a:accent4>
      <a:accent5>
        <a:srgbClr val="5DC1DA"/>
      </a:accent5>
      <a:accent6>
        <a:srgbClr val="00648C"/>
      </a:accent6>
      <a:hlink>
        <a:srgbClr val="003762"/>
      </a:hlink>
      <a:folHlink>
        <a:srgbClr val="0037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33340</TotalTime>
  <Words>2874</Words>
  <Application>Microsoft Office PowerPoint</Application>
  <PresentationFormat>Widescreen</PresentationFormat>
  <Paragraphs>394</Paragraphs>
  <Slides>26</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DengXian</vt:lpstr>
      <vt:lpstr>Aptos</vt:lpstr>
      <vt:lpstr>Arial</vt:lpstr>
      <vt:lpstr>Calibri</vt:lpstr>
      <vt:lpstr>Calibri Light</vt:lpstr>
      <vt:lpstr>Times New Roman</vt:lpstr>
      <vt:lpstr>Verdana</vt:lpstr>
      <vt:lpstr>1_Office Theme</vt:lpstr>
      <vt:lpstr>Custom Design</vt:lpstr>
      <vt:lpstr>2_Custom Design</vt:lpstr>
      <vt:lpstr>Modeling the Impact of Complex, Multi-Vector Disruptions to the Marine Transportation System (MCAT)</vt:lpstr>
      <vt:lpstr>Project Overview</vt:lpstr>
      <vt:lpstr>Complex Disruption Example: NY/NJ (KVK) Scenario</vt:lpstr>
      <vt:lpstr>Port of NY/NJ Complex Disruption: Kill van Kull Blockage: Stakeholder Engagement</vt:lpstr>
      <vt:lpstr>Port of New York Scenario</vt:lpstr>
      <vt:lpstr> Unfortunately, Other Predictions Realized</vt:lpstr>
      <vt:lpstr>Project Components</vt:lpstr>
      <vt:lpstr>Project Components (cont’d)</vt:lpstr>
      <vt:lpstr>Complex Disruption Example: Low Water on the Mississippi River</vt:lpstr>
      <vt:lpstr>Mississippi River Scenario</vt:lpstr>
      <vt:lpstr>Mississippi River Scenario</vt:lpstr>
      <vt:lpstr>Panama Canal</vt:lpstr>
      <vt:lpstr>Red Sea Attacks Make things Worse for Global Shipping </vt:lpstr>
      <vt:lpstr>The MCAT Economic Consequence Analysis Tool and its Fertilizer Scenario Application</vt:lpstr>
      <vt:lpstr>Fertilizer Application: Barges and Fertilizer</vt:lpstr>
      <vt:lpstr>Barges and Fertilizer</vt:lpstr>
      <vt:lpstr>Three Components of the Complex Disruption</vt:lpstr>
      <vt:lpstr>Three Components of the Complex Disruption</vt:lpstr>
      <vt:lpstr>Three Components of the Complex Disruption</vt:lpstr>
      <vt:lpstr>Simulation results of the fertilizer shipment disruptions for the Base Case  </vt:lpstr>
      <vt:lpstr>Results</vt:lpstr>
      <vt:lpstr>Stakeholder Engagement</vt:lpstr>
      <vt:lpstr>Stakeholder Engagement</vt:lpstr>
      <vt:lpstr>PowerPoint Presentation</vt:lpstr>
      <vt:lpstr>PowerPoint Presentation</vt:lpstr>
      <vt:lpstr>  For More Information:                       Other Team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Passantino</dc:creator>
  <cp:lastModifiedBy>Christine Spassione</cp:lastModifiedBy>
  <cp:revision>495</cp:revision>
  <cp:lastPrinted>2023-02-07T02:47:31Z</cp:lastPrinted>
  <dcterms:created xsi:type="dcterms:W3CDTF">2017-04-11T20:32:09Z</dcterms:created>
  <dcterms:modified xsi:type="dcterms:W3CDTF">2024-04-23T17:31:29Z</dcterms:modified>
</cp:coreProperties>
</file>