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11" r:id="rId2"/>
    <p:sldMasterId id="2147483707" r:id="rId3"/>
  </p:sldMasterIdLst>
  <p:notesMasterIdLst>
    <p:notesMasterId r:id="rId43"/>
  </p:notesMasterIdLst>
  <p:handoutMasterIdLst>
    <p:handoutMasterId r:id="rId44"/>
  </p:handoutMasterIdLst>
  <p:sldIdLst>
    <p:sldId id="441" r:id="rId4"/>
    <p:sldId id="567" r:id="rId5"/>
    <p:sldId id="564" r:id="rId6"/>
    <p:sldId id="550" r:id="rId7"/>
    <p:sldId id="577" r:id="rId8"/>
    <p:sldId id="544" r:id="rId9"/>
    <p:sldId id="526" r:id="rId10"/>
    <p:sldId id="549" r:id="rId11"/>
    <p:sldId id="527" r:id="rId12"/>
    <p:sldId id="562" r:id="rId13"/>
    <p:sldId id="569" r:id="rId14"/>
    <p:sldId id="561" r:id="rId15"/>
    <p:sldId id="576" r:id="rId16"/>
    <p:sldId id="578" r:id="rId17"/>
    <p:sldId id="558" r:id="rId18"/>
    <p:sldId id="579" r:id="rId19"/>
    <p:sldId id="447" r:id="rId20"/>
    <p:sldId id="446" r:id="rId21"/>
    <p:sldId id="451" r:id="rId22"/>
    <p:sldId id="452" r:id="rId23"/>
    <p:sldId id="453" r:id="rId24"/>
    <p:sldId id="454" r:id="rId25"/>
    <p:sldId id="580" r:id="rId26"/>
    <p:sldId id="584" r:id="rId27"/>
    <p:sldId id="431" r:id="rId28"/>
    <p:sldId id="282" r:id="rId29"/>
    <p:sldId id="565" r:id="rId30"/>
    <p:sldId id="566" r:id="rId31"/>
    <p:sldId id="563" r:id="rId32"/>
    <p:sldId id="513" r:id="rId33"/>
    <p:sldId id="514" r:id="rId34"/>
    <p:sldId id="515" r:id="rId35"/>
    <p:sldId id="516" r:id="rId36"/>
    <p:sldId id="582" r:id="rId37"/>
    <p:sldId id="517" r:id="rId38"/>
    <p:sldId id="570" r:id="rId39"/>
    <p:sldId id="583" r:id="rId40"/>
    <p:sldId id="585" r:id="rId41"/>
    <p:sldId id="57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35944"/>
    <a:srgbClr val="FFFFFF"/>
    <a:srgbClr val="00508C"/>
    <a:srgbClr val="014F6F"/>
    <a:srgbClr val="8C1D40"/>
    <a:srgbClr val="FAB506"/>
    <a:srgbClr val="0000FF"/>
    <a:srgbClr val="00F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39" autoAdjust="0"/>
    <p:restoredTop sz="95135" autoAdjust="0"/>
  </p:normalViewPr>
  <p:slideViewPr>
    <p:cSldViewPr snapToGrid="0" snapToObjects="1">
      <p:cViewPr varScale="1">
        <p:scale>
          <a:sx n="90" d="100"/>
          <a:sy n="90" d="100"/>
        </p:scale>
        <p:origin x="880" y="208"/>
      </p:cViewPr>
      <p:guideLst/>
    </p:cSldViewPr>
  </p:slideViewPr>
  <p:notesTextViewPr>
    <p:cViewPr>
      <p:scale>
        <a:sx n="1" d="1"/>
        <a:sy n="1" d="1"/>
      </p:scale>
      <p:origin x="0" y="0"/>
    </p:cViewPr>
  </p:notesTextViewPr>
  <p:sorterViewPr>
    <p:cViewPr>
      <p:scale>
        <a:sx n="116" d="100"/>
        <a:sy n="116" d="100"/>
      </p:scale>
      <p:origin x="0" y="-19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C81CA-CA25-774D-A2A7-BB30F3682A9E}" type="slidenum">
              <a:rPr lang="en-US" smtClean="0"/>
              <a:t>‹#›</a:t>
            </a:fld>
            <a:endParaRPr lang="en-US" dirty="0"/>
          </a:p>
        </p:txBody>
      </p:sp>
    </p:spTree>
    <p:extLst>
      <p:ext uri="{BB962C8B-B14F-4D97-AF65-F5344CB8AC3E}">
        <p14:creationId xmlns:p14="http://schemas.microsoft.com/office/powerpoint/2010/main" val="1816619492"/>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86A54-ED12-C04F-BA51-26DDD954C50D}" type="slidenum">
              <a:rPr lang="en-US" smtClean="0"/>
              <a:t>‹#›</a:t>
            </a:fld>
            <a:endParaRPr lang="en-US" dirty="0"/>
          </a:p>
        </p:txBody>
      </p:sp>
    </p:spTree>
    <p:extLst>
      <p:ext uri="{BB962C8B-B14F-4D97-AF65-F5344CB8AC3E}">
        <p14:creationId xmlns:p14="http://schemas.microsoft.com/office/powerpoint/2010/main" val="48261527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a:t>
            </a:fld>
            <a:endParaRPr lang="en-US" dirty="0"/>
          </a:p>
        </p:txBody>
      </p:sp>
    </p:spTree>
    <p:extLst>
      <p:ext uri="{BB962C8B-B14F-4D97-AF65-F5344CB8AC3E}">
        <p14:creationId xmlns:p14="http://schemas.microsoft.com/office/powerpoint/2010/main" val="436069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14</a:t>
            </a:fld>
            <a:endParaRPr lang="en-US" dirty="0"/>
          </a:p>
        </p:txBody>
      </p:sp>
    </p:spTree>
    <p:extLst>
      <p:ext uri="{BB962C8B-B14F-4D97-AF65-F5344CB8AC3E}">
        <p14:creationId xmlns:p14="http://schemas.microsoft.com/office/powerpoint/2010/main" val="76928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15</a:t>
            </a:fld>
            <a:endParaRPr lang="en-US" dirty="0"/>
          </a:p>
        </p:txBody>
      </p:sp>
    </p:spTree>
    <p:extLst>
      <p:ext uri="{BB962C8B-B14F-4D97-AF65-F5344CB8AC3E}">
        <p14:creationId xmlns:p14="http://schemas.microsoft.com/office/powerpoint/2010/main" val="10161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16</a:t>
            </a:fld>
            <a:endParaRPr lang="en-US" dirty="0"/>
          </a:p>
        </p:txBody>
      </p:sp>
    </p:spTree>
    <p:extLst>
      <p:ext uri="{BB962C8B-B14F-4D97-AF65-F5344CB8AC3E}">
        <p14:creationId xmlns:p14="http://schemas.microsoft.com/office/powerpoint/2010/main" val="385725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23</a:t>
            </a:fld>
            <a:endParaRPr lang="en-US" dirty="0"/>
          </a:p>
        </p:txBody>
      </p:sp>
    </p:spTree>
    <p:extLst>
      <p:ext uri="{BB962C8B-B14F-4D97-AF65-F5344CB8AC3E}">
        <p14:creationId xmlns:p14="http://schemas.microsoft.com/office/powerpoint/2010/main" val="78655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24</a:t>
            </a:fld>
            <a:endParaRPr lang="en-US" dirty="0"/>
          </a:p>
        </p:txBody>
      </p:sp>
    </p:spTree>
    <p:extLst>
      <p:ext uri="{BB962C8B-B14F-4D97-AF65-F5344CB8AC3E}">
        <p14:creationId xmlns:p14="http://schemas.microsoft.com/office/powerpoint/2010/main" val="840199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44AD1F-1824-47B7-96CB-EBBEB10CDAA7}" type="slidenum">
              <a:rPr lang="en-US" smtClean="0"/>
              <a:t>26</a:t>
            </a:fld>
            <a:endParaRPr lang="en-US"/>
          </a:p>
        </p:txBody>
      </p:sp>
    </p:spTree>
    <p:extLst>
      <p:ext uri="{BB962C8B-B14F-4D97-AF65-F5344CB8AC3E}">
        <p14:creationId xmlns:p14="http://schemas.microsoft.com/office/powerpoint/2010/main" val="3433695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29</a:t>
            </a:fld>
            <a:endParaRPr lang="en-US" dirty="0"/>
          </a:p>
        </p:txBody>
      </p:sp>
    </p:spTree>
    <p:extLst>
      <p:ext uri="{BB962C8B-B14F-4D97-AF65-F5344CB8AC3E}">
        <p14:creationId xmlns:p14="http://schemas.microsoft.com/office/powerpoint/2010/main" val="3967303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30</a:t>
            </a:fld>
            <a:endParaRPr lang="en-US" dirty="0"/>
          </a:p>
        </p:txBody>
      </p:sp>
    </p:spTree>
    <p:extLst>
      <p:ext uri="{BB962C8B-B14F-4D97-AF65-F5344CB8AC3E}">
        <p14:creationId xmlns:p14="http://schemas.microsoft.com/office/powerpoint/2010/main" val="217920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31</a:t>
            </a:fld>
            <a:endParaRPr lang="en-US" dirty="0"/>
          </a:p>
        </p:txBody>
      </p:sp>
    </p:spTree>
    <p:extLst>
      <p:ext uri="{BB962C8B-B14F-4D97-AF65-F5344CB8AC3E}">
        <p14:creationId xmlns:p14="http://schemas.microsoft.com/office/powerpoint/2010/main" val="76982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32</a:t>
            </a:fld>
            <a:endParaRPr lang="en-US" dirty="0"/>
          </a:p>
        </p:txBody>
      </p:sp>
    </p:spTree>
    <p:extLst>
      <p:ext uri="{BB962C8B-B14F-4D97-AF65-F5344CB8AC3E}">
        <p14:creationId xmlns:p14="http://schemas.microsoft.com/office/powerpoint/2010/main" val="168223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a:t>
            </a:fld>
            <a:endParaRPr lang="en-US" dirty="0"/>
          </a:p>
        </p:txBody>
      </p:sp>
    </p:spTree>
    <p:extLst>
      <p:ext uri="{BB962C8B-B14F-4D97-AF65-F5344CB8AC3E}">
        <p14:creationId xmlns:p14="http://schemas.microsoft.com/office/powerpoint/2010/main" val="55985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33</a:t>
            </a:fld>
            <a:endParaRPr lang="en-US" dirty="0"/>
          </a:p>
        </p:txBody>
      </p:sp>
    </p:spTree>
    <p:extLst>
      <p:ext uri="{BB962C8B-B14F-4D97-AF65-F5344CB8AC3E}">
        <p14:creationId xmlns:p14="http://schemas.microsoft.com/office/powerpoint/2010/main" val="145342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34</a:t>
            </a:fld>
            <a:endParaRPr lang="en-US" dirty="0"/>
          </a:p>
        </p:txBody>
      </p:sp>
    </p:spTree>
    <p:extLst>
      <p:ext uri="{BB962C8B-B14F-4D97-AF65-F5344CB8AC3E}">
        <p14:creationId xmlns:p14="http://schemas.microsoft.com/office/powerpoint/2010/main" val="275070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35</a:t>
            </a:fld>
            <a:endParaRPr lang="en-US" dirty="0"/>
          </a:p>
        </p:txBody>
      </p:sp>
    </p:spTree>
    <p:extLst>
      <p:ext uri="{BB962C8B-B14F-4D97-AF65-F5344CB8AC3E}">
        <p14:creationId xmlns:p14="http://schemas.microsoft.com/office/powerpoint/2010/main" val="103076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36</a:t>
            </a:fld>
            <a:endParaRPr lang="en-US" dirty="0"/>
          </a:p>
        </p:txBody>
      </p:sp>
    </p:spTree>
    <p:extLst>
      <p:ext uri="{BB962C8B-B14F-4D97-AF65-F5344CB8AC3E}">
        <p14:creationId xmlns:p14="http://schemas.microsoft.com/office/powerpoint/2010/main" val="179210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37</a:t>
            </a:fld>
            <a:endParaRPr lang="en-US" dirty="0"/>
          </a:p>
        </p:txBody>
      </p:sp>
    </p:spTree>
    <p:extLst>
      <p:ext uri="{BB962C8B-B14F-4D97-AF65-F5344CB8AC3E}">
        <p14:creationId xmlns:p14="http://schemas.microsoft.com/office/powerpoint/2010/main" val="929127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39</a:t>
            </a:fld>
            <a:endParaRPr lang="en-US" dirty="0"/>
          </a:p>
        </p:txBody>
      </p:sp>
    </p:spTree>
    <p:extLst>
      <p:ext uri="{BB962C8B-B14F-4D97-AF65-F5344CB8AC3E}">
        <p14:creationId xmlns:p14="http://schemas.microsoft.com/office/powerpoint/2010/main" val="64251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a:t>
            </a:fld>
            <a:endParaRPr lang="en-US" dirty="0"/>
          </a:p>
        </p:txBody>
      </p:sp>
    </p:spTree>
    <p:extLst>
      <p:ext uri="{BB962C8B-B14F-4D97-AF65-F5344CB8AC3E}">
        <p14:creationId xmlns:p14="http://schemas.microsoft.com/office/powerpoint/2010/main" val="221947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5</a:t>
            </a:fld>
            <a:endParaRPr lang="en-US" dirty="0"/>
          </a:p>
        </p:txBody>
      </p:sp>
    </p:spTree>
    <p:extLst>
      <p:ext uri="{BB962C8B-B14F-4D97-AF65-F5344CB8AC3E}">
        <p14:creationId xmlns:p14="http://schemas.microsoft.com/office/powerpoint/2010/main" val="246142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6</a:t>
            </a:fld>
            <a:endParaRPr lang="en-US" dirty="0"/>
          </a:p>
        </p:txBody>
      </p:sp>
    </p:spTree>
    <p:extLst>
      <p:ext uri="{BB962C8B-B14F-4D97-AF65-F5344CB8AC3E}">
        <p14:creationId xmlns:p14="http://schemas.microsoft.com/office/powerpoint/2010/main" val="245994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7</a:t>
            </a:fld>
            <a:endParaRPr lang="en-US" dirty="0"/>
          </a:p>
        </p:txBody>
      </p:sp>
    </p:spTree>
    <p:extLst>
      <p:ext uri="{BB962C8B-B14F-4D97-AF65-F5344CB8AC3E}">
        <p14:creationId xmlns:p14="http://schemas.microsoft.com/office/powerpoint/2010/main" val="2175806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8</a:t>
            </a:fld>
            <a:endParaRPr lang="en-US" dirty="0"/>
          </a:p>
        </p:txBody>
      </p:sp>
    </p:spTree>
    <p:extLst>
      <p:ext uri="{BB962C8B-B14F-4D97-AF65-F5344CB8AC3E}">
        <p14:creationId xmlns:p14="http://schemas.microsoft.com/office/powerpoint/2010/main" val="346213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9</a:t>
            </a:fld>
            <a:endParaRPr lang="en-US" dirty="0"/>
          </a:p>
        </p:txBody>
      </p:sp>
    </p:spTree>
    <p:extLst>
      <p:ext uri="{BB962C8B-B14F-4D97-AF65-F5344CB8AC3E}">
        <p14:creationId xmlns:p14="http://schemas.microsoft.com/office/powerpoint/2010/main" val="89630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13</a:t>
            </a:fld>
            <a:endParaRPr lang="en-US" dirty="0"/>
          </a:p>
        </p:txBody>
      </p:sp>
    </p:spTree>
    <p:extLst>
      <p:ext uri="{BB962C8B-B14F-4D97-AF65-F5344CB8AC3E}">
        <p14:creationId xmlns:p14="http://schemas.microsoft.com/office/powerpoint/2010/main" val="24147769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png"/><Relationship Id="rId2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87548" y="2"/>
            <a:ext cx="5476672" cy="6864773"/>
          </a:xfrm>
          <a:prstGeom prst="rect">
            <a:avLst/>
          </a:prstGeom>
        </p:spPr>
      </p:pic>
      <p:cxnSp>
        <p:nvCxnSpPr>
          <p:cNvPr id="16" name="Straight Connector 15"/>
          <p:cNvCxnSpPr/>
          <p:nvPr userDrawn="1"/>
        </p:nvCxnSpPr>
        <p:spPr>
          <a:xfrm flipV="1">
            <a:off x="3570054" y="1632464"/>
            <a:ext cx="8620876" cy="31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88618" y="5473818"/>
            <a:ext cx="12279548" cy="15302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697" y="5772693"/>
            <a:ext cx="585013" cy="273370"/>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56764" y="5554239"/>
            <a:ext cx="739785" cy="566989"/>
          </a:xfrm>
          <a:prstGeom prst="rect">
            <a:avLst/>
          </a:prstGeom>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65257" y="5769236"/>
            <a:ext cx="1437817" cy="181081"/>
          </a:xfrm>
          <a:prstGeom prst="rect">
            <a:avLst/>
          </a:prstGeom>
        </p:spPr>
      </p:pic>
      <p:pic>
        <p:nvPicPr>
          <p:cNvPr id="28" name="Pictur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9372" y="5808123"/>
            <a:ext cx="562540" cy="190450"/>
          </a:xfrm>
          <a:prstGeom prst="rect">
            <a:avLst/>
          </a:prstGeom>
        </p:spPr>
      </p:pic>
      <p:pic>
        <p:nvPicPr>
          <p:cNvPr id="29" name="Picture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00233" y="5642406"/>
            <a:ext cx="508146" cy="640080"/>
          </a:xfrm>
          <a:prstGeom prst="rect">
            <a:avLst/>
          </a:prstGeom>
        </p:spPr>
      </p:pic>
      <p:pic>
        <p:nvPicPr>
          <p:cNvPr id="30" name="Picture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642407"/>
            <a:ext cx="929223" cy="545833"/>
          </a:xfrm>
          <a:prstGeom prst="rect">
            <a:avLst/>
          </a:prstGeom>
        </p:spPr>
      </p:pic>
      <p:sp>
        <p:nvSpPr>
          <p:cNvPr id="19" name="Title 1"/>
          <p:cNvSpPr>
            <a:spLocks noGrp="1"/>
          </p:cNvSpPr>
          <p:nvPr>
            <p:ph type="title" hasCustomPrompt="1"/>
          </p:nvPr>
        </p:nvSpPr>
        <p:spPr>
          <a:xfrm>
            <a:off x="3570054" y="2077282"/>
            <a:ext cx="7957225" cy="955168"/>
          </a:xfrm>
        </p:spPr>
        <p:txBody>
          <a:bodyPr vert="horz" lIns="91440" tIns="45720" rIns="91440" bIns="45720" rtlCol="0" anchor="t">
            <a:normAutofit/>
          </a:bodyPr>
          <a:lstStyle>
            <a:lvl1pPr>
              <a:defRPr lang="en-US" sz="6000" b="1" baseline="0">
                <a:solidFill>
                  <a:schemeClr val="tx1"/>
                </a:solidFill>
                <a:latin typeface="+mn-lt"/>
              </a:defRPr>
            </a:lvl1pPr>
          </a:lstStyle>
          <a:p>
            <a:pPr lvl="0"/>
            <a:r>
              <a:rPr lang="en-US" dirty="0"/>
              <a:t>Biennial Review</a:t>
            </a:r>
            <a:br>
              <a:rPr lang="en-US" dirty="0"/>
            </a:br>
            <a:endParaRPr lang="en-US" dirty="0"/>
          </a:p>
        </p:txBody>
      </p:sp>
      <p:sp>
        <p:nvSpPr>
          <p:cNvPr id="32" name="Text Placeholder 2"/>
          <p:cNvSpPr>
            <a:spLocks noGrp="1"/>
          </p:cNvSpPr>
          <p:nvPr>
            <p:ph type="body" idx="1" hasCustomPrompt="1"/>
          </p:nvPr>
        </p:nvSpPr>
        <p:spPr>
          <a:xfrm>
            <a:off x="3570053" y="3286551"/>
            <a:ext cx="8028037" cy="1500187"/>
          </a:xfrm>
        </p:spPr>
        <p:txBody>
          <a:bodyPr>
            <a:normAutofit/>
          </a:bodyPr>
          <a:lstStyle>
            <a:lvl1pPr marL="228601" marR="0" indent="-228601" algn="l" defTabSz="914403" rtl="0" eaLnBrk="1" fontAlgn="auto" latinLnBrk="0" hangingPunct="1">
              <a:lnSpc>
                <a:spcPct val="90000"/>
              </a:lnSpc>
              <a:spcBef>
                <a:spcPts val="1000"/>
              </a:spcBef>
              <a:spcAft>
                <a:spcPts val="0"/>
              </a:spcAft>
              <a:buClrTx/>
              <a:buSzTx/>
              <a:buFont typeface="Arial"/>
              <a:buNone/>
              <a:tabLst/>
              <a:defRPr lang="en-US" sz="3200" b="0" kern="1200" baseline="0">
                <a:solidFill>
                  <a:schemeClr val="accent1"/>
                </a:solidFill>
                <a:latin typeface="+mn-lt"/>
                <a:ea typeface="+mj-ea"/>
                <a:cs typeface="+mj-cs"/>
              </a:defRPr>
            </a:lvl1pPr>
          </a:lstStyle>
          <a:p>
            <a:pPr marL="228601" marR="0" lvl="0" indent="-228601" algn="l" defTabSz="914403" rtl="0" eaLnBrk="1" fontAlgn="auto" latinLnBrk="0" hangingPunct="1">
              <a:lnSpc>
                <a:spcPct val="90000"/>
              </a:lnSpc>
              <a:spcBef>
                <a:spcPts val="1000"/>
              </a:spcBef>
              <a:spcAft>
                <a:spcPts val="0"/>
              </a:spcAft>
              <a:buClrTx/>
              <a:buSzTx/>
              <a:buFont typeface="Arial"/>
              <a:buNone/>
              <a:tabLst/>
              <a:defRPr/>
            </a:pPr>
            <a:r>
              <a:rPr lang="en-US" dirty="0"/>
              <a:t>November 14-15 </a:t>
            </a:r>
          </a:p>
          <a:p>
            <a:pPr marL="228601" marR="0" lvl="0" indent="-228601" algn="l" defTabSz="914403" rtl="0" eaLnBrk="1" fontAlgn="auto" latinLnBrk="0" hangingPunct="1">
              <a:lnSpc>
                <a:spcPct val="90000"/>
              </a:lnSpc>
              <a:spcBef>
                <a:spcPts val="1000"/>
              </a:spcBef>
              <a:spcAft>
                <a:spcPts val="0"/>
              </a:spcAft>
              <a:buClrTx/>
              <a:buSzTx/>
              <a:buFont typeface="Arial"/>
              <a:buNone/>
              <a:tabLst/>
              <a:defRPr/>
            </a:pPr>
            <a:r>
              <a:rPr lang="en-US" dirty="0"/>
              <a:t>ASU – Washington DC </a:t>
            </a:r>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734138" y="386703"/>
            <a:ext cx="4476439" cy="1067216"/>
          </a:xfrm>
          <a:prstGeom prst="rect">
            <a:avLst/>
          </a:prstGeom>
        </p:spPr>
      </p:pic>
      <p:pic>
        <p:nvPicPr>
          <p:cNvPr id="3" name="Picture 2"/>
          <p:cNvPicPr>
            <a:picLocks noChangeAspect="1"/>
          </p:cNvPicPr>
          <p:nvPr userDrawn="1"/>
        </p:nvPicPr>
        <p:blipFill>
          <a:blip r:embed="rId10">
            <a:biLevel thresh="25000"/>
            <a:extLst>
              <a:ext uri="{28A0092B-C50C-407E-A947-70E740481C1C}">
                <a14:useLocalDpi xmlns:a14="http://schemas.microsoft.com/office/drawing/2010/main" val="0"/>
              </a:ext>
            </a:extLst>
          </a:blip>
          <a:stretch>
            <a:fillRect/>
          </a:stretch>
        </p:blipFill>
        <p:spPr>
          <a:xfrm>
            <a:off x="10222833" y="5733551"/>
            <a:ext cx="1250011" cy="216765"/>
          </a:xfrm>
          <a:prstGeom prst="rect">
            <a:avLst/>
          </a:prstGeom>
        </p:spPr>
      </p:pic>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2451" y="6394357"/>
            <a:ext cx="957637" cy="354538"/>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739624" y="5676694"/>
            <a:ext cx="401314" cy="547245"/>
          </a:xfrm>
          <a:prstGeom prst="rect">
            <a:avLst/>
          </a:prstGeom>
        </p:spPr>
      </p:pic>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5813" y="6408872"/>
            <a:ext cx="681230" cy="199708"/>
          </a:xfrm>
          <a:prstGeom prst="rect">
            <a:avLst/>
          </a:prstGeom>
        </p:spPr>
      </p:pic>
      <p:pic>
        <p:nvPicPr>
          <p:cNvPr id="5" name="Picture 4"/>
          <p:cNvPicPr>
            <a:picLocks noChangeAspect="1"/>
          </p:cNvPicPr>
          <p:nvPr userDrawn="1"/>
        </p:nvPicPr>
        <p:blipFill>
          <a:blip r:embed="rId14">
            <a:biLevel thresh="25000"/>
            <a:extLst>
              <a:ext uri="{28A0092B-C50C-407E-A947-70E740481C1C}">
                <a14:useLocalDpi xmlns:a14="http://schemas.microsoft.com/office/drawing/2010/main" val="0"/>
              </a:ext>
            </a:extLst>
          </a:blip>
          <a:stretch>
            <a:fillRect/>
          </a:stretch>
        </p:blipFill>
        <p:spPr>
          <a:xfrm>
            <a:off x="231067" y="6398892"/>
            <a:ext cx="966119" cy="294421"/>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34138" y="6386175"/>
            <a:ext cx="721591" cy="362720"/>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400083" y="5712391"/>
            <a:ext cx="2111282" cy="335510"/>
          </a:xfrm>
          <a:prstGeom prst="rect">
            <a:avLst/>
          </a:prstGeom>
        </p:spPr>
      </p:pic>
      <p:pic>
        <p:nvPicPr>
          <p:cNvPr id="31" name="Picture 3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431522" y="6238928"/>
            <a:ext cx="675879" cy="481094"/>
          </a:xfrm>
          <a:prstGeom prst="rect">
            <a:avLst/>
          </a:prstGeom>
        </p:spPr>
      </p:pic>
      <p:pic>
        <p:nvPicPr>
          <p:cNvPr id="38" name="Picture 37"/>
          <p:cNvPicPr>
            <a:picLocks noChangeAspect="1"/>
          </p:cNvPicPr>
          <p:nvPr userDrawn="1"/>
        </p:nvPicPr>
        <p:blipFill>
          <a:blip r:embed="rId18">
            <a:biLevel thresh="50000"/>
            <a:extLst>
              <a:ext uri="{BEBA8EAE-BF5A-486C-A8C5-ECC9F3942E4B}">
                <a14:imgProps xmlns:a14="http://schemas.microsoft.com/office/drawing/2010/main">
                  <a14:imgLayer r:embed="rId19">
                    <a14:imgEffect>
                      <a14:colorTemperature colorTemp="11199"/>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621053" y="5803715"/>
            <a:ext cx="1513998" cy="1513998"/>
          </a:xfrm>
          <a:prstGeom prst="rect">
            <a:avLst/>
          </a:prstGeom>
        </p:spPr>
      </p:pic>
      <p:pic>
        <p:nvPicPr>
          <p:cNvPr id="39" name="Picture 3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338145" y="6386177"/>
            <a:ext cx="1018619" cy="258081"/>
          </a:xfrm>
          <a:prstGeom prst="rect">
            <a:avLst/>
          </a:prstGeom>
        </p:spPr>
      </p:pic>
      <p:pic>
        <p:nvPicPr>
          <p:cNvPr id="44" name="Picture 43"/>
          <p:cNvPicPr>
            <a:picLocks noChangeAspect="1"/>
          </p:cNvPicPr>
          <p:nvPr userDrawn="1"/>
        </p:nvPicPr>
        <p:blipFill>
          <a:blip r:embed="rId21">
            <a:duotone>
              <a:schemeClr val="bg2">
                <a:shade val="45000"/>
                <a:satMod val="135000"/>
              </a:schemeClr>
              <a:prstClr val="white"/>
            </a:duotone>
          </a:blip>
          <a:stretch>
            <a:fillRect/>
          </a:stretch>
        </p:blipFill>
        <p:spPr>
          <a:xfrm>
            <a:off x="8874162" y="6481291"/>
            <a:ext cx="1187833" cy="325930"/>
          </a:xfrm>
          <a:prstGeom prst="rect">
            <a:avLst/>
          </a:prstGeom>
        </p:spPr>
      </p:pic>
      <p:pic>
        <p:nvPicPr>
          <p:cNvPr id="45" name="Picture 44"/>
          <p:cNvPicPr>
            <a:picLocks noChangeAspect="1"/>
          </p:cNvPicPr>
          <p:nvPr userDrawn="1"/>
        </p:nvPicPr>
        <p:blipFill>
          <a:blip r:embed="rId22">
            <a:duotone>
              <a:schemeClr val="bg2">
                <a:shade val="45000"/>
                <a:satMod val="135000"/>
              </a:schemeClr>
              <a:prstClr val="white"/>
            </a:duotone>
          </a:blip>
          <a:stretch>
            <a:fillRect/>
          </a:stretch>
        </p:blipFill>
        <p:spPr>
          <a:xfrm>
            <a:off x="7736983" y="6408874"/>
            <a:ext cx="862361" cy="373359"/>
          </a:xfrm>
          <a:prstGeom prst="rect">
            <a:avLst/>
          </a:prstGeom>
        </p:spPr>
      </p:pic>
      <p:pic>
        <p:nvPicPr>
          <p:cNvPr id="6" name="Picture 5"/>
          <p:cNvPicPr>
            <a:picLocks noChangeAspect="1"/>
          </p:cNvPicPr>
          <p:nvPr userDrawn="1"/>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95286" y="5712391"/>
            <a:ext cx="1427547" cy="475848"/>
          </a:xfrm>
          <a:prstGeom prst="rect">
            <a:avLst/>
          </a:prstGeom>
        </p:spPr>
      </p:pic>
    </p:spTree>
    <p:extLst>
      <p:ext uri="{BB962C8B-B14F-4D97-AF65-F5344CB8AC3E}">
        <p14:creationId xmlns:p14="http://schemas.microsoft.com/office/powerpoint/2010/main" val="171979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A2C59-C23D-4005-8A9B-C3ED85191872}" type="datetimeFigureOut">
              <a:rPr lang="en-US" smtClean="0"/>
              <a:t>4/8/23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411901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7"/>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2" indent="0">
              <a:buNone/>
              <a:defRPr sz="1400"/>
            </a:lvl2pPr>
            <a:lvl3pPr marL="914403" indent="0">
              <a:buNone/>
              <a:defRPr sz="1200"/>
            </a:lvl3pPr>
            <a:lvl4pPr marL="1371605" indent="0">
              <a:buNone/>
              <a:defRPr sz="1000"/>
            </a:lvl4pPr>
            <a:lvl5pPr marL="1828807" indent="0">
              <a:buNone/>
              <a:defRPr sz="1000"/>
            </a:lvl5pPr>
            <a:lvl6pPr marL="2286008" indent="0">
              <a:buNone/>
              <a:defRPr sz="1000"/>
            </a:lvl6pPr>
            <a:lvl7pPr marL="2743210" indent="0">
              <a:buNone/>
              <a:defRPr sz="1000"/>
            </a:lvl7pPr>
            <a:lvl8pPr marL="3200412" indent="0">
              <a:buNone/>
              <a:defRPr sz="1000"/>
            </a:lvl8pPr>
            <a:lvl9pPr marL="365761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A2C59-C23D-4005-8A9B-C3ED85191872}" type="datetimeFigureOut">
              <a:rPr lang="en-US" smtClean="0"/>
              <a:t>4/8/23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22326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27"/>
            <a:ext cx="6172199" cy="4873625"/>
          </a:xfrm>
        </p:spPr>
        <p:txBody>
          <a:bodyPr/>
          <a:lstStyle>
            <a:lvl1pPr marL="0" indent="0">
              <a:buNone/>
              <a:defRPr sz="3200"/>
            </a:lvl1pPr>
            <a:lvl2pPr marL="457202" indent="0">
              <a:buNone/>
              <a:defRPr sz="2800"/>
            </a:lvl2pPr>
            <a:lvl3pPr marL="914403" indent="0">
              <a:buNone/>
              <a:defRPr sz="2400"/>
            </a:lvl3pPr>
            <a:lvl4pPr marL="1371605" indent="0">
              <a:buNone/>
              <a:defRPr sz="2000"/>
            </a:lvl4pPr>
            <a:lvl5pPr marL="1828807" indent="0">
              <a:buNone/>
              <a:defRPr sz="2000"/>
            </a:lvl5pPr>
            <a:lvl6pPr marL="2286008" indent="0">
              <a:buNone/>
              <a:defRPr sz="2000"/>
            </a:lvl6pPr>
            <a:lvl7pPr marL="2743210" indent="0">
              <a:buNone/>
              <a:defRPr sz="2000"/>
            </a:lvl7pPr>
            <a:lvl8pPr marL="3200412" indent="0">
              <a:buNone/>
              <a:defRPr sz="2000"/>
            </a:lvl8pPr>
            <a:lvl9pPr marL="3657614" indent="0">
              <a:buNone/>
              <a:defRPr sz="2000"/>
            </a:lvl9pPr>
          </a:lstStyle>
          <a:p>
            <a:endParaRPr lang="en-US" dirty="0"/>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2" indent="0">
              <a:buNone/>
              <a:defRPr sz="1400"/>
            </a:lvl2pPr>
            <a:lvl3pPr marL="914403" indent="0">
              <a:buNone/>
              <a:defRPr sz="1200"/>
            </a:lvl3pPr>
            <a:lvl4pPr marL="1371605" indent="0">
              <a:buNone/>
              <a:defRPr sz="1000"/>
            </a:lvl4pPr>
            <a:lvl5pPr marL="1828807" indent="0">
              <a:buNone/>
              <a:defRPr sz="1000"/>
            </a:lvl5pPr>
            <a:lvl6pPr marL="2286008" indent="0">
              <a:buNone/>
              <a:defRPr sz="1000"/>
            </a:lvl6pPr>
            <a:lvl7pPr marL="2743210" indent="0">
              <a:buNone/>
              <a:defRPr sz="1000"/>
            </a:lvl7pPr>
            <a:lvl8pPr marL="3200412" indent="0">
              <a:buNone/>
              <a:defRPr sz="1000"/>
            </a:lvl8pPr>
            <a:lvl9pPr marL="365761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A2C59-C23D-4005-8A9B-C3ED85191872}" type="datetimeFigureOut">
              <a:rPr lang="en-US" smtClean="0"/>
              <a:t>4/8/23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92478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4/8/23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745919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4/8/23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772280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847"/>
            <a:ext cx="5322268" cy="6864691"/>
          </a:xfrm>
          <a:prstGeom prst="rect">
            <a:avLst/>
          </a:prstGeom>
        </p:spPr>
      </p:pic>
      <p:sp>
        <p:nvSpPr>
          <p:cNvPr id="14" name="Title 1"/>
          <p:cNvSpPr>
            <a:spLocks noGrp="1"/>
          </p:cNvSpPr>
          <p:nvPr>
            <p:ph type="title"/>
          </p:nvPr>
        </p:nvSpPr>
        <p:spPr>
          <a:xfrm>
            <a:off x="4357992" y="2030630"/>
            <a:ext cx="6838473" cy="1966587"/>
          </a:xfrm>
        </p:spPr>
        <p:txBody>
          <a:bodyPr anchor="t">
            <a:normAutofit/>
          </a:bodyPr>
          <a:lstStyle>
            <a:lvl1pPr algn="l" defTabSz="914403" rtl="0" eaLnBrk="1" latinLnBrk="0" hangingPunct="1">
              <a:lnSpc>
                <a:spcPct val="90000"/>
              </a:lnSpc>
              <a:spcBef>
                <a:spcPct val="0"/>
              </a:spcBef>
              <a:buNone/>
              <a:defRPr lang="en-US" sz="3200" b="1" kern="1200" baseline="0">
                <a:solidFill>
                  <a:schemeClr val="bg2">
                    <a:lumMod val="10000"/>
                  </a:schemeClr>
                </a:solidFill>
                <a:latin typeface="Arial" panose="020B0604020202020204" pitchFamily="34" charset="0"/>
                <a:ea typeface="+mj-ea"/>
                <a:cs typeface="Arial" panose="020B0604020202020204" pitchFamily="34" charset="0"/>
              </a:defRPr>
            </a:lvl1pPr>
          </a:lstStyle>
          <a:p>
            <a:endParaRPr lang="en-US" dirty="0"/>
          </a:p>
        </p:txBody>
      </p:sp>
      <p:cxnSp>
        <p:nvCxnSpPr>
          <p:cNvPr id="16" name="Straight Connector 15"/>
          <p:cNvCxnSpPr/>
          <p:nvPr userDrawn="1"/>
        </p:nvCxnSpPr>
        <p:spPr>
          <a:xfrm flipV="1">
            <a:off x="3871917" y="1352546"/>
            <a:ext cx="8319015" cy="31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9840" y="6362704"/>
            <a:ext cx="554937" cy="259316"/>
          </a:xfrm>
          <a:prstGeom prst="rect">
            <a:avLst/>
          </a:prstGeom>
        </p:spPr>
      </p:pic>
      <p:pic>
        <p:nvPicPr>
          <p:cNvPr id="38" name="Picture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76159" y="6197763"/>
            <a:ext cx="739785" cy="566989"/>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64905" y="6197762"/>
            <a:ext cx="508146" cy="640080"/>
          </a:xfrm>
          <a:prstGeom prst="rect">
            <a:avLst/>
          </a:prstGeom>
        </p:spPr>
      </p:pic>
      <p:pic>
        <p:nvPicPr>
          <p:cNvPr id="3" name="Picture 2"/>
          <p:cNvPicPr>
            <a:picLocks noChangeAspect="1"/>
          </p:cNvPicPr>
          <p:nvPr userDrawn="1"/>
        </p:nvPicPr>
        <p:blipFill>
          <a:blip r:embed="rId6"/>
          <a:stretch>
            <a:fillRect/>
          </a:stretch>
        </p:blipFill>
        <p:spPr>
          <a:xfrm>
            <a:off x="0" y="-26847"/>
            <a:ext cx="3871915" cy="6864691"/>
          </a:xfrm>
          <a:prstGeom prst="rect">
            <a:avLst/>
          </a:prstGeom>
        </p:spPr>
      </p:pic>
      <p:pic>
        <p:nvPicPr>
          <p:cNvPr id="7" name="Picture 6"/>
          <p:cNvPicPr>
            <a:picLocks noChangeAspect="1"/>
          </p:cNvPicPr>
          <p:nvPr userDrawn="1"/>
        </p:nvPicPr>
        <p:blipFill>
          <a:blip r:embed="rId7"/>
          <a:stretch>
            <a:fillRect/>
          </a:stretch>
        </p:blipFill>
        <p:spPr>
          <a:xfrm>
            <a:off x="6848073" y="120124"/>
            <a:ext cx="4474852" cy="1072989"/>
          </a:xfrm>
          <a:prstGeom prst="rect">
            <a:avLst/>
          </a:prstGeom>
        </p:spPr>
      </p:pic>
      <p:sp>
        <p:nvSpPr>
          <p:cNvPr id="21" name="Rectangle 20"/>
          <p:cNvSpPr/>
          <p:nvPr userDrawn="1"/>
        </p:nvSpPr>
        <p:spPr>
          <a:xfrm>
            <a:off x="-1072" y="6176964"/>
            <a:ext cx="12192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p:cNvSpPr>
            <a:spLocks noGrp="1"/>
          </p:cNvSpPr>
          <p:nvPr>
            <p:ph type="body" sz="quarter" idx="10"/>
          </p:nvPr>
        </p:nvSpPr>
        <p:spPr>
          <a:xfrm>
            <a:off x="4357992" y="4668838"/>
            <a:ext cx="6838469" cy="914400"/>
          </a:xfrm>
        </p:spPr>
        <p:txBody>
          <a:bodyPr/>
          <a:lstStyle>
            <a:lvl5pPr marL="0" indent="0" algn="l">
              <a:buNone/>
              <a:defRPr baseline="0">
                <a:latin typeface="Arial" panose="020B0604020202020204" pitchFamily="34" charset="0"/>
                <a:cs typeface="Arial" panose="020B0604020202020204" pitchFamily="34" charset="0"/>
              </a:defRPr>
            </a:lvl5pPr>
          </a:lstStyle>
          <a:p>
            <a:pPr lvl="4"/>
            <a:endParaRPr lang="en-US" dirty="0"/>
          </a:p>
        </p:txBody>
      </p:sp>
      <p:sp>
        <p:nvSpPr>
          <p:cNvPr id="25" name="Content Placeholder 24"/>
          <p:cNvSpPr>
            <a:spLocks noGrp="1"/>
          </p:cNvSpPr>
          <p:nvPr>
            <p:ph sz="quarter" idx="11" hasCustomPrompt="1"/>
          </p:nvPr>
        </p:nvSpPr>
        <p:spPr>
          <a:xfrm>
            <a:off x="4357992" y="4189616"/>
            <a:ext cx="6965950" cy="314325"/>
          </a:xfrm>
        </p:spPr>
        <p:txBody>
          <a:bodyPr>
            <a:normAutofit/>
          </a:bodyPr>
          <a:lstStyle>
            <a:lvl1pPr marL="0" indent="0">
              <a:buNone/>
              <a:defRPr sz="1600" baseline="0">
                <a:latin typeface="Arial" panose="020B0604020202020204" pitchFamily="34" charset="0"/>
                <a:cs typeface="Arial" panose="020B0604020202020204" pitchFamily="34" charset="0"/>
              </a:defRPr>
            </a:lvl1pPr>
          </a:lstStyle>
          <a:p>
            <a:pPr lvl="0"/>
            <a:r>
              <a:rPr lang="en-US" dirty="0"/>
              <a:t>Click to add text </a:t>
            </a:r>
          </a:p>
        </p:txBody>
      </p:sp>
      <p:sp>
        <p:nvSpPr>
          <p:cNvPr id="27" name="Content Placeholder 26"/>
          <p:cNvSpPr>
            <a:spLocks noGrp="1"/>
          </p:cNvSpPr>
          <p:nvPr>
            <p:ph sz="quarter" idx="12"/>
          </p:nvPr>
        </p:nvSpPr>
        <p:spPr>
          <a:xfrm>
            <a:off x="4357993" y="4668399"/>
            <a:ext cx="6838951" cy="914400"/>
          </a:xfrm>
        </p:spPr>
        <p:txBody>
          <a:bodyPr/>
          <a:lstStyle>
            <a:lvl1pPr>
              <a:defRPr/>
            </a:lvl1pPr>
          </a:lstStyle>
          <a:p>
            <a:pPr lvl="0"/>
            <a:endParaRPr lang="en-US" dirty="0"/>
          </a:p>
        </p:txBody>
      </p:sp>
    </p:spTree>
    <p:extLst>
      <p:ext uri="{BB962C8B-B14F-4D97-AF65-F5344CB8AC3E}">
        <p14:creationId xmlns:p14="http://schemas.microsoft.com/office/powerpoint/2010/main" val="3902978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Project Overview</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(1 paragraph)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406894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Key Deliverables and Milestones</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165957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Key Deliverables and Milestones</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3596014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7584" y="-127494"/>
            <a:ext cx="4824078" cy="6226051"/>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Click to edit title</a:t>
            </a:r>
          </a:p>
        </p:txBody>
      </p:sp>
      <p:sp>
        <p:nvSpPr>
          <p:cNvPr id="3" name="Content Placeholder 2"/>
          <p:cNvSpPr>
            <a:spLocks noGrp="1"/>
          </p:cNvSpPr>
          <p:nvPr>
            <p:ph idx="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7423" y="2662428"/>
            <a:ext cx="6137161" cy="1533147"/>
          </a:xfrm>
          <a:prstGeom prst="rect">
            <a:avLst/>
          </a:prstGeom>
        </p:spPr>
      </p:pic>
      <p:pic>
        <p:nvPicPr>
          <p:cNvPr id="9" name="Picture 8"/>
          <p:cNvPicPr>
            <a:picLocks noChangeAspect="1"/>
          </p:cNvPicPr>
          <p:nvPr userDrawn="1"/>
        </p:nvPicPr>
        <p:blipFill>
          <a:blip r:embed="rId4"/>
          <a:stretch>
            <a:fillRect/>
          </a:stretch>
        </p:blipFill>
        <p:spPr>
          <a:xfrm>
            <a:off x="394786" y="6261498"/>
            <a:ext cx="2227118" cy="396610"/>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2E29F60C-A85F-DC45-B1EB-3F391C5B4F12}"/>
              </a:ext>
            </a:extLst>
          </p:cNvPr>
          <p:cNvPicPr>
            <a:picLocks noChangeAspect="1"/>
          </p:cNvPicPr>
          <p:nvPr userDrawn="1"/>
        </p:nvPicPr>
        <p:blipFill>
          <a:blip r:embed="rId5"/>
          <a:srcRect l="28046" t="10527" r="29646" b="50000"/>
          <a:stretch>
            <a:fillRect/>
          </a:stretch>
        </p:blipFill>
        <p:spPr bwMode="auto">
          <a:xfrm>
            <a:off x="3264184" y="6167535"/>
            <a:ext cx="959271" cy="631527"/>
          </a:xfrm>
          <a:prstGeom prst="rect">
            <a:avLst/>
          </a:prstGeom>
          <a:noFill/>
          <a:ln w="9525">
            <a:noFill/>
            <a:miter lim="800000"/>
            <a:headEnd/>
            <a:tailEnd/>
          </a:ln>
        </p:spPr>
      </p:pic>
      <p:pic>
        <p:nvPicPr>
          <p:cNvPr id="11" name="Picture 10" descr="Logo, company name&#10;&#10;Description automatically generated">
            <a:extLst>
              <a:ext uri="{FF2B5EF4-FFF2-40B4-BE49-F238E27FC236}">
                <a16:creationId xmlns:a16="http://schemas.microsoft.com/office/drawing/2014/main" id="{C3E57EA4-9F85-5A40-AA91-71F3C5DF36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9541" y="6244204"/>
            <a:ext cx="1406459" cy="400934"/>
          </a:xfrm>
          <a:prstGeom prst="rect">
            <a:avLst/>
          </a:prstGeom>
          <a:noFill/>
          <a:ln>
            <a:noFill/>
          </a:ln>
        </p:spPr>
      </p:pic>
      <p:sp>
        <p:nvSpPr>
          <p:cNvPr id="12" name="Rectangle 6">
            <a:extLst>
              <a:ext uri="{FF2B5EF4-FFF2-40B4-BE49-F238E27FC236}">
                <a16:creationId xmlns:a16="http://schemas.microsoft.com/office/drawing/2014/main" id="{607B8232-10FC-4D48-953F-898D701C2ADF}"/>
              </a:ext>
            </a:extLst>
          </p:cNvPr>
          <p:cNvSpPr>
            <a:spLocks noGrp="1" noChangeArrowheads="1"/>
          </p:cNvSpPr>
          <p:nvPr>
            <p:ph type="sldNum" sz="quarter" idx="12"/>
          </p:nvPr>
        </p:nvSpPr>
        <p:spPr>
          <a:xfrm>
            <a:off x="10103216" y="6212542"/>
            <a:ext cx="1905000" cy="457200"/>
          </a:xfrm>
          <a:ln/>
        </p:spPr>
        <p:txBody>
          <a:bodyPr/>
          <a:lstStyle>
            <a:lvl1pPr>
              <a:defRPr/>
            </a:lvl1pPr>
          </a:lstStyle>
          <a:p>
            <a:pPr>
              <a:defRPr/>
            </a:pPr>
            <a:fld id="{17F8B8DE-3C83-AB49-B191-ABAC5DDDDCFD}" type="slidenum">
              <a:rPr lang="en-US" altLang="en-US"/>
              <a:pPr>
                <a:defRPr/>
              </a:pPr>
              <a:t>‹#›</a:t>
            </a:fld>
            <a:endParaRPr lang="en-US" altLang="en-US"/>
          </a:p>
        </p:txBody>
      </p:sp>
    </p:spTree>
    <p:extLst>
      <p:ext uri="{BB962C8B-B14F-4D97-AF65-F5344CB8AC3E}">
        <p14:creationId xmlns:p14="http://schemas.microsoft.com/office/powerpoint/2010/main" val="118535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38"/>
            <a:ext cx="9144002" cy="1655762"/>
          </a:xfrm>
        </p:spPr>
        <p:txBody>
          <a:bodyPr/>
          <a:lstStyle>
            <a:lvl1pPr marL="0" indent="0" algn="ctr">
              <a:buNone/>
              <a:defRPr sz="2400"/>
            </a:lvl1pPr>
            <a:lvl2pPr marL="457202" indent="0" algn="ctr">
              <a:buNone/>
              <a:defRPr sz="2000"/>
            </a:lvl2pPr>
            <a:lvl3pPr marL="914403" indent="0" algn="ctr">
              <a:buNone/>
              <a:defRPr sz="1800"/>
            </a:lvl3pPr>
            <a:lvl4pPr marL="1371605" indent="0" algn="ctr">
              <a:buNone/>
              <a:defRPr sz="1600"/>
            </a:lvl4pPr>
            <a:lvl5pPr marL="1828807" indent="0" algn="ctr">
              <a:buNone/>
              <a:defRPr sz="1600"/>
            </a:lvl5pPr>
            <a:lvl6pPr marL="2286008" indent="0" algn="ctr">
              <a:buNone/>
              <a:defRPr sz="1600"/>
            </a:lvl6pPr>
            <a:lvl7pPr marL="2743210" indent="0" algn="ctr">
              <a:buNone/>
              <a:defRPr sz="1600"/>
            </a:lvl7pPr>
            <a:lvl8pPr marL="3200412" indent="0" algn="ctr">
              <a:buNone/>
              <a:defRPr sz="1600"/>
            </a:lvl8pPr>
            <a:lvl9pPr marL="365761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47048F-2F53-476C-A550-80ECC0E0C226}" type="datetimeFigureOut">
              <a:rPr lang="en-US" smtClean="0"/>
              <a:t>4/8/23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8726BF-FF81-48C5-B038-61463263AFC2}" type="slidenum">
              <a:rPr lang="en-US" smtClean="0"/>
              <a:t>‹#›</a:t>
            </a:fld>
            <a:endParaRPr lang="en-US" dirty="0"/>
          </a:p>
        </p:txBody>
      </p:sp>
    </p:spTree>
    <p:extLst>
      <p:ext uri="{BB962C8B-B14F-4D97-AF65-F5344CB8AC3E}">
        <p14:creationId xmlns:p14="http://schemas.microsoft.com/office/powerpoint/2010/main" val="139682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38"/>
            <a:ext cx="9144002" cy="1655762"/>
          </a:xfrm>
        </p:spPr>
        <p:txBody>
          <a:bodyPr/>
          <a:lstStyle>
            <a:lvl1pPr marL="0" indent="0" algn="ctr">
              <a:buNone/>
              <a:defRPr sz="2400"/>
            </a:lvl1pPr>
            <a:lvl2pPr marL="457202" indent="0" algn="ctr">
              <a:buNone/>
              <a:defRPr sz="2000"/>
            </a:lvl2pPr>
            <a:lvl3pPr marL="914403" indent="0" algn="ctr">
              <a:buNone/>
              <a:defRPr sz="1800"/>
            </a:lvl3pPr>
            <a:lvl4pPr marL="1371605" indent="0" algn="ctr">
              <a:buNone/>
              <a:defRPr sz="1600"/>
            </a:lvl4pPr>
            <a:lvl5pPr marL="1828807" indent="0" algn="ctr">
              <a:buNone/>
              <a:defRPr sz="1600"/>
            </a:lvl5pPr>
            <a:lvl6pPr marL="2286008" indent="0" algn="ctr">
              <a:buNone/>
              <a:defRPr sz="1600"/>
            </a:lvl6pPr>
            <a:lvl7pPr marL="2743210" indent="0" algn="ctr">
              <a:buNone/>
              <a:defRPr sz="1600"/>
            </a:lvl7pPr>
            <a:lvl8pPr marL="3200412" indent="0" algn="ctr">
              <a:buNone/>
              <a:defRPr sz="1600"/>
            </a:lvl8pPr>
            <a:lvl9pPr marL="365761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FA2C59-C23D-4005-8A9B-C3ED85191872}" type="datetimeFigureOut">
              <a:rPr lang="en-US" smtClean="0"/>
              <a:t>4/8/23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27628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4/8/23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66816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7202" indent="0">
              <a:buNone/>
              <a:defRPr sz="2000">
                <a:solidFill>
                  <a:schemeClr val="tx1">
                    <a:tint val="75000"/>
                  </a:schemeClr>
                </a:solidFill>
              </a:defRPr>
            </a:lvl2pPr>
            <a:lvl3pPr marL="914403" indent="0">
              <a:buNone/>
              <a:defRPr sz="1800">
                <a:solidFill>
                  <a:schemeClr val="tx1">
                    <a:tint val="75000"/>
                  </a:schemeClr>
                </a:solidFill>
              </a:defRPr>
            </a:lvl3pPr>
            <a:lvl4pPr marL="1371605" indent="0">
              <a:buNone/>
              <a:defRPr sz="1600">
                <a:solidFill>
                  <a:schemeClr val="tx1">
                    <a:tint val="75000"/>
                  </a:schemeClr>
                </a:solidFill>
              </a:defRPr>
            </a:lvl4pPr>
            <a:lvl5pPr marL="1828807" indent="0">
              <a:buNone/>
              <a:defRPr sz="1600">
                <a:solidFill>
                  <a:schemeClr val="tx1">
                    <a:tint val="75000"/>
                  </a:schemeClr>
                </a:solidFill>
              </a:defRPr>
            </a:lvl5pPr>
            <a:lvl6pPr marL="2286008" indent="0">
              <a:buNone/>
              <a:defRPr sz="1600">
                <a:solidFill>
                  <a:schemeClr val="tx1">
                    <a:tint val="75000"/>
                  </a:schemeClr>
                </a:solidFill>
              </a:defRPr>
            </a:lvl6pPr>
            <a:lvl7pPr marL="2743210" indent="0">
              <a:buNone/>
              <a:defRPr sz="1600">
                <a:solidFill>
                  <a:schemeClr val="tx1">
                    <a:tint val="75000"/>
                  </a:schemeClr>
                </a:solidFill>
              </a:defRPr>
            </a:lvl7pPr>
            <a:lvl8pPr marL="3200412" indent="0">
              <a:buNone/>
              <a:defRPr sz="1600">
                <a:solidFill>
                  <a:schemeClr val="tx1">
                    <a:tint val="75000"/>
                  </a:schemeClr>
                </a:solidFill>
              </a:defRPr>
            </a:lvl8pPr>
            <a:lvl9pPr marL="365761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FA2C59-C23D-4005-8A9B-C3ED85191872}" type="datetimeFigureOut">
              <a:rPr lang="en-US" smtClean="0"/>
              <a:t>4/8/23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43239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FA2C59-C23D-4005-8A9B-C3ED85191872}" type="datetimeFigureOut">
              <a:rPr lang="en-US" smtClean="0"/>
              <a:t>4/8/23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83299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8" cy="823912"/>
          </a:xfrm>
        </p:spPr>
        <p:txBody>
          <a:bodyPr anchor="b"/>
          <a:lstStyle>
            <a:lvl1pPr marL="0" indent="0">
              <a:buNone/>
              <a:defRPr sz="2400" b="1"/>
            </a:lvl1pPr>
            <a:lvl2pPr marL="457202" indent="0">
              <a:buNone/>
              <a:defRPr sz="2000" b="1"/>
            </a:lvl2pPr>
            <a:lvl3pPr marL="914403" indent="0">
              <a:buNone/>
              <a:defRPr sz="1800" b="1"/>
            </a:lvl3pPr>
            <a:lvl4pPr marL="1371605" indent="0">
              <a:buNone/>
              <a:defRPr sz="1600" b="1"/>
            </a:lvl4pPr>
            <a:lvl5pPr marL="1828807" indent="0">
              <a:buNone/>
              <a:defRPr sz="1600" b="1"/>
            </a:lvl5pPr>
            <a:lvl6pPr marL="2286008" indent="0">
              <a:buNone/>
              <a:defRPr sz="1600" b="1"/>
            </a:lvl6pPr>
            <a:lvl7pPr marL="2743210" indent="0">
              <a:buNone/>
              <a:defRPr sz="1600" b="1"/>
            </a:lvl7pPr>
            <a:lvl8pPr marL="3200412" indent="0">
              <a:buNone/>
              <a:defRPr sz="1600" b="1"/>
            </a:lvl8pPr>
            <a:lvl9pPr marL="365761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2" indent="0">
              <a:buNone/>
              <a:defRPr sz="2000" b="1"/>
            </a:lvl2pPr>
            <a:lvl3pPr marL="914403" indent="0">
              <a:buNone/>
              <a:defRPr sz="1800" b="1"/>
            </a:lvl3pPr>
            <a:lvl4pPr marL="1371605" indent="0">
              <a:buNone/>
              <a:defRPr sz="1600" b="1"/>
            </a:lvl4pPr>
            <a:lvl5pPr marL="1828807" indent="0">
              <a:buNone/>
              <a:defRPr sz="1600" b="1"/>
            </a:lvl5pPr>
            <a:lvl6pPr marL="2286008" indent="0">
              <a:buNone/>
              <a:defRPr sz="1600" b="1"/>
            </a:lvl6pPr>
            <a:lvl7pPr marL="2743210" indent="0">
              <a:buNone/>
              <a:defRPr sz="1600" b="1"/>
            </a:lvl7pPr>
            <a:lvl8pPr marL="3200412" indent="0">
              <a:buNone/>
              <a:defRPr sz="1600" b="1"/>
            </a:lvl8pPr>
            <a:lvl9pPr marL="365761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FA2C59-C23D-4005-8A9B-C3ED85191872}" type="datetimeFigureOut">
              <a:rPr lang="en-US" smtClean="0"/>
              <a:t>4/8/23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98587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FA2C59-C23D-4005-8A9B-C3ED85191872}" type="datetimeFigureOut">
              <a:rPr lang="en-US" smtClean="0"/>
              <a:t>4/8/23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003163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DHS Center of Excellence for Homeland Security Quantitative Analysis</a:t>
            </a:r>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8F13B-A34B-C24C-BA3A-659B3A6A972A}" type="slidenum">
              <a:rPr lang="en-US" smtClean="0"/>
              <a:t>‹#›</a:t>
            </a:fld>
            <a:endParaRPr lang="en-US" dirty="0"/>
          </a:p>
        </p:txBody>
      </p:sp>
    </p:spTree>
    <p:extLst>
      <p:ext uri="{BB962C8B-B14F-4D97-AF65-F5344CB8AC3E}">
        <p14:creationId xmlns:p14="http://schemas.microsoft.com/office/powerpoint/2010/main" val="4190035563"/>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710" r:id="rId3"/>
  </p:sldLayoutIdLst>
  <p:hf hdr="0" ftr="0" dt="0"/>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A2C59-C23D-4005-8A9B-C3ED85191872}" type="datetimeFigureOut">
              <a:rPr lang="en-US" smtClean="0"/>
              <a:t>4/8/23</a:t>
            </a:fld>
            <a:endParaRPr lang="en-US" dirty="0"/>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50522-0F77-41EB-95C4-5747A45B67AF}" type="slidenum">
              <a:rPr lang="en-US" smtClean="0"/>
              <a:t>‹#›</a:t>
            </a:fld>
            <a:endParaRPr lang="en-US" dirty="0"/>
          </a:p>
        </p:txBody>
      </p:sp>
    </p:spTree>
    <p:extLst>
      <p:ext uri="{BB962C8B-B14F-4D97-AF65-F5344CB8AC3E}">
        <p14:creationId xmlns:p14="http://schemas.microsoft.com/office/powerpoint/2010/main" val="6069544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A3678-B8F0-43FD-8C34-637BB06765A1}" type="datetimeFigureOut">
              <a:rPr lang="en-US" smtClean="0"/>
              <a:t>4/8/23</a:t>
            </a:fld>
            <a:endParaRPr lang="en-US" dirty="0"/>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78808-908A-4BC6-A1AE-632E1F2F32D0}" type="slidenum">
              <a:rPr lang="en-US" smtClean="0"/>
              <a:t>‹#›</a:t>
            </a:fld>
            <a:endParaRPr lang="en-US" dirty="0"/>
          </a:p>
        </p:txBody>
      </p:sp>
    </p:spTree>
    <p:extLst>
      <p:ext uri="{BB962C8B-B14F-4D97-AF65-F5344CB8AC3E}">
        <p14:creationId xmlns:p14="http://schemas.microsoft.com/office/powerpoint/2010/main" val="3734157748"/>
      </p:ext>
    </p:extLst>
  </p:cSld>
  <p:clrMap bg1="lt1" tx1="dk1" bg2="lt2" tx2="dk2" accent1="accent1" accent2="accent2" accent3="accent3" accent4="accent4" accent5="accent5" accent6="accent6" hlink="hlink" folHlink="folHlink"/>
  <p:sldLayoutIdLst>
    <p:sldLayoutId id="2147483671" r:id="rId1"/>
    <p:sldLayoutId id="2147483691" r:id="rId2"/>
    <p:sldLayoutId id="2147483692" r:id="rId3"/>
    <p:sldLayoutId id="2147483694" r:id="rId4"/>
  </p:sldLayoutIdLst>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en.wikipedia.org/wiki/" TargetMode="External"/><Relationship Id="rId4" Type="http://schemas.openxmlformats.org/officeDocument/2006/relationships/hyperlink" Target="https://en.wikipedia.org/wiki/User:Camerafien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838200" y="262097"/>
            <a:ext cx="5257800" cy="4940938"/>
          </a:xfrm>
        </p:spPr>
        <p:txBody>
          <a:bodyPr>
            <a:normAutofit fontScale="85000" lnSpcReduction="10000"/>
          </a:bodyPr>
          <a:lstStyle/>
          <a:p>
            <a:pPr marL="0" indent="0" algn="ctr">
              <a:spcAft>
                <a:spcPts val="1200"/>
              </a:spcAft>
              <a:buNone/>
            </a:pPr>
            <a:r>
              <a:rPr lang="en-US" sz="3600" b="1" dirty="0"/>
              <a:t>Modeling the Impact of Complex, Multi-Vector Disruptions to the Marine Transportation System (MCAT)</a:t>
            </a:r>
          </a:p>
          <a:p>
            <a:pPr marL="0" indent="0" algn="ctr">
              <a:spcAft>
                <a:spcPts val="1200"/>
              </a:spcAft>
              <a:buNone/>
            </a:pPr>
            <a:r>
              <a:rPr lang="en-US" sz="3600" b="1" dirty="0"/>
              <a:t>Fred Roberts (Rutgers University)</a:t>
            </a:r>
          </a:p>
          <a:p>
            <a:pPr marL="0" indent="0" algn="ctr">
              <a:spcAft>
                <a:spcPts val="1200"/>
              </a:spcAft>
              <a:buNone/>
            </a:pPr>
            <a:r>
              <a:rPr lang="en-US" sz="3600" b="1" dirty="0"/>
              <a:t>Andrew Tucci (USCG, ret)</a:t>
            </a:r>
          </a:p>
          <a:p>
            <a:pPr marL="0" indent="0" algn="ctr">
              <a:spcAft>
                <a:spcPts val="1200"/>
              </a:spcAft>
              <a:buNone/>
            </a:pPr>
            <a:r>
              <a:rPr lang="en-US" sz="3600" b="1" dirty="0"/>
              <a:t>April 11, 2023</a:t>
            </a:r>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a:t>
            </a:fld>
            <a:endParaRPr lang="en-US" dirty="0"/>
          </a:p>
        </p:txBody>
      </p:sp>
      <p:sp>
        <p:nvSpPr>
          <p:cNvPr id="8" name="TextBox 7">
            <a:extLst>
              <a:ext uri="{FF2B5EF4-FFF2-40B4-BE49-F238E27FC236}">
                <a16:creationId xmlns:a16="http://schemas.microsoft.com/office/drawing/2014/main" id="{AB4E1F89-3280-D8F7-CE8C-C13CFF677178}"/>
              </a:ext>
            </a:extLst>
          </p:cNvPr>
          <p:cNvSpPr txBox="1"/>
          <p:nvPr/>
        </p:nvSpPr>
        <p:spPr>
          <a:xfrm>
            <a:off x="7540283" y="4825218"/>
            <a:ext cx="3865161" cy="646331"/>
          </a:xfrm>
          <a:prstGeom prst="rect">
            <a:avLst/>
          </a:prstGeom>
          <a:noFill/>
        </p:spPr>
        <p:txBody>
          <a:bodyPr wrap="none" rtlCol="0">
            <a:spAutoFit/>
          </a:bodyPr>
          <a:lstStyle/>
          <a:p>
            <a:r>
              <a:rPr lang="en-US" dirty="0"/>
              <a:t>SS </a:t>
            </a:r>
            <a:r>
              <a:rPr lang="en-US" dirty="0" err="1"/>
              <a:t>Sansinena</a:t>
            </a:r>
            <a:r>
              <a:rPr lang="en-US" dirty="0"/>
              <a:t> Explosion, Port of LA</a:t>
            </a:r>
          </a:p>
          <a:p>
            <a:r>
              <a:rPr lang="en-US" dirty="0"/>
              <a:t>Photo credit: Wikimedia commons</a:t>
            </a:r>
          </a:p>
        </p:txBody>
      </p:sp>
      <p:pic>
        <p:nvPicPr>
          <p:cNvPr id="11" name="Picture 10" descr="A picture containing sky, outdoor, boat, rock&#10;&#10;Description automatically generated">
            <a:extLst>
              <a:ext uri="{FF2B5EF4-FFF2-40B4-BE49-F238E27FC236}">
                <a16:creationId xmlns:a16="http://schemas.microsoft.com/office/drawing/2014/main" id="{C7900671-89FD-B0AB-840E-D54CF833D15C}"/>
              </a:ext>
            </a:extLst>
          </p:cNvPr>
          <p:cNvPicPr>
            <a:picLocks noChangeAspect="1"/>
          </p:cNvPicPr>
          <p:nvPr/>
        </p:nvPicPr>
        <p:blipFill>
          <a:blip r:embed="rId3"/>
          <a:stretch>
            <a:fillRect/>
          </a:stretch>
        </p:blipFill>
        <p:spPr>
          <a:xfrm>
            <a:off x="6676064" y="351741"/>
            <a:ext cx="4948518" cy="3362081"/>
          </a:xfrm>
          <a:prstGeom prst="rect">
            <a:avLst/>
          </a:prstGeom>
        </p:spPr>
      </p:pic>
    </p:spTree>
    <p:extLst>
      <p:ext uri="{BB962C8B-B14F-4D97-AF65-F5344CB8AC3E}">
        <p14:creationId xmlns:p14="http://schemas.microsoft.com/office/powerpoint/2010/main" val="1782992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127000" y="-135938"/>
            <a:ext cx="11374438" cy="964911"/>
          </a:xfrm>
        </p:spPr>
        <p:txBody>
          <a:bodyPr>
            <a:normAutofit/>
          </a:bodyPr>
          <a:lstStyle/>
          <a:p>
            <a:r>
              <a:rPr lang="en-US" dirty="0"/>
              <a:t>Fertilizer Disruption Scenario </a:t>
            </a:r>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11727" y="710180"/>
            <a:ext cx="11562773" cy="5428656"/>
          </a:xfrm>
        </p:spPr>
        <p:txBody>
          <a:bodyPr>
            <a:normAutofit fontScale="25000" lnSpcReduction="20000"/>
          </a:bodyPr>
          <a:lstStyle/>
          <a:p>
            <a:pPr marL="0" indent="0">
              <a:buNone/>
            </a:pPr>
            <a:r>
              <a:rPr lang="en-US" sz="7200" b="1" dirty="0"/>
              <a:t>Background Scenario</a:t>
            </a:r>
            <a:r>
              <a:rPr lang="en-US" sz="7200" dirty="0"/>
              <a:t>: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Increasing demand worldwide for food as a result as a result of Ukraine War. </a:t>
            </a:r>
            <a:endParaRPr lang="en-US" sz="6400" dirty="0">
              <a:ea typeface="Calibri" panose="020F0502020204030204" pitchFamily="34" charset="0"/>
              <a:cs typeface="Times New Roman (Body CS)"/>
            </a:endParaRP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Ukraine had been world’s 6</a:t>
            </a:r>
            <a:r>
              <a:rPr lang="en-US" sz="6400" baseline="30000" dirty="0">
                <a:effectLst/>
                <a:ea typeface="Calibri" panose="020F0502020204030204" pitchFamily="34" charset="0"/>
                <a:cs typeface="Times New Roman (Body CS)"/>
              </a:rPr>
              <a:t>th</a:t>
            </a:r>
            <a:r>
              <a:rPr lang="en-US" sz="6400" dirty="0">
                <a:effectLst/>
                <a:ea typeface="Calibri" panose="020F0502020204030204" pitchFamily="34" charset="0"/>
                <a:cs typeface="Times New Roman (Body CS)"/>
              </a:rPr>
              <a:t> largest producer of corn</a:t>
            </a:r>
          </a:p>
          <a:p>
            <a:pPr marL="512064" marR="0">
              <a:lnSpc>
                <a:spcPct val="127000"/>
              </a:lnSpc>
              <a:spcBef>
                <a:spcPts val="0"/>
              </a:spcBef>
              <a:spcAft>
                <a:spcPts val="0"/>
              </a:spcAft>
            </a:pPr>
            <a:r>
              <a:rPr lang="en-US" sz="6400" dirty="0">
                <a:ea typeface="Calibri" panose="020F0502020204030204" pitchFamily="34" charset="0"/>
                <a:cs typeface="Times New Roman (Body CS)"/>
              </a:rPr>
              <a:t>R</a:t>
            </a:r>
            <a:r>
              <a:rPr lang="en-US" sz="6400" dirty="0">
                <a:effectLst/>
                <a:ea typeface="Calibri" panose="020F0502020204030204" pitchFamily="34" charset="0"/>
                <a:cs typeface="Times New Roman (Body CS)"/>
              </a:rPr>
              <a:t>esulting shortages come on top of already higher demand for corn production in US as a                                                                                              result of biofuels initiative and use of corn for  ethanol.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Resulting significant increase in demand for nitrogen fertilizer in U.S.</a:t>
            </a:r>
          </a:p>
          <a:p>
            <a:pPr marL="0" indent="0">
              <a:buNone/>
            </a:pPr>
            <a:r>
              <a:rPr lang="en-US" sz="7200" b="1" dirty="0"/>
              <a:t>Primary Disruption</a:t>
            </a:r>
            <a:r>
              <a:rPr lang="en-US" sz="7200" dirty="0"/>
              <a:t>:</a:t>
            </a:r>
          </a:p>
          <a:p>
            <a:pPr marL="512064">
              <a:lnSpc>
                <a:spcPct val="127000"/>
              </a:lnSpc>
              <a:spcBef>
                <a:spcPts val="0"/>
              </a:spcBef>
              <a:spcAft>
                <a:spcPts val="600"/>
              </a:spcAft>
            </a:pPr>
            <a:r>
              <a:rPr lang="en-US" sz="6400" dirty="0">
                <a:effectLst/>
                <a:ea typeface="Calibri" panose="020F0502020204030204" pitchFamily="34" charset="0"/>
                <a:cs typeface="Times New Roman" panose="02020603050405020304" pitchFamily="18" charset="0"/>
              </a:rPr>
              <a:t>Hot, dry summer disrupting Western Rivers, </a:t>
            </a:r>
            <a:r>
              <a:rPr lang="en-US" sz="6400" dirty="0">
                <a:ea typeface="Calibri" panose="020F0502020204030204" pitchFamily="34" charset="0"/>
                <a:cs typeface="Times New Roman" panose="02020603050405020304" pitchFamily="18" charset="0"/>
              </a:rPr>
              <a:t>leaves </a:t>
            </a:r>
            <a:r>
              <a:rPr lang="en-US" sz="6400" dirty="0">
                <a:effectLst/>
                <a:ea typeface="Calibri" panose="020F0502020204030204" pitchFamily="34" charset="0"/>
                <a:cs typeface="Times New Roman" panose="02020603050405020304" pitchFamily="18" charset="0"/>
              </a:rPr>
              <a:t>river levels below their previous 2022 record by several feet, especially the lower Mississippi River from Memphis to New Orleans. </a:t>
            </a:r>
          </a:p>
          <a:p>
            <a:pPr marL="512064">
              <a:lnSpc>
                <a:spcPct val="127000"/>
              </a:lnSpc>
              <a:spcBef>
                <a:spcPts val="0"/>
              </a:spcBef>
              <a:spcAft>
                <a:spcPts val="600"/>
              </a:spcAft>
            </a:pPr>
            <a:r>
              <a:rPr lang="en-US" sz="6400" dirty="0">
                <a:ea typeface="Calibri" panose="020F0502020204030204" pitchFamily="34" charset="0"/>
                <a:cs typeface="Times New Roman" panose="02020603050405020304" pitchFamily="18" charset="0"/>
              </a:rPr>
              <a:t>Barge trains are shorter, barge loads are lighter, there are delays in barge traffic.</a:t>
            </a:r>
          </a:p>
          <a:p>
            <a:pPr marL="512064">
              <a:lnSpc>
                <a:spcPct val="127000"/>
              </a:lnSpc>
              <a:spcBef>
                <a:spcPts val="0"/>
              </a:spcBef>
              <a:spcAft>
                <a:spcPts val="600"/>
              </a:spcAft>
            </a:pPr>
            <a:r>
              <a:rPr lang="en-US" sz="6400" dirty="0">
                <a:ea typeface="Calibri" panose="020F0502020204030204" pitchFamily="34" charset="0"/>
                <a:cs typeface="Times New Roman" panose="02020603050405020304" pitchFamily="18" charset="0"/>
              </a:rPr>
              <a:t>Affects shipments of fertilizer imported through or produced near Port of New Orleans. </a:t>
            </a:r>
          </a:p>
          <a:p>
            <a:pPr marL="0" indent="0">
              <a:spcBef>
                <a:spcPts val="0"/>
              </a:spcBef>
              <a:spcAft>
                <a:spcPts val="600"/>
              </a:spcAft>
              <a:buNone/>
            </a:pPr>
            <a:r>
              <a:rPr lang="en-US" sz="7200" b="1" dirty="0">
                <a:cs typeface="Times New Roman" panose="02020603050405020304" pitchFamily="18" charset="0"/>
              </a:rPr>
              <a:t>Secondary Disruption</a:t>
            </a:r>
            <a:r>
              <a:rPr lang="en-US" sz="7200" dirty="0">
                <a:cs typeface="Times New Roman" panose="02020603050405020304" pitchFamily="18" charset="0"/>
              </a:rPr>
              <a:t>:</a:t>
            </a:r>
          </a:p>
          <a:p>
            <a:pPr marL="228600" marR="0">
              <a:lnSpc>
                <a:spcPct val="127000"/>
              </a:lnSpc>
              <a:spcBef>
                <a:spcPts val="0"/>
              </a:spcBef>
              <a:spcAft>
                <a:spcPts val="0"/>
              </a:spcAft>
            </a:pPr>
            <a:r>
              <a:rPr lang="en-US" sz="6400" b="1" dirty="0">
                <a:effectLst/>
                <a:ea typeface="Calibri" panose="020F0502020204030204" pitchFamily="34" charset="0"/>
                <a:cs typeface="Times New Roman" panose="02020603050405020304" pitchFamily="18" charset="0"/>
              </a:rPr>
              <a:t>Version 1</a:t>
            </a:r>
            <a:r>
              <a:rPr lang="en-US" sz="6400" dirty="0">
                <a:effectLst/>
                <a:ea typeface="Calibri" panose="020F0502020204030204" pitchFamily="34" charset="0"/>
                <a:cs typeface="Times New Roman" panose="02020603050405020304" pitchFamily="18" charset="0"/>
              </a:rPr>
              <a:t>: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Low water in the summer makes it difficult for farmers to store the usual amounts of fertilizer in the Fall, pushing demand to the Spring.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Just before fertilizer is needed for Spring planting, one of the aging locks on the Mississippi suffers serious damage and has to be closed, affecting fertilizer transportation to places like Wisconsin, Minnesota, and South Dakota and causing local disruptions.</a:t>
            </a:r>
          </a:p>
          <a:p>
            <a:pPr>
              <a:spcBef>
                <a:spcPts val="0"/>
              </a:spcBef>
              <a:spcAft>
                <a:spcPts val="600"/>
              </a:spcAft>
            </a:pPr>
            <a:endParaRPr lang="en-US" sz="7200" dirty="0">
              <a:effectLst/>
              <a:ea typeface="Calibri" panose="020F0502020204030204" pitchFamily="34" charset="0"/>
              <a:cs typeface="Times New Roman" panose="02020603050405020304" pitchFamily="18" charset="0"/>
            </a:endParaRPr>
          </a:p>
          <a:p>
            <a:pPr marL="0" marR="0">
              <a:spcBef>
                <a:spcPts val="0"/>
              </a:spcBef>
              <a:spcAft>
                <a:spcPts val="600"/>
              </a:spcAft>
            </a:pPr>
            <a:r>
              <a:rPr lang="en-US" sz="5000" dirty="0">
                <a:effectLst/>
                <a:ea typeface="Calibri" panose="020F0502020204030204" pitchFamily="34" charset="0"/>
                <a:cs typeface="Times New Roman" panose="02020603050405020304" pitchFamily="18" charset="0"/>
              </a:rPr>
              <a:t> </a:t>
            </a:r>
          </a:p>
          <a:p>
            <a:pPr marL="0" marR="0" indent="0">
              <a:spcBef>
                <a:spcPts val="0"/>
              </a:spcBef>
              <a:spcAft>
                <a:spcPts val="600"/>
              </a:spcAft>
              <a:buNone/>
            </a:pPr>
            <a:endParaRPr lang="en-US" dirty="0"/>
          </a:p>
          <a:p>
            <a:endParaRPr lang="en-US" dirty="0"/>
          </a:p>
        </p:txBody>
      </p:sp>
      <p:pic>
        <p:nvPicPr>
          <p:cNvPr id="5" name="Picture 4" descr="A picture containing sky, outdoor, nature, highway&#10;&#10;Description automatically generated">
            <a:extLst>
              <a:ext uri="{FF2B5EF4-FFF2-40B4-BE49-F238E27FC236}">
                <a16:creationId xmlns:a16="http://schemas.microsoft.com/office/drawing/2014/main" id="{8E4142BF-820E-53BB-2843-DFC931948133}"/>
              </a:ext>
            </a:extLst>
          </p:cNvPr>
          <p:cNvPicPr>
            <a:picLocks noChangeAspect="1"/>
          </p:cNvPicPr>
          <p:nvPr/>
        </p:nvPicPr>
        <p:blipFill>
          <a:blip r:embed="rId2"/>
          <a:stretch>
            <a:fillRect/>
          </a:stretch>
        </p:blipFill>
        <p:spPr>
          <a:xfrm>
            <a:off x="9024425" y="156458"/>
            <a:ext cx="3043380" cy="2282535"/>
          </a:xfrm>
          <a:prstGeom prst="rect">
            <a:avLst/>
          </a:prstGeom>
          <a:ln w="12700">
            <a:solidFill>
              <a:schemeClr val="accent6">
                <a:lumMod val="50000"/>
              </a:schemeClr>
            </a:solidFill>
          </a:ln>
        </p:spPr>
      </p:pic>
      <p:sp>
        <p:nvSpPr>
          <p:cNvPr id="4" name="Slide Number Placeholder 1">
            <a:extLst>
              <a:ext uri="{FF2B5EF4-FFF2-40B4-BE49-F238E27FC236}">
                <a16:creationId xmlns:a16="http://schemas.microsoft.com/office/drawing/2014/main" id="{CD433D0C-ADD1-D75D-3FBA-E06B6B21B788}"/>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10</a:t>
            </a:fld>
            <a:endParaRPr lang="en-US" dirty="0"/>
          </a:p>
        </p:txBody>
      </p:sp>
    </p:spTree>
    <p:extLst>
      <p:ext uri="{BB962C8B-B14F-4D97-AF65-F5344CB8AC3E}">
        <p14:creationId xmlns:p14="http://schemas.microsoft.com/office/powerpoint/2010/main" val="310861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127000" y="-135938"/>
            <a:ext cx="11374438" cy="964911"/>
          </a:xfrm>
        </p:spPr>
        <p:txBody>
          <a:bodyPr>
            <a:normAutofit/>
          </a:bodyPr>
          <a:lstStyle/>
          <a:p>
            <a:r>
              <a:rPr lang="en-US" dirty="0"/>
              <a:t>Fertilizer Disruption Scenario </a:t>
            </a:r>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11727" y="794588"/>
            <a:ext cx="11562773" cy="5428656"/>
          </a:xfrm>
        </p:spPr>
        <p:txBody>
          <a:bodyPr>
            <a:normAutofit fontScale="32500" lnSpcReduction="20000"/>
          </a:bodyPr>
          <a:lstStyle/>
          <a:p>
            <a:pPr marL="0" indent="0">
              <a:spcBef>
                <a:spcPts val="0"/>
              </a:spcBef>
              <a:spcAft>
                <a:spcPts val="600"/>
              </a:spcAft>
              <a:buNone/>
            </a:pPr>
            <a:r>
              <a:rPr lang="en-US" sz="5500" b="1" dirty="0">
                <a:cs typeface="Times New Roman" panose="02020603050405020304" pitchFamily="18" charset="0"/>
              </a:rPr>
              <a:t>Secondary Disruption</a:t>
            </a:r>
            <a:r>
              <a:rPr lang="en-US" sz="5500" dirty="0">
                <a:cs typeface="Times New Roman" panose="02020603050405020304" pitchFamily="18" charset="0"/>
              </a:rPr>
              <a:t>:</a:t>
            </a:r>
          </a:p>
          <a:p>
            <a:pPr marL="0" marR="0" indent="0">
              <a:lnSpc>
                <a:spcPct val="127000"/>
              </a:lnSpc>
              <a:spcBef>
                <a:spcPts val="0"/>
              </a:spcBef>
              <a:spcAft>
                <a:spcPts val="0"/>
              </a:spcAft>
              <a:buNone/>
            </a:pPr>
            <a:r>
              <a:rPr lang="en-US" sz="4900" b="1" dirty="0">
                <a:effectLst/>
                <a:ea typeface="Calibri" panose="020F0502020204030204" pitchFamily="34" charset="0"/>
                <a:cs typeface="Times New Roman" panose="02020603050405020304" pitchFamily="18" charset="0"/>
              </a:rPr>
              <a:t>Version 2</a:t>
            </a:r>
            <a:r>
              <a:rPr lang="en-US" sz="4900" dirty="0">
                <a:effectLst/>
                <a:ea typeface="Calibri" panose="020F0502020204030204" pitchFamily="34" charset="0"/>
                <a:cs typeface="Times New Roman" panose="02020603050405020304" pitchFamily="18" charset="0"/>
              </a:rPr>
              <a:t>:  </a:t>
            </a:r>
          </a:p>
          <a:p>
            <a:pPr marL="512064" marR="0">
              <a:lnSpc>
                <a:spcPct val="127000"/>
              </a:lnSpc>
              <a:spcBef>
                <a:spcPts val="0"/>
              </a:spcBef>
              <a:spcAft>
                <a:spcPts val="0"/>
              </a:spcAft>
            </a:pPr>
            <a:r>
              <a:rPr lang="en-US" sz="4900" dirty="0">
                <a:effectLst/>
                <a:ea typeface="Calibri" panose="020F0502020204030204" pitchFamily="34" charset="0"/>
                <a:cs typeface="Times New Roman (Body CS)"/>
              </a:rPr>
              <a:t>Low water in the summer makes it difficult for farmers to store the usual amounts of                                                                                 fertilizer in the Fall, pushing demand to the Spring. </a:t>
            </a:r>
          </a:p>
          <a:p>
            <a:pPr marL="512064">
              <a:lnSpc>
                <a:spcPct val="127000"/>
              </a:lnSpc>
              <a:spcBef>
                <a:spcPts val="0"/>
              </a:spcBef>
              <a:spcAft>
                <a:spcPts val="600"/>
              </a:spcAft>
            </a:pPr>
            <a:r>
              <a:rPr lang="en-US" sz="4900" dirty="0">
                <a:effectLst/>
                <a:ea typeface="Calibri" panose="020F0502020204030204" pitchFamily="34" charset="0"/>
                <a:cs typeface="Times New Roman" panose="02020603050405020304" pitchFamily="18" charset="0"/>
              </a:rPr>
              <a:t>Instead of lock damage, a rail strike affects ability to move fertilizer from barges to final                                                    destinations.</a:t>
            </a:r>
          </a:p>
          <a:p>
            <a:pPr marL="228600">
              <a:lnSpc>
                <a:spcPct val="127000"/>
              </a:lnSpc>
              <a:spcBef>
                <a:spcPts val="0"/>
              </a:spcBef>
            </a:pPr>
            <a:r>
              <a:rPr lang="en-US" sz="4900" b="1" dirty="0">
                <a:ea typeface="Calibri" panose="020F0502020204030204" pitchFamily="34" charset="0"/>
                <a:cs typeface="Times New Roman" panose="02020603050405020304" pitchFamily="18" charset="0"/>
              </a:rPr>
              <a:t>Version 3:</a:t>
            </a:r>
            <a:r>
              <a:rPr lang="en-US" sz="4900" dirty="0">
                <a:ea typeface="Calibri" panose="020F0502020204030204" pitchFamily="34" charset="0"/>
                <a:cs typeface="Times New Roman" panose="02020603050405020304" pitchFamily="18" charset="0"/>
              </a:rPr>
              <a:t> </a:t>
            </a:r>
          </a:p>
          <a:p>
            <a:pPr marL="512064">
              <a:lnSpc>
                <a:spcPct val="127000"/>
              </a:lnSpc>
              <a:spcBef>
                <a:spcPts val="0"/>
              </a:spcBef>
              <a:spcAft>
                <a:spcPts val="600"/>
              </a:spcAft>
            </a:pPr>
            <a:r>
              <a:rPr lang="en-US" sz="4900" dirty="0">
                <a:ea typeface="Calibri" panose="020F0502020204030204" pitchFamily="34" charset="0"/>
                <a:cs typeface="Times New Roman" panose="02020603050405020304" pitchFamily="18" charset="0"/>
              </a:rPr>
              <a:t>Instead of lock damage, t</a:t>
            </a:r>
            <a:r>
              <a:rPr lang="en-US" sz="4900" dirty="0">
                <a:effectLst/>
                <a:ea typeface="Calibri" panose="020F0502020204030204" pitchFamily="34" charset="0"/>
                <a:cs typeface="Times New Roman" panose="02020603050405020304" pitchFamily="18" charset="0"/>
              </a:rPr>
              <a:t>he highly volatile ammonia/nitrogen fertilizer being produced at a major plant in Oklahoma explodes, causing a 2-week shutdown. Resulting safety inspections at other domestic plants contribute to shortages.</a:t>
            </a:r>
          </a:p>
          <a:p>
            <a:pPr marL="228600">
              <a:lnSpc>
                <a:spcPct val="127000"/>
              </a:lnSpc>
              <a:spcBef>
                <a:spcPts val="0"/>
              </a:spcBef>
            </a:pPr>
            <a:r>
              <a:rPr lang="en-US" sz="4900" b="1" dirty="0">
                <a:ea typeface="Calibri" panose="020F0502020204030204" pitchFamily="34" charset="0"/>
                <a:cs typeface="Times New Roman" panose="02020603050405020304" pitchFamily="18" charset="0"/>
              </a:rPr>
              <a:t>Version 4</a:t>
            </a:r>
          </a:p>
          <a:p>
            <a:pPr marL="512064">
              <a:lnSpc>
                <a:spcPct val="127000"/>
              </a:lnSpc>
              <a:spcBef>
                <a:spcPts val="0"/>
              </a:spcBef>
              <a:spcAft>
                <a:spcPts val="600"/>
              </a:spcAft>
            </a:pPr>
            <a:r>
              <a:rPr lang="en-US" sz="4900" dirty="0">
                <a:ea typeface="Calibri" panose="020F0502020204030204" pitchFamily="34" charset="0"/>
                <a:cs typeface="Times New Roman" panose="02020603050405020304" pitchFamily="18" charset="0"/>
              </a:rPr>
              <a:t> Instead of lock damage, d</a:t>
            </a:r>
            <a:r>
              <a:rPr lang="en-US" sz="4900" dirty="0">
                <a:effectLst/>
                <a:ea typeface="Calibri" panose="020F0502020204030204" pitchFamily="34" charset="0"/>
                <a:cs typeface="Times New Roman (Body CS)"/>
              </a:rPr>
              <a:t>ata breach makes it difficult to get spot prices for barge transportation for several days. </a:t>
            </a:r>
          </a:p>
          <a:p>
            <a:pPr marL="512064">
              <a:lnSpc>
                <a:spcPct val="127000"/>
              </a:lnSpc>
              <a:spcBef>
                <a:spcPts val="0"/>
              </a:spcBef>
              <a:spcAft>
                <a:spcPts val="600"/>
              </a:spcAft>
            </a:pPr>
            <a:endParaRPr lang="en-US" sz="4900" dirty="0">
              <a:effectLst/>
              <a:ea typeface="Calibri" panose="020F0502020204030204" pitchFamily="34" charset="0"/>
              <a:cs typeface="Times New Roman" panose="02020603050405020304" pitchFamily="18" charset="0"/>
            </a:endParaRPr>
          </a:p>
          <a:p>
            <a:pPr>
              <a:spcBef>
                <a:spcPts val="0"/>
              </a:spcBef>
              <a:spcAft>
                <a:spcPts val="600"/>
              </a:spcAft>
            </a:pPr>
            <a:endParaRPr lang="en-US" sz="7200" dirty="0">
              <a:effectLst/>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5000" dirty="0">
                <a:effectLst/>
                <a:ea typeface="Calibri" panose="020F0502020204030204" pitchFamily="34" charset="0"/>
                <a:cs typeface="Times New Roman" panose="02020603050405020304" pitchFamily="18" charset="0"/>
              </a:rPr>
              <a:t> </a:t>
            </a:r>
          </a:p>
          <a:p>
            <a:pPr marL="0" marR="0" indent="0">
              <a:spcBef>
                <a:spcPts val="0"/>
              </a:spcBef>
              <a:spcAft>
                <a:spcPts val="600"/>
              </a:spcAft>
              <a:buNone/>
            </a:pPr>
            <a:endParaRPr lang="en-US" dirty="0"/>
          </a:p>
          <a:p>
            <a:endParaRPr lang="en-US" dirty="0"/>
          </a:p>
        </p:txBody>
      </p:sp>
      <p:pic>
        <p:nvPicPr>
          <p:cNvPr id="6" name="Picture 5" descr="A building next to a body of water&#10;&#10;Description automatically generated with medium confidence">
            <a:extLst>
              <a:ext uri="{FF2B5EF4-FFF2-40B4-BE49-F238E27FC236}">
                <a16:creationId xmlns:a16="http://schemas.microsoft.com/office/drawing/2014/main" id="{99FC9AC8-F0F2-9FEB-E551-DFA2C9A39EF1}"/>
              </a:ext>
            </a:extLst>
          </p:cNvPr>
          <p:cNvPicPr>
            <a:picLocks noChangeAspect="1"/>
          </p:cNvPicPr>
          <p:nvPr/>
        </p:nvPicPr>
        <p:blipFill>
          <a:blip r:embed="rId2"/>
          <a:stretch>
            <a:fillRect/>
          </a:stretch>
        </p:blipFill>
        <p:spPr>
          <a:xfrm>
            <a:off x="8994207" y="233975"/>
            <a:ext cx="3093156" cy="2319867"/>
          </a:xfrm>
          <a:prstGeom prst="rect">
            <a:avLst/>
          </a:prstGeom>
        </p:spPr>
      </p:pic>
      <p:sp>
        <p:nvSpPr>
          <p:cNvPr id="7" name="TextBox 6">
            <a:extLst>
              <a:ext uri="{FF2B5EF4-FFF2-40B4-BE49-F238E27FC236}">
                <a16:creationId xmlns:a16="http://schemas.microsoft.com/office/drawing/2014/main" id="{3172466B-F3C8-6848-0B22-A5CB17B8AD5C}"/>
              </a:ext>
            </a:extLst>
          </p:cNvPr>
          <p:cNvSpPr txBox="1"/>
          <p:nvPr/>
        </p:nvSpPr>
        <p:spPr>
          <a:xfrm>
            <a:off x="521750" y="5562210"/>
            <a:ext cx="4588436" cy="307777"/>
          </a:xfrm>
          <a:prstGeom prst="rect">
            <a:avLst/>
          </a:prstGeom>
          <a:noFill/>
        </p:spPr>
        <p:txBody>
          <a:bodyPr wrap="none" rtlCol="0">
            <a:spAutoFit/>
          </a:bodyPr>
          <a:lstStyle/>
          <a:p>
            <a:r>
              <a:rPr lang="en-US" sz="1400" dirty="0"/>
              <a:t>Photo Credit: Andrew Tucci. Fertilizer terminal in Tampa</a:t>
            </a:r>
          </a:p>
        </p:txBody>
      </p:sp>
      <p:sp>
        <p:nvSpPr>
          <p:cNvPr id="8" name="Slide Number Placeholder 1">
            <a:extLst>
              <a:ext uri="{FF2B5EF4-FFF2-40B4-BE49-F238E27FC236}">
                <a16:creationId xmlns:a16="http://schemas.microsoft.com/office/drawing/2014/main" id="{7E970C95-1443-8C86-C719-8F2FEAC017A5}"/>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11</a:t>
            </a:fld>
            <a:endParaRPr lang="en-US" dirty="0"/>
          </a:p>
        </p:txBody>
      </p:sp>
    </p:spTree>
    <p:extLst>
      <p:ext uri="{BB962C8B-B14F-4D97-AF65-F5344CB8AC3E}">
        <p14:creationId xmlns:p14="http://schemas.microsoft.com/office/powerpoint/2010/main" val="151640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838200" y="-34936"/>
            <a:ext cx="10515600" cy="1325563"/>
          </a:xfrm>
        </p:spPr>
        <p:txBody>
          <a:bodyPr/>
          <a:lstStyle/>
          <a:p>
            <a:r>
              <a:rPr lang="en-US" dirty="0"/>
              <a:t>Energy Disruptions Scenarios  </a:t>
            </a:r>
            <a:br>
              <a:rPr lang="en-US" dirty="0"/>
            </a:br>
            <a:r>
              <a:rPr lang="en-US" sz="3600" b="0" dirty="0"/>
              <a:t>(based on actual events)</a:t>
            </a:r>
            <a:endParaRPr lang="en-US" b="0" dirty="0"/>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40303" y="1290626"/>
            <a:ext cx="7076209" cy="4691073"/>
          </a:xfrm>
        </p:spPr>
        <p:txBody>
          <a:bodyPr>
            <a:normAutofit fontScale="92500"/>
          </a:bodyPr>
          <a:lstStyle/>
          <a:p>
            <a:r>
              <a:rPr lang="en-US" dirty="0"/>
              <a:t>High energy prices due to Ukraine invasion, OPEC, emergence from pandemic</a:t>
            </a:r>
          </a:p>
          <a:p>
            <a:r>
              <a:rPr lang="en-US" dirty="0"/>
              <a:t>Colonial Pipeline Cyber Attack </a:t>
            </a:r>
            <a:r>
              <a:rPr lang="en-US" sz="2000" dirty="0"/>
              <a:t>(May 2021)</a:t>
            </a:r>
            <a:endParaRPr lang="en-US" dirty="0"/>
          </a:p>
          <a:p>
            <a:r>
              <a:rPr lang="en-US" dirty="0"/>
              <a:t>Explosion at LNG Export facility </a:t>
            </a:r>
            <a:r>
              <a:rPr lang="en-US" sz="2000" dirty="0"/>
              <a:t>(June 2022)</a:t>
            </a:r>
          </a:p>
          <a:p>
            <a:r>
              <a:rPr lang="en-US" dirty="0"/>
              <a:t>Loss of ~ 1 million bpd refining capacity in U.S., primarily due to individual business decisions </a:t>
            </a:r>
            <a:r>
              <a:rPr lang="en-US" sz="2000" dirty="0"/>
              <a:t>(2021-2022)</a:t>
            </a:r>
          </a:p>
          <a:p>
            <a:r>
              <a:rPr lang="en-US" dirty="0"/>
              <a:t>Nord Stream LNG Pipeline attack </a:t>
            </a:r>
            <a:r>
              <a:rPr lang="en-US" sz="2000" dirty="0"/>
              <a:t>(Sep 2022)</a:t>
            </a:r>
          </a:p>
          <a:p>
            <a:pPr marL="0" indent="0">
              <a:buNone/>
            </a:pPr>
            <a:r>
              <a:rPr lang="en-US" dirty="0">
                <a:solidFill>
                  <a:srgbClr val="FF0000"/>
                </a:solidFill>
              </a:rPr>
              <a:t>Estimate combined impact of these and plausible future disruptions.</a:t>
            </a:r>
          </a:p>
        </p:txBody>
      </p:sp>
      <p:pic>
        <p:nvPicPr>
          <p:cNvPr id="4" name="Picture 3" descr="Map&#10;&#10;Description automatically generated">
            <a:extLst>
              <a:ext uri="{FF2B5EF4-FFF2-40B4-BE49-F238E27FC236}">
                <a16:creationId xmlns:a16="http://schemas.microsoft.com/office/drawing/2014/main" id="{F4020A03-3059-36FD-E107-A698693B0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6989" y="879248"/>
            <a:ext cx="3276811" cy="2549752"/>
          </a:xfrm>
          <a:prstGeom prst="rect">
            <a:avLst/>
          </a:prstGeom>
          <a:ln>
            <a:solidFill>
              <a:schemeClr val="accent1"/>
            </a:solidFill>
          </a:ln>
        </p:spPr>
      </p:pic>
      <p:pic>
        <p:nvPicPr>
          <p:cNvPr id="8" name="Picture 7" descr="A factory with smoke coming out of it&#10;&#10;Description automatically generated with low confidence">
            <a:extLst>
              <a:ext uri="{FF2B5EF4-FFF2-40B4-BE49-F238E27FC236}">
                <a16:creationId xmlns:a16="http://schemas.microsoft.com/office/drawing/2014/main" id="{B2BCEFBB-D31B-9217-761B-3D56DF67B784}"/>
              </a:ext>
            </a:extLst>
          </p:cNvPr>
          <p:cNvPicPr>
            <a:picLocks noChangeAspect="1"/>
          </p:cNvPicPr>
          <p:nvPr/>
        </p:nvPicPr>
        <p:blipFill>
          <a:blip r:embed="rId3"/>
          <a:stretch>
            <a:fillRect/>
          </a:stretch>
        </p:blipFill>
        <p:spPr>
          <a:xfrm>
            <a:off x="7258527" y="3668856"/>
            <a:ext cx="4095274" cy="2309896"/>
          </a:xfrm>
          <a:prstGeom prst="rect">
            <a:avLst/>
          </a:prstGeom>
          <a:ln>
            <a:solidFill>
              <a:srgbClr val="C00000"/>
            </a:solidFill>
          </a:ln>
        </p:spPr>
      </p:pic>
      <p:sp>
        <p:nvSpPr>
          <p:cNvPr id="5" name="Slide Number Placeholder 1">
            <a:extLst>
              <a:ext uri="{FF2B5EF4-FFF2-40B4-BE49-F238E27FC236}">
                <a16:creationId xmlns:a16="http://schemas.microsoft.com/office/drawing/2014/main" id="{FBE00E93-37C9-3F80-1BD1-0FC60094FB47}"/>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12</a:t>
            </a:fld>
            <a:endParaRPr lang="en-US" dirty="0"/>
          </a:p>
        </p:txBody>
      </p:sp>
    </p:spTree>
    <p:extLst>
      <p:ext uri="{BB962C8B-B14F-4D97-AF65-F5344CB8AC3E}">
        <p14:creationId xmlns:p14="http://schemas.microsoft.com/office/powerpoint/2010/main" val="30762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372" y="-4313"/>
            <a:ext cx="11524594" cy="1325563"/>
          </a:xfrm>
        </p:spPr>
        <p:txBody>
          <a:bodyPr/>
          <a:lstStyle/>
          <a:p>
            <a:pPr algn="ctr"/>
            <a:r>
              <a:rPr lang="en-US" dirty="0"/>
              <a:t>Complex </a:t>
            </a:r>
            <a:r>
              <a:rPr lang="en-US" i="1" dirty="0"/>
              <a:t>Future</a:t>
            </a:r>
            <a:r>
              <a:rPr lang="en-US" dirty="0"/>
              <a:t> Disruptions</a:t>
            </a:r>
          </a:p>
        </p:txBody>
      </p:sp>
      <p:sp>
        <p:nvSpPr>
          <p:cNvPr id="7" name="Text Placeholder 6"/>
          <p:cNvSpPr>
            <a:spLocks noGrp="1"/>
          </p:cNvSpPr>
          <p:nvPr>
            <p:ph idx="1"/>
          </p:nvPr>
        </p:nvSpPr>
        <p:spPr>
          <a:xfrm>
            <a:off x="199645" y="966997"/>
            <a:ext cx="11264153" cy="4731929"/>
          </a:xfrm>
        </p:spPr>
        <p:txBody>
          <a:bodyPr>
            <a:normAutofit/>
          </a:bodyPr>
          <a:lstStyle/>
          <a:p>
            <a:r>
              <a:rPr lang="en-US" dirty="0"/>
              <a:t>What are the risk factors that will be relevant in 5-10 years?</a:t>
            </a:r>
          </a:p>
          <a:p>
            <a:pPr lvl="1"/>
            <a:r>
              <a:rPr lang="en-US" dirty="0"/>
              <a:t>EV fire risks on ships and in ports</a:t>
            </a:r>
          </a:p>
          <a:p>
            <a:pPr lvl="1"/>
            <a:r>
              <a:rPr lang="en-US" dirty="0"/>
              <a:t>Climate Change</a:t>
            </a:r>
          </a:p>
          <a:p>
            <a:pPr lvl="1"/>
            <a:r>
              <a:rPr lang="en-US" dirty="0"/>
              <a:t>Governance and Deceptive Shipping Practices</a:t>
            </a:r>
          </a:p>
          <a:p>
            <a:pPr lvl="1"/>
            <a:r>
              <a:rPr lang="en-US" dirty="0"/>
              <a:t>Cyber, AI, autonomous vessels and facilities</a:t>
            </a:r>
          </a:p>
          <a:p>
            <a:pPr lvl="1"/>
            <a:r>
              <a:rPr lang="en-US" dirty="0"/>
              <a:t>New fuel risks (firefighting, salvage, availability) </a:t>
            </a:r>
          </a:p>
          <a:p>
            <a:pPr lvl="1"/>
            <a:r>
              <a:rPr lang="en-US" dirty="0"/>
              <a:t>More armed conflicts (Taiwan?)</a:t>
            </a:r>
          </a:p>
          <a:p>
            <a:r>
              <a:rPr lang="en-US" dirty="0"/>
              <a:t>How can we make this useful for future planning?</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13</a:t>
            </a:fld>
            <a:endParaRPr lang="en-US" dirty="0"/>
          </a:p>
        </p:txBody>
      </p:sp>
      <p:pic>
        <p:nvPicPr>
          <p:cNvPr id="4" name="Picture 3" descr="A picture containing blur&#10;&#10;Description automatically generated">
            <a:extLst>
              <a:ext uri="{FF2B5EF4-FFF2-40B4-BE49-F238E27FC236}">
                <a16:creationId xmlns:a16="http://schemas.microsoft.com/office/drawing/2014/main" id="{BF177191-AC56-BA84-29A4-13BCDE0B9958}"/>
              </a:ext>
            </a:extLst>
          </p:cNvPr>
          <p:cNvPicPr>
            <a:picLocks noChangeAspect="1"/>
          </p:cNvPicPr>
          <p:nvPr/>
        </p:nvPicPr>
        <p:blipFill>
          <a:blip r:embed="rId3"/>
          <a:stretch>
            <a:fillRect/>
          </a:stretch>
        </p:blipFill>
        <p:spPr>
          <a:xfrm>
            <a:off x="8328177" y="1532910"/>
            <a:ext cx="3607906" cy="2653314"/>
          </a:xfrm>
          <a:prstGeom prst="rect">
            <a:avLst/>
          </a:prstGeom>
        </p:spPr>
      </p:pic>
      <p:sp>
        <p:nvSpPr>
          <p:cNvPr id="3" name="TextBox 2">
            <a:extLst>
              <a:ext uri="{FF2B5EF4-FFF2-40B4-BE49-F238E27FC236}">
                <a16:creationId xmlns:a16="http://schemas.microsoft.com/office/drawing/2014/main" id="{9267D868-F010-2174-190E-DB2D94082913}"/>
              </a:ext>
            </a:extLst>
          </p:cNvPr>
          <p:cNvSpPr txBox="1"/>
          <p:nvPr/>
        </p:nvSpPr>
        <p:spPr>
          <a:xfrm>
            <a:off x="9448800" y="5401991"/>
            <a:ext cx="1402202" cy="646331"/>
          </a:xfrm>
          <a:prstGeom prst="rect">
            <a:avLst/>
          </a:prstGeom>
          <a:noFill/>
        </p:spPr>
        <p:txBody>
          <a:bodyPr wrap="square" rtlCol="0">
            <a:spAutoFit/>
          </a:bodyPr>
          <a:lstStyle/>
          <a:p>
            <a:r>
              <a:rPr lang="en-US" sz="1200" dirty="0"/>
              <a:t>Image credit: Wikimedia Commons</a:t>
            </a:r>
          </a:p>
        </p:txBody>
      </p:sp>
    </p:spTree>
    <p:extLst>
      <p:ext uri="{BB962C8B-B14F-4D97-AF65-F5344CB8AC3E}">
        <p14:creationId xmlns:p14="http://schemas.microsoft.com/office/powerpoint/2010/main" val="38691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Mitigations and Resilience Strategies</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14</a:t>
            </a:fld>
            <a:endParaRPr lang="en-US" dirty="0"/>
          </a:p>
        </p:txBody>
      </p:sp>
    </p:spTree>
    <p:extLst>
      <p:ext uri="{BB962C8B-B14F-4D97-AF65-F5344CB8AC3E}">
        <p14:creationId xmlns:p14="http://schemas.microsoft.com/office/powerpoint/2010/main" val="1418796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05341"/>
            <a:ext cx="10515600" cy="426183"/>
          </a:xfrm>
        </p:spPr>
        <p:txBody>
          <a:bodyPr>
            <a:noAutofit/>
          </a:bodyPr>
          <a:lstStyle/>
          <a:p>
            <a:r>
              <a:rPr lang="en-US" sz="3200" dirty="0"/>
              <a:t>What are Possible Mitigation and Resilience Tactics? </a:t>
            </a:r>
            <a:br>
              <a:rPr lang="en-US" sz="3200" dirty="0"/>
            </a:br>
            <a:endParaRPr lang="en-US" sz="3200" i="1" dirty="0">
              <a:solidFill>
                <a:srgbClr val="FF0000"/>
              </a:solidFill>
            </a:endParaRPr>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15</a:t>
            </a:fld>
            <a:endParaRPr lang="en-US" dirty="0"/>
          </a:p>
        </p:txBody>
      </p:sp>
      <p:pic>
        <p:nvPicPr>
          <p:cNvPr id="7" name="Picture 6">
            <a:extLst>
              <a:ext uri="{FF2B5EF4-FFF2-40B4-BE49-F238E27FC236}">
                <a16:creationId xmlns:a16="http://schemas.microsoft.com/office/drawing/2014/main" id="{BFD94415-C5DC-1379-A17C-5580F6C9F669}"/>
              </a:ext>
            </a:extLst>
          </p:cNvPr>
          <p:cNvPicPr>
            <a:picLocks noChangeAspect="1"/>
          </p:cNvPicPr>
          <p:nvPr/>
        </p:nvPicPr>
        <p:blipFill>
          <a:blip r:embed="rId3"/>
          <a:stretch>
            <a:fillRect/>
          </a:stretch>
        </p:blipFill>
        <p:spPr>
          <a:xfrm>
            <a:off x="1970808" y="1455951"/>
            <a:ext cx="7850251" cy="3946093"/>
          </a:xfrm>
          <a:prstGeom prst="rect">
            <a:avLst/>
          </a:prstGeom>
          <a:ln>
            <a:solidFill>
              <a:schemeClr val="tx1"/>
            </a:solidFill>
          </a:ln>
        </p:spPr>
      </p:pic>
      <p:sp>
        <p:nvSpPr>
          <p:cNvPr id="8" name="TextBox 7">
            <a:extLst>
              <a:ext uri="{FF2B5EF4-FFF2-40B4-BE49-F238E27FC236}">
                <a16:creationId xmlns:a16="http://schemas.microsoft.com/office/drawing/2014/main" id="{DC3FE177-512D-D316-7BCE-66B855A27343}"/>
              </a:ext>
            </a:extLst>
          </p:cNvPr>
          <p:cNvSpPr txBox="1"/>
          <p:nvPr/>
        </p:nvSpPr>
        <p:spPr>
          <a:xfrm>
            <a:off x="484906" y="2588640"/>
            <a:ext cx="3397829" cy="2462213"/>
          </a:xfrm>
          <a:prstGeom prst="rect">
            <a:avLst/>
          </a:prstGeom>
          <a:solidFill>
            <a:srgbClr val="00B050"/>
          </a:solidFill>
          <a:ln>
            <a:solidFill>
              <a:schemeClr val="tx1"/>
            </a:solidFill>
          </a:ln>
        </p:spPr>
        <p:txBody>
          <a:bodyPr wrap="square" rtlCol="0">
            <a:spAutoFit/>
          </a:bodyPr>
          <a:lstStyle/>
          <a:p>
            <a:r>
              <a:rPr lang="en-US" sz="1400" dirty="0"/>
              <a:t>Training and exercises</a:t>
            </a:r>
          </a:p>
          <a:p>
            <a:r>
              <a:rPr lang="en-US" sz="1400" dirty="0"/>
              <a:t>Infrastructure improvements</a:t>
            </a:r>
          </a:p>
          <a:p>
            <a:r>
              <a:rPr lang="en-US" sz="1400" dirty="0"/>
              <a:t>More warehouse capacity</a:t>
            </a:r>
          </a:p>
          <a:p>
            <a:r>
              <a:rPr lang="en-US" sz="1400" dirty="0"/>
              <a:t>Early ship rerouting</a:t>
            </a:r>
          </a:p>
          <a:p>
            <a:r>
              <a:rPr lang="en-US" sz="1400" dirty="0"/>
              <a:t>Specialized skills recruiting</a:t>
            </a:r>
          </a:p>
          <a:p>
            <a:r>
              <a:rPr lang="en-US" sz="1400" dirty="0"/>
              <a:t>Better port/vessel coordination</a:t>
            </a:r>
          </a:p>
          <a:p>
            <a:r>
              <a:rPr lang="en-US" sz="1400" dirty="0"/>
              <a:t>Regulatory changes</a:t>
            </a:r>
          </a:p>
          <a:p>
            <a:r>
              <a:rPr lang="en-US" sz="1400" dirty="0"/>
              <a:t>Economic incentives</a:t>
            </a:r>
          </a:p>
          <a:p>
            <a:r>
              <a:rPr lang="en-US" sz="1400" dirty="0"/>
              <a:t>Labor/Management contracts</a:t>
            </a:r>
          </a:p>
          <a:p>
            <a:r>
              <a:rPr lang="en-US" sz="1400" dirty="0"/>
              <a:t>Tax and insurance incentives</a:t>
            </a:r>
          </a:p>
          <a:p>
            <a:endParaRPr lang="en-US" sz="1400" dirty="0"/>
          </a:p>
        </p:txBody>
      </p:sp>
      <p:sp>
        <p:nvSpPr>
          <p:cNvPr id="10" name="TextBox 9">
            <a:extLst>
              <a:ext uri="{FF2B5EF4-FFF2-40B4-BE49-F238E27FC236}">
                <a16:creationId xmlns:a16="http://schemas.microsoft.com/office/drawing/2014/main" id="{2C914E26-9E5A-4C3B-D910-973DAF82B809}"/>
              </a:ext>
            </a:extLst>
          </p:cNvPr>
          <p:cNvSpPr txBox="1"/>
          <p:nvPr/>
        </p:nvSpPr>
        <p:spPr>
          <a:xfrm>
            <a:off x="7955971" y="2405752"/>
            <a:ext cx="3557156" cy="2893100"/>
          </a:xfrm>
          <a:prstGeom prst="rect">
            <a:avLst/>
          </a:prstGeom>
          <a:solidFill>
            <a:srgbClr val="C00000"/>
          </a:solidFill>
          <a:ln>
            <a:solidFill>
              <a:schemeClr val="tx1"/>
            </a:solidFill>
          </a:ln>
        </p:spPr>
        <p:txBody>
          <a:bodyPr wrap="square" rtlCol="0">
            <a:spAutoFit/>
          </a:bodyPr>
          <a:lstStyle/>
          <a:p>
            <a:r>
              <a:rPr lang="en-US" sz="1400" dirty="0">
                <a:solidFill>
                  <a:schemeClr val="bg1"/>
                </a:solidFill>
              </a:rPr>
              <a:t>Emergency funding/hiring</a:t>
            </a:r>
          </a:p>
          <a:p>
            <a:r>
              <a:rPr lang="en-US" sz="1400" dirty="0">
                <a:solidFill>
                  <a:schemeClr val="bg1"/>
                </a:solidFill>
              </a:rPr>
              <a:t>Waterway survey/soundings</a:t>
            </a:r>
          </a:p>
          <a:p>
            <a:r>
              <a:rPr lang="en-US" sz="1400" dirty="0">
                <a:solidFill>
                  <a:schemeClr val="bg1"/>
                </a:solidFill>
              </a:rPr>
              <a:t>Regulatory relief</a:t>
            </a:r>
          </a:p>
          <a:p>
            <a:r>
              <a:rPr lang="en-US" sz="1400" dirty="0">
                <a:solidFill>
                  <a:schemeClr val="bg1"/>
                </a:solidFill>
              </a:rPr>
              <a:t>Better agency coordination</a:t>
            </a:r>
          </a:p>
          <a:p>
            <a:r>
              <a:rPr lang="en-US" sz="1400" dirty="0">
                <a:solidFill>
                  <a:schemeClr val="bg1"/>
                </a:solidFill>
              </a:rPr>
              <a:t>Ship rerouting/slow steaming</a:t>
            </a:r>
          </a:p>
          <a:p>
            <a:r>
              <a:rPr lang="en-US" sz="1400" dirty="0">
                <a:solidFill>
                  <a:schemeClr val="bg1"/>
                </a:solidFill>
              </a:rPr>
              <a:t>Coordination with shippers, cargo owners</a:t>
            </a:r>
          </a:p>
          <a:p>
            <a:r>
              <a:rPr lang="en-US" sz="1400" dirty="0">
                <a:solidFill>
                  <a:schemeClr val="bg1"/>
                </a:solidFill>
              </a:rPr>
              <a:t>Short term funding/grants</a:t>
            </a:r>
          </a:p>
          <a:p>
            <a:r>
              <a:rPr lang="en-US" sz="1400" dirty="0">
                <a:solidFill>
                  <a:schemeClr val="bg1"/>
                </a:solidFill>
              </a:rPr>
              <a:t>Multi-year funding/grants</a:t>
            </a:r>
          </a:p>
          <a:p>
            <a:r>
              <a:rPr lang="en-US" sz="1400" dirty="0">
                <a:solidFill>
                  <a:schemeClr val="bg1"/>
                </a:solidFill>
              </a:rPr>
              <a:t>Legal or regulatory constraints</a:t>
            </a:r>
          </a:p>
          <a:p>
            <a:r>
              <a:rPr lang="en-US" sz="1400" dirty="0">
                <a:solidFill>
                  <a:schemeClr val="bg1"/>
                </a:solidFill>
              </a:rPr>
              <a:t>Environmental Objectives</a:t>
            </a:r>
          </a:p>
          <a:p>
            <a:r>
              <a:rPr lang="en-US" sz="1400" dirty="0">
                <a:solidFill>
                  <a:schemeClr val="bg1"/>
                </a:solidFill>
              </a:rPr>
              <a:t>Competition</a:t>
            </a:r>
          </a:p>
          <a:p>
            <a:r>
              <a:rPr lang="en-US" sz="1400" dirty="0">
                <a:solidFill>
                  <a:schemeClr val="bg1"/>
                </a:solidFill>
              </a:rPr>
              <a:t>Technology challenges</a:t>
            </a:r>
          </a:p>
          <a:p>
            <a:endParaRPr lang="en-US" sz="1400" dirty="0">
              <a:solidFill>
                <a:schemeClr val="bg1"/>
              </a:solidFill>
            </a:endParaRPr>
          </a:p>
        </p:txBody>
      </p:sp>
      <p:sp>
        <p:nvSpPr>
          <p:cNvPr id="3" name="TextBox 2">
            <a:extLst>
              <a:ext uri="{FF2B5EF4-FFF2-40B4-BE49-F238E27FC236}">
                <a16:creationId xmlns:a16="http://schemas.microsoft.com/office/drawing/2014/main" id="{FB41EC55-07D8-80F1-6338-711BAFF9096E}"/>
              </a:ext>
            </a:extLst>
          </p:cNvPr>
          <p:cNvSpPr txBox="1"/>
          <p:nvPr/>
        </p:nvSpPr>
        <p:spPr>
          <a:xfrm>
            <a:off x="838200" y="588772"/>
            <a:ext cx="3841116"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Asking SMEs to help</a:t>
            </a:r>
          </a:p>
          <a:p>
            <a:pPr marL="285750" indent="-285750">
              <a:buFont typeface="Arial" panose="020B0604020202020204" pitchFamily="34" charset="0"/>
              <a:buChar char="•"/>
            </a:pPr>
            <a:r>
              <a:rPr lang="en-US" sz="2000" dirty="0"/>
              <a:t>Start with “simple” disruptions</a:t>
            </a:r>
          </a:p>
        </p:txBody>
      </p:sp>
      <p:sp>
        <p:nvSpPr>
          <p:cNvPr id="4" name="TextBox 3">
            <a:extLst>
              <a:ext uri="{FF2B5EF4-FFF2-40B4-BE49-F238E27FC236}">
                <a16:creationId xmlns:a16="http://schemas.microsoft.com/office/drawing/2014/main" id="{136AEAA8-36B9-3A74-526E-3F96F4042F03}"/>
              </a:ext>
            </a:extLst>
          </p:cNvPr>
          <p:cNvSpPr txBox="1"/>
          <p:nvPr/>
        </p:nvSpPr>
        <p:spPr>
          <a:xfrm>
            <a:off x="5895933" y="588772"/>
            <a:ext cx="5176417"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Distinguish pre-disruption/post-disruption</a:t>
            </a:r>
          </a:p>
          <a:p>
            <a:pPr marL="285750" indent="-285750">
              <a:buFont typeface="Arial" panose="020B0604020202020204" pitchFamily="34" charset="0"/>
              <a:buChar char="•"/>
            </a:pPr>
            <a:r>
              <a:rPr lang="en-US" sz="2000" dirty="0"/>
              <a:t>Distinguish long term and short term</a:t>
            </a:r>
          </a:p>
        </p:txBody>
      </p:sp>
    </p:spTree>
    <p:extLst>
      <p:ext uri="{BB962C8B-B14F-4D97-AF65-F5344CB8AC3E}">
        <p14:creationId xmlns:p14="http://schemas.microsoft.com/office/powerpoint/2010/main" val="339263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Impacts of the Ukraine War</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16</a:t>
            </a:fld>
            <a:endParaRPr lang="en-US" dirty="0"/>
          </a:p>
        </p:txBody>
      </p:sp>
    </p:spTree>
    <p:extLst>
      <p:ext uri="{BB962C8B-B14F-4D97-AF65-F5344CB8AC3E}">
        <p14:creationId xmlns:p14="http://schemas.microsoft.com/office/powerpoint/2010/main" val="20153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838200" y="152399"/>
            <a:ext cx="10515600" cy="748749"/>
          </a:xfrm>
        </p:spPr>
        <p:txBody>
          <a:bodyPr>
            <a:normAutofit fontScale="90000"/>
          </a:bodyPr>
          <a:lstStyle/>
          <a:p>
            <a:r>
              <a:rPr lang="en-US" sz="3600" dirty="0"/>
              <a:t> Ukraine War: Impacts to Maritime Supply Chains</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838200" y="879235"/>
            <a:ext cx="5908964" cy="5268341"/>
          </a:xfrm>
        </p:spPr>
        <p:txBody>
          <a:bodyPr>
            <a:normAutofit/>
          </a:bodyPr>
          <a:lstStyle/>
          <a:p>
            <a:pPr marL="0" indent="0">
              <a:buNone/>
            </a:pPr>
            <a:r>
              <a:rPr lang="en-US" sz="2400" dirty="0"/>
              <a:t>We are preparing a report on the impacts of the Ukraine War on the MTS.</a:t>
            </a:r>
          </a:p>
          <a:p>
            <a:r>
              <a:rPr lang="en-US" sz="2400" dirty="0"/>
              <a:t>Attacks on seafarers, ships, ports,                                                                        and maritime infrastructure</a:t>
            </a:r>
          </a:p>
          <a:p>
            <a:r>
              <a:rPr lang="en-US" sz="2400" dirty="0"/>
              <a:t>Food and energy</a:t>
            </a:r>
          </a:p>
          <a:p>
            <a:r>
              <a:rPr lang="en-US" sz="2400" dirty="0"/>
              <a:t>Economic sanctions</a:t>
            </a:r>
          </a:p>
          <a:p>
            <a:r>
              <a:rPr lang="en-US" sz="2400" dirty="0"/>
              <a:t>Other general impacts</a:t>
            </a:r>
          </a:p>
        </p:txBody>
      </p:sp>
      <p:pic>
        <p:nvPicPr>
          <p:cNvPr id="2052" name="Picture 4" descr="Mariupol, As It Was">
            <a:extLst>
              <a:ext uri="{FF2B5EF4-FFF2-40B4-BE49-F238E27FC236}">
                <a16:creationId xmlns:a16="http://schemas.microsoft.com/office/drawing/2014/main" id="{9869C05D-9FB3-408C-54F7-41F5E038E0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02"/>
          <a:stretch/>
        </p:blipFill>
        <p:spPr bwMode="auto">
          <a:xfrm>
            <a:off x="6030730" y="1461797"/>
            <a:ext cx="5839431" cy="33555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83CB272D-88E4-EF5F-2461-26CFA245EE59}"/>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17</a:t>
            </a:fld>
            <a:endParaRPr lang="en-US" dirty="0"/>
          </a:p>
        </p:txBody>
      </p:sp>
    </p:spTree>
    <p:extLst>
      <p:ext uri="{BB962C8B-B14F-4D97-AF65-F5344CB8AC3E}">
        <p14:creationId xmlns:p14="http://schemas.microsoft.com/office/powerpoint/2010/main" val="3240529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1FF078-9745-4FDA-9CEB-C75CFF8118F2}"/>
              </a:ext>
            </a:extLst>
          </p:cNvPr>
          <p:cNvSpPr>
            <a:spLocks noGrp="1"/>
          </p:cNvSpPr>
          <p:nvPr>
            <p:ph type="title"/>
          </p:nvPr>
        </p:nvSpPr>
        <p:spPr>
          <a:xfrm>
            <a:off x="437322" y="387935"/>
            <a:ext cx="10078277" cy="576470"/>
          </a:xfrm>
        </p:spPr>
        <p:txBody>
          <a:bodyPr>
            <a:normAutofit fontScale="90000"/>
          </a:bodyPr>
          <a:lstStyle/>
          <a:p>
            <a:r>
              <a:rPr lang="en-US" sz="3600" dirty="0">
                <a:cs typeface="Arial" panose="020B0604020202020204" pitchFamily="34" charset="0"/>
              </a:rPr>
              <a:t>Ukraine War: </a:t>
            </a:r>
            <a:r>
              <a:rPr lang="en-US" sz="3600" dirty="0"/>
              <a:t>Background Conditions</a:t>
            </a:r>
          </a:p>
        </p:txBody>
      </p:sp>
      <p:sp>
        <p:nvSpPr>
          <p:cNvPr id="5" name="Content Placeholder 4">
            <a:extLst>
              <a:ext uri="{FF2B5EF4-FFF2-40B4-BE49-F238E27FC236}">
                <a16:creationId xmlns:a16="http://schemas.microsoft.com/office/drawing/2014/main" id="{802E5017-E710-45E4-9637-ED298B8FA6B1}"/>
              </a:ext>
            </a:extLst>
          </p:cNvPr>
          <p:cNvSpPr>
            <a:spLocks noGrp="1"/>
          </p:cNvSpPr>
          <p:nvPr>
            <p:ph idx="1"/>
          </p:nvPr>
        </p:nvSpPr>
        <p:spPr>
          <a:xfrm>
            <a:off x="323022" y="1096315"/>
            <a:ext cx="10306878" cy="5526157"/>
          </a:xfrm>
        </p:spPr>
        <p:txBody>
          <a:bodyPr>
            <a:normAutofit/>
          </a:bodyPr>
          <a:lstStyle/>
          <a:p>
            <a:pPr marL="0" indent="0">
              <a:buNone/>
            </a:pPr>
            <a:r>
              <a:rPr lang="en-US" sz="2400" dirty="0"/>
              <a:t>At the start of the war, energy, food, and fertilizers were all at or near record prices.</a:t>
            </a:r>
          </a:p>
          <a:p>
            <a:pPr marL="0" indent="0">
              <a:buNone/>
            </a:pPr>
            <a:endParaRPr lang="en-US" sz="2000" dirty="0"/>
          </a:p>
        </p:txBody>
      </p:sp>
      <p:pic>
        <p:nvPicPr>
          <p:cNvPr id="1026" name="Picture 2" descr="Figure 2. Energy, food and fertilizer price indices 2005–22 (2010 = 100)">
            <a:extLst>
              <a:ext uri="{FF2B5EF4-FFF2-40B4-BE49-F238E27FC236}">
                <a16:creationId xmlns:a16="http://schemas.microsoft.com/office/drawing/2014/main" id="{D2A22C50-3029-0D87-D3CD-05E3A717B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849" y="1680012"/>
            <a:ext cx="8325427" cy="37420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3188776-CF95-6956-B658-CEA56C00D350}"/>
              </a:ext>
            </a:extLst>
          </p:cNvPr>
          <p:cNvSpPr txBox="1"/>
          <p:nvPr/>
        </p:nvSpPr>
        <p:spPr>
          <a:xfrm>
            <a:off x="437322" y="5553936"/>
            <a:ext cx="4257327" cy="415498"/>
          </a:xfrm>
          <a:prstGeom prst="rect">
            <a:avLst/>
          </a:prstGeom>
          <a:noFill/>
        </p:spPr>
        <p:txBody>
          <a:bodyPr wrap="square" rtlCol="0">
            <a:spAutoFit/>
          </a:bodyPr>
          <a:lstStyle/>
          <a:p>
            <a:r>
              <a:rPr lang="en-US" sz="1050" b="0" i="0" dirty="0">
                <a:solidFill>
                  <a:srgbClr val="515151"/>
                </a:solidFill>
                <a:effectLst/>
                <a:latin typeface="calibre"/>
              </a:rPr>
              <a:t>Source: World Bank Research &amp; Outlook (2022), ‘Commodity Markets’, https://</a:t>
            </a:r>
            <a:r>
              <a:rPr lang="en-US" sz="1050" b="0" i="0" dirty="0" err="1">
                <a:solidFill>
                  <a:srgbClr val="515151"/>
                </a:solidFill>
                <a:effectLst/>
                <a:latin typeface="calibre"/>
              </a:rPr>
              <a:t>www.worldbank.org</a:t>
            </a:r>
            <a:r>
              <a:rPr lang="en-US" sz="1050" b="0" i="0" dirty="0">
                <a:solidFill>
                  <a:srgbClr val="515151"/>
                </a:solidFill>
                <a:effectLst/>
                <a:latin typeface="calibre"/>
              </a:rPr>
              <a:t>/</a:t>
            </a:r>
            <a:r>
              <a:rPr lang="en-US" sz="1050" b="0" i="0" dirty="0" err="1">
                <a:solidFill>
                  <a:srgbClr val="515151"/>
                </a:solidFill>
                <a:effectLst/>
                <a:latin typeface="calibre"/>
              </a:rPr>
              <a:t>en</a:t>
            </a:r>
            <a:r>
              <a:rPr lang="en-US" sz="1050" b="0" i="0" dirty="0">
                <a:solidFill>
                  <a:srgbClr val="515151"/>
                </a:solidFill>
                <a:effectLst/>
                <a:latin typeface="calibre"/>
              </a:rPr>
              <a:t>/research/commodity-markets</a:t>
            </a:r>
            <a:endParaRPr lang="en-US" sz="1050" dirty="0"/>
          </a:p>
        </p:txBody>
      </p:sp>
      <p:sp>
        <p:nvSpPr>
          <p:cNvPr id="3" name="Slide Number Placeholder 1">
            <a:extLst>
              <a:ext uri="{FF2B5EF4-FFF2-40B4-BE49-F238E27FC236}">
                <a16:creationId xmlns:a16="http://schemas.microsoft.com/office/drawing/2014/main" id="{0F3C343B-34CC-43DB-A0BE-6F34D3444262}"/>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18</a:t>
            </a:fld>
            <a:endParaRPr lang="en-US" dirty="0"/>
          </a:p>
        </p:txBody>
      </p:sp>
    </p:spTree>
    <p:extLst>
      <p:ext uri="{BB962C8B-B14F-4D97-AF65-F5344CB8AC3E}">
        <p14:creationId xmlns:p14="http://schemas.microsoft.com/office/powerpoint/2010/main" val="141498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fontScale="90000"/>
          </a:bodyPr>
          <a:lstStyle/>
          <a:p>
            <a:r>
              <a:rPr lang="en-US" sz="3600" dirty="0"/>
              <a:t>Ukraine War: Impacts to Seafarers, ships, ports, and maritime infrastructure</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599209" y="1615973"/>
            <a:ext cx="9386454" cy="3641827"/>
          </a:xfrm>
        </p:spPr>
        <p:txBody>
          <a:bodyPr>
            <a:normAutofit lnSpcReduction="10000"/>
          </a:bodyPr>
          <a:lstStyle/>
          <a:p>
            <a:r>
              <a:rPr lang="en-US" sz="2400" dirty="0"/>
              <a:t>50,000 Ukrainian and Russia seafarers found themselves stranded at the start of the war.</a:t>
            </a:r>
          </a:p>
          <a:p>
            <a:r>
              <a:rPr lang="en-US" sz="2400" dirty="0"/>
              <a:t>Seafarers from various countries came under fire in the Black Sea region.</a:t>
            </a:r>
          </a:p>
          <a:p>
            <a:r>
              <a:rPr lang="en-US" sz="2400" dirty="0"/>
              <a:t>Russian attacks killed workers and damaged infrastructure in Mariupol, Odessa, and other port areas.</a:t>
            </a:r>
          </a:p>
          <a:p>
            <a:r>
              <a:rPr lang="en-US" sz="2400" dirty="0"/>
              <a:t>Russia employed “old technology” mines and sophisticated electronic/GPS interference to disrupt maritime commerce.</a:t>
            </a:r>
          </a:p>
          <a:p>
            <a:r>
              <a:rPr lang="en-US" sz="2400" dirty="0"/>
              <a:t>Damage to Nord Stream Pipelines and the Kerch Bridge.</a:t>
            </a:r>
          </a:p>
          <a:p>
            <a:endParaRPr lang="en-US" sz="2400" dirty="0"/>
          </a:p>
          <a:p>
            <a:pPr marL="0" indent="0">
              <a:buNone/>
            </a:pPr>
            <a:endParaRPr lang="en-US" sz="2400" dirty="0"/>
          </a:p>
        </p:txBody>
      </p:sp>
      <p:sp>
        <p:nvSpPr>
          <p:cNvPr id="4" name="Slide Number Placeholder 1">
            <a:extLst>
              <a:ext uri="{FF2B5EF4-FFF2-40B4-BE49-F238E27FC236}">
                <a16:creationId xmlns:a16="http://schemas.microsoft.com/office/drawing/2014/main" id="{0C0E986D-B1B4-2425-C66B-3A4445FFFFA0}"/>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19</a:t>
            </a:fld>
            <a:endParaRPr lang="en-US" dirty="0"/>
          </a:p>
        </p:txBody>
      </p:sp>
    </p:spTree>
    <p:extLst>
      <p:ext uri="{BB962C8B-B14F-4D97-AF65-F5344CB8AC3E}">
        <p14:creationId xmlns:p14="http://schemas.microsoft.com/office/powerpoint/2010/main" val="2464186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Project Overview</a:t>
            </a:r>
          </a:p>
        </p:txBody>
      </p:sp>
      <p:sp>
        <p:nvSpPr>
          <p:cNvPr id="7" name="Text Placeholder 6"/>
          <p:cNvSpPr>
            <a:spLocks noGrp="1"/>
          </p:cNvSpPr>
          <p:nvPr>
            <p:ph idx="1"/>
          </p:nvPr>
        </p:nvSpPr>
        <p:spPr>
          <a:xfrm>
            <a:off x="838200" y="1120228"/>
            <a:ext cx="10515600" cy="4940938"/>
          </a:xfrm>
        </p:spPr>
        <p:txBody>
          <a:bodyPr>
            <a:normAutofit/>
          </a:bodyPr>
          <a:lstStyle/>
          <a:p>
            <a:pPr>
              <a:spcAft>
                <a:spcPts val="1200"/>
              </a:spcAft>
            </a:pPr>
            <a:r>
              <a:rPr lang="en-US" dirty="0"/>
              <a:t>Project is a partnership among three DHS university centers of excellence:</a:t>
            </a:r>
          </a:p>
          <a:p>
            <a:pPr lvl="1">
              <a:spcAft>
                <a:spcPts val="1200"/>
              </a:spcAft>
            </a:pPr>
            <a:r>
              <a:rPr lang="en-US" dirty="0"/>
              <a:t>CAOE: Center for Accelerating Operational Efficiency, led by Arizona State University</a:t>
            </a:r>
          </a:p>
          <a:p>
            <a:pPr lvl="1">
              <a:spcAft>
                <a:spcPts val="1200"/>
              </a:spcAft>
            </a:pPr>
            <a:r>
              <a:rPr lang="en-US" dirty="0"/>
              <a:t>CCICADA: Command, Control, and Interoperability Center for Advanced Data Analysis, led by Rutgers University (Fred Roberts, Director)</a:t>
            </a:r>
          </a:p>
          <a:p>
            <a:pPr lvl="1">
              <a:spcAft>
                <a:spcPts val="1200"/>
              </a:spcAft>
            </a:pPr>
            <a:r>
              <a:rPr lang="en-US" dirty="0"/>
              <a:t>CREATE: Center for Risk and Economic Analysis of Threats and Emergencies, led by University of Southern California</a:t>
            </a:r>
          </a:p>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2</a:t>
            </a:fld>
            <a:endParaRPr lang="en-US" dirty="0"/>
          </a:p>
        </p:txBody>
      </p:sp>
    </p:spTree>
    <p:extLst>
      <p:ext uri="{BB962C8B-B14F-4D97-AF65-F5344CB8AC3E}">
        <p14:creationId xmlns:p14="http://schemas.microsoft.com/office/powerpoint/2010/main" val="425222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a:bodyPr>
          <a:lstStyle/>
          <a:p>
            <a:r>
              <a:rPr lang="en-US" sz="3600" dirty="0"/>
              <a:t> Ukraine War: Impacts to Energy</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422564" y="1231509"/>
            <a:ext cx="9386454" cy="4317236"/>
          </a:xfrm>
        </p:spPr>
        <p:txBody>
          <a:bodyPr>
            <a:normAutofit fontScale="92500" lnSpcReduction="10000"/>
          </a:bodyPr>
          <a:lstStyle/>
          <a:p>
            <a:r>
              <a:rPr lang="en-US" sz="2400" dirty="0"/>
              <a:t>EU was heavily dependent on Russian energy, including natural gas, crude oil, and refined products.</a:t>
            </a:r>
          </a:p>
          <a:p>
            <a:r>
              <a:rPr lang="en-US" sz="2400" dirty="0"/>
              <a:t>Crude oil imports prohibited in December 2022.</a:t>
            </a:r>
          </a:p>
          <a:p>
            <a:r>
              <a:rPr lang="en-US" sz="2400" dirty="0"/>
              <a:t>Refined product imports prohibited in February 2023.  </a:t>
            </a:r>
          </a:p>
          <a:p>
            <a:r>
              <a:rPr lang="en-US" sz="2400" dirty="0"/>
              <a:t>Damage to Nord Stream Pipelines in September 2022.</a:t>
            </a:r>
          </a:p>
          <a:p>
            <a:r>
              <a:rPr lang="en-US" sz="2400" dirty="0"/>
              <a:t>EU is now buying LNG and crude oil from the U.S., built several new import facilities.</a:t>
            </a:r>
          </a:p>
          <a:p>
            <a:r>
              <a:rPr lang="en-US" sz="2400" dirty="0"/>
              <a:t>EU dominance in marine insurance and finance enabled the “Price Cap” system which allows Russian crude oil on the market at or below $60/bbl.</a:t>
            </a:r>
          </a:p>
          <a:p>
            <a:r>
              <a:rPr lang="en-US" sz="2400" dirty="0"/>
              <a:t>Russian exports have shifted to India and China, but at a reduced price.</a:t>
            </a:r>
          </a:p>
          <a:p>
            <a:endParaRPr lang="en-US" sz="2400" dirty="0"/>
          </a:p>
          <a:p>
            <a:pPr marL="0" indent="0">
              <a:buNone/>
            </a:pPr>
            <a:endParaRPr lang="en-US" sz="2400" dirty="0"/>
          </a:p>
        </p:txBody>
      </p:sp>
      <p:sp>
        <p:nvSpPr>
          <p:cNvPr id="4" name="Slide Number Placeholder 1">
            <a:extLst>
              <a:ext uri="{FF2B5EF4-FFF2-40B4-BE49-F238E27FC236}">
                <a16:creationId xmlns:a16="http://schemas.microsoft.com/office/drawing/2014/main" id="{89E185D6-B65D-5404-4F7A-BD96D988C663}"/>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20</a:t>
            </a:fld>
            <a:endParaRPr lang="en-US" dirty="0"/>
          </a:p>
        </p:txBody>
      </p:sp>
    </p:spTree>
    <p:extLst>
      <p:ext uri="{BB962C8B-B14F-4D97-AF65-F5344CB8AC3E}">
        <p14:creationId xmlns:p14="http://schemas.microsoft.com/office/powerpoint/2010/main" val="243351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a:bodyPr>
          <a:lstStyle/>
          <a:p>
            <a:r>
              <a:rPr lang="en-US" sz="3600" dirty="0"/>
              <a:t> Ukraine War: Impacts to Food</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422563" y="1231509"/>
            <a:ext cx="10515599" cy="4317236"/>
          </a:xfrm>
        </p:spPr>
        <p:txBody>
          <a:bodyPr>
            <a:normAutofit/>
          </a:bodyPr>
          <a:lstStyle/>
          <a:p>
            <a:r>
              <a:rPr lang="en-US" sz="2400" dirty="0"/>
              <a:t>Pre-invasion, Russia and Ukraine supplied a large portion of the world’s food and fertilizer.</a:t>
            </a:r>
          </a:p>
          <a:p>
            <a:r>
              <a:rPr lang="en-US" sz="2400" dirty="0"/>
              <a:t>Russia targeted Ukrainian grain terminals and ports, and has allowed only a small portion of food to be exported via the UN brokered deal.</a:t>
            </a:r>
          </a:p>
          <a:p>
            <a:r>
              <a:rPr lang="en-US" sz="2400" dirty="0"/>
              <a:t>Ukraine has had only limited success exporting via rail.</a:t>
            </a:r>
          </a:p>
          <a:p>
            <a:pPr marL="0" indent="0">
              <a:buNone/>
            </a:pPr>
            <a:endParaRPr lang="en-US" sz="2400" dirty="0"/>
          </a:p>
          <a:p>
            <a:pPr marL="685801" lvl="1" indent="0">
              <a:spcBef>
                <a:spcPts val="0"/>
              </a:spcBef>
              <a:spcAft>
                <a:spcPts val="600"/>
              </a:spcAft>
              <a:buNone/>
            </a:pPr>
            <a:r>
              <a:rPr lang="en-US" dirty="0">
                <a:effectLst/>
                <a:ea typeface="Calibri" panose="020F0502020204030204" pitchFamily="34" charset="0"/>
                <a:cs typeface="Times New Roman" panose="02020603050405020304" pitchFamily="18" charset="0"/>
              </a:rPr>
              <a:t>“An enduring global food crisis has become one of the farthest-reaching consequences of Russia’s war, contributing to widespread starvation, poverty and premature deaths.”  </a:t>
            </a:r>
          </a:p>
          <a:p>
            <a:pPr marL="800102" lvl="1" indent="-342900">
              <a:spcBef>
                <a:spcPts val="0"/>
              </a:spcBef>
              <a:spcAft>
                <a:spcPts val="600"/>
              </a:spcAft>
              <a:buFont typeface="Times New Roman" panose="02020603050405020304" pitchFamily="18" charset="0"/>
              <a:buChar char="-"/>
            </a:pPr>
            <a:r>
              <a:rPr lang="en-US" dirty="0">
                <a:effectLst/>
                <a:ea typeface="Calibri" panose="020F0502020204030204" pitchFamily="34" charset="0"/>
                <a:cs typeface="Times New Roman" panose="02020603050405020304" pitchFamily="18" charset="0"/>
              </a:rPr>
              <a:t> New York Times, Jan 2</a:t>
            </a:r>
            <a:r>
              <a:rPr lang="en-US">
                <a:effectLst/>
                <a:ea typeface="Calibri" panose="020F0502020204030204" pitchFamily="34" charset="0"/>
                <a:cs typeface="Times New Roman" panose="02020603050405020304" pitchFamily="18" charset="0"/>
              </a:rPr>
              <a:t>, 2023</a:t>
            </a:r>
            <a:r>
              <a:rPr lang="en-US" dirty="0">
                <a:effectLst/>
                <a:ea typeface="Calibri" panose="020F0502020204030204" pitchFamily="34" charset="0"/>
                <a:cs typeface="Times New Roman" panose="02020603050405020304" pitchFamily="18" charset="0"/>
              </a:rPr>
              <a:t>.</a:t>
            </a:r>
          </a:p>
          <a:p>
            <a:endParaRPr lang="en-US" sz="2400" dirty="0"/>
          </a:p>
          <a:p>
            <a:pPr marL="0" indent="0">
              <a:buNone/>
            </a:pPr>
            <a:endParaRPr lang="en-US" sz="2400" dirty="0"/>
          </a:p>
        </p:txBody>
      </p:sp>
      <p:sp>
        <p:nvSpPr>
          <p:cNvPr id="4" name="Slide Number Placeholder 1">
            <a:extLst>
              <a:ext uri="{FF2B5EF4-FFF2-40B4-BE49-F238E27FC236}">
                <a16:creationId xmlns:a16="http://schemas.microsoft.com/office/drawing/2014/main" id="{A04EA43B-5572-877B-6188-63F7BA76BCD1}"/>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21</a:t>
            </a:fld>
            <a:endParaRPr lang="en-US" dirty="0"/>
          </a:p>
        </p:txBody>
      </p:sp>
    </p:spTree>
    <p:extLst>
      <p:ext uri="{BB962C8B-B14F-4D97-AF65-F5344CB8AC3E}">
        <p14:creationId xmlns:p14="http://schemas.microsoft.com/office/powerpoint/2010/main" val="3258940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a:bodyPr>
          <a:lstStyle/>
          <a:p>
            <a:r>
              <a:rPr lang="en-US" sz="3600" dirty="0"/>
              <a:t> Ukraine War: General Maritime Impacts</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422563" y="1231509"/>
            <a:ext cx="10515599" cy="4317236"/>
          </a:xfrm>
        </p:spPr>
        <p:txBody>
          <a:bodyPr>
            <a:normAutofit/>
          </a:bodyPr>
          <a:lstStyle/>
          <a:p>
            <a:r>
              <a:rPr lang="en-US" sz="2400" dirty="0"/>
              <a:t>When the war broke out, various EU ports experienced short term but significant congestion as they struggled to meet the economic sanctions. </a:t>
            </a:r>
          </a:p>
          <a:p>
            <a:r>
              <a:rPr lang="en-US" sz="2400" dirty="0"/>
              <a:t>Many western maritime and energy companies pulled out of Russia voluntarily, or as a result of sanctions.</a:t>
            </a:r>
          </a:p>
          <a:p>
            <a:r>
              <a:rPr lang="en-US" sz="2400" dirty="0"/>
              <a:t>Increased use of “Deceptive Shipping Practices” by Russian affiliated ships as a way to avoid sanctions. </a:t>
            </a:r>
          </a:p>
          <a:p>
            <a:r>
              <a:rPr lang="en-US" sz="2400" dirty="0"/>
              <a:t>IMO, USCG, other agencies, and various maritime companies and organizations will continue to be involved in the conflict to manage sanctions and the energy and food trade deals.  </a:t>
            </a:r>
          </a:p>
          <a:p>
            <a:pPr marL="0" indent="0">
              <a:buNone/>
            </a:pPr>
            <a:endParaRPr lang="en-US" sz="2400" dirty="0"/>
          </a:p>
        </p:txBody>
      </p:sp>
      <p:sp>
        <p:nvSpPr>
          <p:cNvPr id="4" name="Slide Number Placeholder 1">
            <a:extLst>
              <a:ext uri="{FF2B5EF4-FFF2-40B4-BE49-F238E27FC236}">
                <a16:creationId xmlns:a16="http://schemas.microsoft.com/office/drawing/2014/main" id="{E0631CC3-FFD3-8858-4BB9-E1A984F45E21}"/>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22</a:t>
            </a:fld>
            <a:endParaRPr lang="en-US" dirty="0"/>
          </a:p>
        </p:txBody>
      </p:sp>
    </p:spTree>
    <p:extLst>
      <p:ext uri="{BB962C8B-B14F-4D97-AF65-F5344CB8AC3E}">
        <p14:creationId xmlns:p14="http://schemas.microsoft.com/office/powerpoint/2010/main" val="1820126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35502"/>
            <a:ext cx="10515600" cy="1325563"/>
          </a:xfrm>
        </p:spPr>
        <p:txBody>
          <a:bodyPr/>
          <a:lstStyle/>
          <a:p>
            <a:r>
              <a:rPr lang="en-US" dirty="0"/>
              <a:t>The MCAT Economic Consequence Analysis Tool</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23</a:t>
            </a:fld>
            <a:endParaRPr lang="en-US" dirty="0"/>
          </a:p>
        </p:txBody>
      </p:sp>
    </p:spTree>
    <p:extLst>
      <p:ext uri="{BB962C8B-B14F-4D97-AF65-F5344CB8AC3E}">
        <p14:creationId xmlns:p14="http://schemas.microsoft.com/office/powerpoint/2010/main" val="4248240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35502"/>
            <a:ext cx="10515600" cy="1325563"/>
          </a:xfrm>
        </p:spPr>
        <p:txBody>
          <a:bodyPr/>
          <a:lstStyle/>
          <a:p>
            <a:r>
              <a:rPr lang="en-US" dirty="0"/>
              <a:t>The MCAT Economic Consequence Analysis Tool</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24</a:t>
            </a:fld>
            <a:endParaRPr lang="en-US" dirty="0"/>
          </a:p>
        </p:txBody>
      </p:sp>
      <p:sp>
        <p:nvSpPr>
          <p:cNvPr id="4" name="Content Placeholder 2">
            <a:extLst>
              <a:ext uri="{FF2B5EF4-FFF2-40B4-BE49-F238E27FC236}">
                <a16:creationId xmlns:a16="http://schemas.microsoft.com/office/drawing/2014/main" id="{EAF04AB2-7721-5C26-DEAA-13CBDA8FDE8F}"/>
              </a:ext>
            </a:extLst>
          </p:cNvPr>
          <p:cNvSpPr txBox="1">
            <a:spLocks/>
          </p:cNvSpPr>
          <p:nvPr/>
        </p:nvSpPr>
        <p:spPr>
          <a:xfrm>
            <a:off x="422563" y="1561065"/>
            <a:ext cx="10515599" cy="4437848"/>
          </a:xfrm>
          <a:prstGeom prst="rect">
            <a:avLst/>
          </a:prstGeom>
        </p:spPr>
        <p:txBody>
          <a:bodyPr vert="horz" lIns="91440" tIns="45720" rIns="91440" bIns="45720" rtlCol="0">
            <a:normAutofit lnSpcReduction="10000"/>
          </a:bodyPr>
          <a:lstStyle>
            <a:lvl1pPr marL="228601" indent="-228601" algn="l" defTabSz="914403" rtl="0" eaLnBrk="1" latinLnBrk="0" hangingPunct="1">
              <a:lnSpc>
                <a:spcPct val="100000"/>
              </a:lnSpc>
              <a:spcBef>
                <a:spcPts val="1000"/>
              </a:spcBef>
              <a:buClr>
                <a:srgbClr val="FAB506"/>
              </a:buClr>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100000"/>
              </a:lnSpc>
              <a:spcBef>
                <a:spcPts val="500"/>
              </a:spcBef>
              <a:buClr>
                <a:srgbClr val="FAB506"/>
              </a:buClr>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100000"/>
              </a:lnSpc>
              <a:spcBef>
                <a:spcPts val="500"/>
              </a:spcBef>
              <a:buClr>
                <a:srgbClr val="FAB506"/>
              </a:buClr>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We are working to transform the analysis into a user-friendly, decision-support tool for use by the Coast Guard and others to improve risk management.</a:t>
            </a:r>
          </a:p>
          <a:p>
            <a:r>
              <a:rPr lang="en-US" sz="2400" dirty="0"/>
              <a:t>The Tool (Complex Maritime Economic Consequence Analysis Tool – </a:t>
            </a:r>
            <a:r>
              <a:rPr lang="en-US" sz="2400" b="1" i="1" dirty="0">
                <a:solidFill>
                  <a:srgbClr val="FF0000"/>
                </a:solidFill>
              </a:rPr>
              <a:t>MCAT</a:t>
            </a:r>
            <a:r>
              <a:rPr lang="en-US" sz="2400" dirty="0"/>
              <a:t>) is based on an Economic Consequence Analysis Tool (E-CAT) developed by our partner center CREATE to identify direct </a:t>
            </a:r>
            <a:r>
              <a:rPr lang="en-US" sz="2400" b="1" i="1" dirty="0"/>
              <a:t>and indirect </a:t>
            </a:r>
            <a:r>
              <a:rPr lang="en-US" sz="2400" dirty="0"/>
              <a:t>economic impacts of disruptive events.</a:t>
            </a:r>
          </a:p>
          <a:p>
            <a:pPr lvl="1"/>
            <a:r>
              <a:rPr lang="en-US" sz="2000" dirty="0">
                <a:solidFill>
                  <a:srgbClr val="000000"/>
                </a:solidFill>
                <a:ea typeface="Times New Roman" panose="02020603050405020304" pitchFamily="18" charset="0"/>
              </a:rPr>
              <a:t>Uses</a:t>
            </a:r>
            <a:r>
              <a:rPr lang="en-US" sz="2000" dirty="0">
                <a:solidFill>
                  <a:srgbClr val="000000"/>
                </a:solidFill>
                <a:effectLst/>
                <a:ea typeface="Times New Roman" panose="02020603050405020304" pitchFamily="18" charset="0"/>
              </a:rPr>
              <a:t> an internationally linked computable general equilibrium (CGE) model consisting of over 100 countries with 65 sectors each</a:t>
            </a:r>
            <a:r>
              <a:rPr lang="en-US" sz="2000" dirty="0">
                <a:solidFill>
                  <a:srgbClr val="000000"/>
                </a:solidFill>
                <a:ea typeface="Times New Roman" panose="02020603050405020304" pitchFamily="18" charset="0"/>
              </a:rPr>
              <a:t>.</a:t>
            </a:r>
          </a:p>
          <a:p>
            <a:pPr lvl="1"/>
            <a:r>
              <a:rPr lang="en-US" sz="2000" dirty="0">
                <a:solidFill>
                  <a:srgbClr val="000000"/>
                </a:solidFill>
                <a:ea typeface="Times New Roman" panose="02020603050405020304" pitchFamily="18" charset="0"/>
              </a:rPr>
              <a:t>Extends</a:t>
            </a:r>
            <a:r>
              <a:rPr lang="en-US" sz="2000" dirty="0">
                <a:solidFill>
                  <a:srgbClr val="000000"/>
                </a:solidFill>
                <a:effectLst/>
                <a:ea typeface="Times New Roman" panose="02020603050405020304" pitchFamily="18" charset="0"/>
              </a:rPr>
              <a:t> the well-known Global Trade Analysis Project (GTAP) CGE model.</a:t>
            </a:r>
          </a:p>
          <a:p>
            <a:pPr lvl="1"/>
            <a:r>
              <a:rPr lang="en-US" sz="2000" dirty="0">
                <a:solidFill>
                  <a:srgbClr val="000000"/>
                </a:solidFill>
                <a:effectLst/>
                <a:ea typeface="Times New Roman" panose="02020603050405020304" pitchFamily="18" charset="0"/>
              </a:rPr>
              <a:t>This model will enable us to examine the international supply-chain linkages that affect economic impacts of complex disruptions and provide insight into how to minimize them.</a:t>
            </a:r>
            <a:r>
              <a:rPr lang="en-US" sz="2000" dirty="0">
                <a:effectLst/>
              </a:rPr>
              <a:t> </a:t>
            </a:r>
            <a:endParaRPr lang="en-US" sz="2000" dirty="0"/>
          </a:p>
        </p:txBody>
      </p:sp>
    </p:spTree>
    <p:extLst>
      <p:ext uri="{BB962C8B-B14F-4D97-AF65-F5344CB8AC3E}">
        <p14:creationId xmlns:p14="http://schemas.microsoft.com/office/powerpoint/2010/main" val="325925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04" y="457200"/>
            <a:ext cx="5787374" cy="1785938"/>
          </a:xfrm>
        </p:spPr>
        <p:txBody>
          <a:bodyPr>
            <a:normAutofit/>
          </a:bodyPr>
          <a:lstStyle/>
          <a:p>
            <a:r>
              <a:rPr lang="en-US" sz="3600" dirty="0"/>
              <a:t>MCAT Modeling System</a:t>
            </a:r>
          </a:p>
        </p:txBody>
      </p:sp>
      <p:pic>
        <p:nvPicPr>
          <p:cNvPr id="6" name="Picture 5">
            <a:extLst>
              <a:ext uri="{FF2B5EF4-FFF2-40B4-BE49-F238E27FC236}">
                <a16:creationId xmlns:a16="http://schemas.microsoft.com/office/drawing/2014/main" id="{4087BC82-2B1F-334F-8EC8-8207362851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1378" y="117415"/>
            <a:ext cx="5720629" cy="7309436"/>
          </a:xfrm>
          <a:prstGeom prst="rect">
            <a:avLst/>
          </a:prstGeom>
          <a:noFill/>
        </p:spPr>
      </p:pic>
      <p:sp>
        <p:nvSpPr>
          <p:cNvPr id="4" name="Slide Number Placeholder 1">
            <a:extLst>
              <a:ext uri="{FF2B5EF4-FFF2-40B4-BE49-F238E27FC236}">
                <a16:creationId xmlns:a16="http://schemas.microsoft.com/office/drawing/2014/main" id="{E3438942-B78B-0A41-A5B0-548464EBBD2E}"/>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25</a:t>
            </a:fld>
            <a:endParaRPr lang="en-US" dirty="0"/>
          </a:p>
        </p:txBody>
      </p:sp>
    </p:spTree>
    <p:extLst>
      <p:ext uri="{BB962C8B-B14F-4D97-AF65-F5344CB8AC3E}">
        <p14:creationId xmlns:p14="http://schemas.microsoft.com/office/powerpoint/2010/main" val="533098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250" y="152400"/>
            <a:ext cx="10572750" cy="838200"/>
          </a:xfrm>
        </p:spPr>
        <p:txBody>
          <a:bodyPr>
            <a:noAutofit/>
          </a:bodyPr>
          <a:lstStyle/>
          <a:p>
            <a:r>
              <a:rPr lang="en-US" altLang="en-US" sz="3600" dirty="0"/>
              <a:t>GTAP (Global Trade Analysis Project) Model: </a:t>
            </a:r>
            <a:r>
              <a:rPr lang="en-US" sz="3600" dirty="0"/>
              <a:t>Primary Source of U.S. Trade Data</a:t>
            </a:r>
          </a:p>
        </p:txBody>
      </p:sp>
      <p:sp>
        <p:nvSpPr>
          <p:cNvPr id="5" name="Content Placeholder 4"/>
          <p:cNvSpPr>
            <a:spLocks noGrp="1"/>
          </p:cNvSpPr>
          <p:nvPr>
            <p:ph idx="1"/>
          </p:nvPr>
        </p:nvSpPr>
        <p:spPr>
          <a:xfrm>
            <a:off x="1524000" y="1213502"/>
            <a:ext cx="9144000" cy="4922477"/>
          </a:xfrm>
        </p:spPr>
        <p:txBody>
          <a:bodyPr/>
          <a:lstStyle/>
          <a:p>
            <a:r>
              <a:rPr lang="en-US" dirty="0"/>
              <a:t>USA Trade Online (UTO) database</a:t>
            </a:r>
          </a:p>
          <a:p>
            <a:pPr lvl="1">
              <a:spcAft>
                <a:spcPts val="600"/>
              </a:spcAft>
            </a:pPr>
            <a:r>
              <a:rPr lang="en-US" dirty="0"/>
              <a:t>Provided and maintained by U.S. Census Bureau</a:t>
            </a:r>
          </a:p>
          <a:p>
            <a:pPr lvl="1">
              <a:spcAft>
                <a:spcPts val="600"/>
              </a:spcAft>
            </a:pPr>
            <a:r>
              <a:rPr lang="en-US" dirty="0"/>
              <a:t>Monthly data on value and weight of U.S. international imports and exports</a:t>
            </a:r>
          </a:p>
          <a:p>
            <a:pPr lvl="1">
              <a:spcAft>
                <a:spcPts val="600"/>
              </a:spcAft>
            </a:pPr>
            <a:r>
              <a:rPr lang="en-US" dirty="0"/>
              <a:t>Data available from 2002 through September 2021</a:t>
            </a:r>
          </a:p>
          <a:p>
            <a:pPr lvl="1">
              <a:spcAft>
                <a:spcPts val="600"/>
              </a:spcAft>
            </a:pPr>
            <a:r>
              <a:rPr lang="en-US" dirty="0"/>
              <a:t>Trade data at both district-level and port-level</a:t>
            </a:r>
          </a:p>
          <a:p>
            <a:pPr lvl="1">
              <a:spcAft>
                <a:spcPts val="600"/>
              </a:spcAft>
            </a:pPr>
            <a:r>
              <a:rPr lang="en-US"/>
              <a:t>Uses </a:t>
            </a:r>
            <a:r>
              <a:rPr lang="en-US" dirty="0"/>
              <a:t>both Harmonized System (HS) code and NAICS code</a:t>
            </a:r>
          </a:p>
          <a:p>
            <a:pPr lvl="1">
              <a:spcAft>
                <a:spcPts val="600"/>
              </a:spcAft>
            </a:pPr>
            <a:r>
              <a:rPr lang="en-US" dirty="0"/>
              <a:t>High resolution of commodity types</a:t>
            </a:r>
          </a:p>
          <a:p>
            <a:pPr lvl="1">
              <a:spcAft>
                <a:spcPts val="600"/>
              </a:spcAft>
            </a:pPr>
            <a:r>
              <a:rPr lang="en-US" dirty="0"/>
              <a:t>Also provides import and export data by state of destination and state origin of movement, respectively</a:t>
            </a:r>
          </a:p>
        </p:txBody>
      </p:sp>
      <p:sp>
        <p:nvSpPr>
          <p:cNvPr id="6" name="Slide Number Placeholder 1">
            <a:extLst>
              <a:ext uri="{FF2B5EF4-FFF2-40B4-BE49-F238E27FC236}">
                <a16:creationId xmlns:a16="http://schemas.microsoft.com/office/drawing/2014/main" id="{20FB09A6-1574-6D41-B1DD-30BB868829A7}"/>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26</a:t>
            </a:fld>
            <a:endParaRPr lang="en-US" dirty="0"/>
          </a:p>
        </p:txBody>
      </p:sp>
    </p:spTree>
    <p:extLst>
      <p:ext uri="{BB962C8B-B14F-4D97-AF65-F5344CB8AC3E}">
        <p14:creationId xmlns:p14="http://schemas.microsoft.com/office/powerpoint/2010/main" val="465514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2A78-8E26-3E41-9778-E569A3E033FA}"/>
              </a:ext>
            </a:extLst>
          </p:cNvPr>
          <p:cNvSpPr>
            <a:spLocks noGrp="1"/>
          </p:cNvSpPr>
          <p:nvPr>
            <p:ph type="title"/>
          </p:nvPr>
        </p:nvSpPr>
        <p:spPr>
          <a:xfrm>
            <a:off x="653143" y="236534"/>
            <a:ext cx="10700657" cy="839792"/>
          </a:xfrm>
        </p:spPr>
        <p:txBody>
          <a:bodyPr>
            <a:normAutofit fontScale="90000"/>
          </a:bodyPr>
          <a:lstStyle/>
          <a:p>
            <a:r>
              <a:rPr lang="en-US" dirty="0"/>
              <a:t>MCAT Modeling/Economics Application: Economic Impacts of the Ukraine War</a:t>
            </a:r>
          </a:p>
        </p:txBody>
      </p:sp>
      <p:sp>
        <p:nvSpPr>
          <p:cNvPr id="3" name="Content Placeholder 2">
            <a:extLst>
              <a:ext uri="{FF2B5EF4-FFF2-40B4-BE49-F238E27FC236}">
                <a16:creationId xmlns:a16="http://schemas.microsoft.com/office/drawing/2014/main" id="{2FA5A865-8B17-CA45-9E46-22EDBAB40402}"/>
              </a:ext>
            </a:extLst>
          </p:cNvPr>
          <p:cNvSpPr>
            <a:spLocks noGrp="1"/>
          </p:cNvSpPr>
          <p:nvPr>
            <p:ph idx="1"/>
          </p:nvPr>
        </p:nvSpPr>
        <p:spPr>
          <a:xfrm>
            <a:off x="653143" y="1367624"/>
            <a:ext cx="11538857" cy="4619708"/>
          </a:xfrm>
        </p:spPr>
        <p:txBody>
          <a:bodyPr>
            <a:normAutofit/>
          </a:bodyPr>
          <a:lstStyle/>
          <a:p>
            <a:r>
              <a:rPr lang="en-US" dirty="0"/>
              <a:t>Tested out our preliminary ideas for the MCAT tool to study economic impacts of the Ukraine War on Grain and Metal Markets </a:t>
            </a:r>
          </a:p>
          <a:p>
            <a:r>
              <a:rPr lang="en-US" dirty="0"/>
              <a:t>Applied GTAP Computable General Equilibrium Modeling System</a:t>
            </a:r>
          </a:p>
          <a:p>
            <a:r>
              <a:rPr lang="en-US" dirty="0"/>
              <a:t>Results in terms of GDP impacts:</a:t>
            </a:r>
          </a:p>
          <a:p>
            <a:pPr marL="0" indent="0">
              <a:buNone/>
            </a:pPr>
            <a:r>
              <a:rPr lang="en-US" sz="2400" dirty="0"/>
              <a:t>   - Ukraine projected to lose $2.6 billion (2%) in first year of the War</a:t>
            </a:r>
          </a:p>
          <a:p>
            <a:pPr marL="0" indent="0">
              <a:buNone/>
            </a:pPr>
            <a:r>
              <a:rPr lang="en-US" sz="2400" dirty="0"/>
              <a:t>   - Russia projected to lose only $0.6 billion (0.3%) in first-year</a:t>
            </a:r>
          </a:p>
          <a:p>
            <a:pPr marL="0" indent="0">
              <a:buNone/>
            </a:pPr>
            <a:r>
              <a:rPr lang="en-US" sz="2400" dirty="0"/>
              <a:t>   - Losses to Ukraine much larger because of its greater trade dependency</a:t>
            </a:r>
          </a:p>
          <a:p>
            <a:pPr marL="0" indent="0">
              <a:buNone/>
            </a:pPr>
            <a:r>
              <a:rPr lang="en-US" sz="2400" dirty="0"/>
              <a:t>   - Other countries/regions to suffer</a:t>
            </a:r>
            <a:r>
              <a:rPr lang="en-US" sz="2400" strike="sngStrike" dirty="0">
                <a:solidFill>
                  <a:schemeClr val="bg1"/>
                </a:solidFill>
              </a:rPr>
              <a:t> </a:t>
            </a:r>
            <a:r>
              <a:rPr lang="en-US" sz="2400" dirty="0"/>
              <a:t>losses: Rest of Asia, China, RFSU, Africa</a:t>
            </a:r>
          </a:p>
          <a:p>
            <a:pPr marL="0" indent="0">
              <a:buNone/>
            </a:pPr>
            <a:r>
              <a:rPr lang="en-US" sz="2400" dirty="0"/>
              <a:t>   - Countries/regions expected to gain: India, Latin America, NATO, Oceana, Japan</a:t>
            </a:r>
          </a:p>
          <a:p>
            <a:endParaRPr lang="en-US" dirty="0"/>
          </a:p>
        </p:txBody>
      </p:sp>
      <p:sp>
        <p:nvSpPr>
          <p:cNvPr id="4" name="Slide Number Placeholder 1">
            <a:extLst>
              <a:ext uri="{FF2B5EF4-FFF2-40B4-BE49-F238E27FC236}">
                <a16:creationId xmlns:a16="http://schemas.microsoft.com/office/drawing/2014/main" id="{E226F2C3-FFEF-5BC2-8A85-0E7C4E3246F1}"/>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27</a:t>
            </a:fld>
            <a:endParaRPr lang="en-US" dirty="0"/>
          </a:p>
        </p:txBody>
      </p:sp>
    </p:spTree>
    <p:extLst>
      <p:ext uri="{BB962C8B-B14F-4D97-AF65-F5344CB8AC3E}">
        <p14:creationId xmlns:p14="http://schemas.microsoft.com/office/powerpoint/2010/main" val="1808208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391AB-7C30-450E-99A7-2BF8AAA354B9}"/>
              </a:ext>
            </a:extLst>
          </p:cNvPr>
          <p:cNvSpPr>
            <a:spLocks noGrp="1"/>
          </p:cNvSpPr>
          <p:nvPr>
            <p:ph type="title"/>
          </p:nvPr>
        </p:nvSpPr>
        <p:spPr>
          <a:xfrm>
            <a:off x="262393" y="166977"/>
            <a:ext cx="11767930" cy="728762"/>
          </a:xfrm>
        </p:spPr>
        <p:txBody>
          <a:bodyPr>
            <a:noAutofit/>
          </a:bodyPr>
          <a:lstStyle/>
          <a:p>
            <a:r>
              <a:rPr lang="en-US" sz="2600" dirty="0"/>
              <a:t>Real GDP Impacts of Export Reduction in Grains and Metal Commodities from the Ukraine-Russia War </a:t>
            </a:r>
            <a:r>
              <a:rPr lang="en-US" sz="2600" b="0" dirty="0"/>
              <a:t>(in millions of 2014 U.S. dollars)</a:t>
            </a:r>
            <a:endParaRPr lang="en-US" sz="2600" dirty="0"/>
          </a:p>
        </p:txBody>
      </p:sp>
      <p:graphicFrame>
        <p:nvGraphicFramePr>
          <p:cNvPr id="6" name="Content Placeholder 5">
            <a:extLst>
              <a:ext uri="{FF2B5EF4-FFF2-40B4-BE49-F238E27FC236}">
                <a16:creationId xmlns:a16="http://schemas.microsoft.com/office/drawing/2014/main" id="{E8431304-CA13-40A4-B7B1-464F5655E00D}"/>
              </a:ext>
            </a:extLst>
          </p:cNvPr>
          <p:cNvGraphicFramePr>
            <a:graphicFrameLocks noGrp="1"/>
          </p:cNvGraphicFramePr>
          <p:nvPr>
            <p:ph idx="1"/>
          </p:nvPr>
        </p:nvGraphicFramePr>
        <p:xfrm>
          <a:off x="1494846" y="1065475"/>
          <a:ext cx="8817997" cy="4977510"/>
        </p:xfrm>
        <a:graphic>
          <a:graphicData uri="http://schemas.openxmlformats.org/drawingml/2006/table">
            <a:tbl>
              <a:tblPr firstRow="1" firstCol="1" bandRow="1">
                <a:tableStyleId>{5C22544A-7EE6-4342-B048-85BDC9FD1C3A}</a:tableStyleId>
              </a:tblPr>
              <a:tblGrid>
                <a:gridCol w="2115058">
                  <a:extLst>
                    <a:ext uri="{9D8B030D-6E8A-4147-A177-3AD203B41FA5}">
                      <a16:colId xmlns:a16="http://schemas.microsoft.com/office/drawing/2014/main" val="922250507"/>
                    </a:ext>
                  </a:extLst>
                </a:gridCol>
                <a:gridCol w="977454">
                  <a:extLst>
                    <a:ext uri="{9D8B030D-6E8A-4147-A177-3AD203B41FA5}">
                      <a16:colId xmlns:a16="http://schemas.microsoft.com/office/drawing/2014/main" val="1854087928"/>
                    </a:ext>
                  </a:extLst>
                </a:gridCol>
                <a:gridCol w="1207237">
                  <a:extLst>
                    <a:ext uri="{9D8B030D-6E8A-4147-A177-3AD203B41FA5}">
                      <a16:colId xmlns:a16="http://schemas.microsoft.com/office/drawing/2014/main" val="1187864478"/>
                    </a:ext>
                  </a:extLst>
                </a:gridCol>
                <a:gridCol w="223705">
                  <a:extLst>
                    <a:ext uri="{9D8B030D-6E8A-4147-A177-3AD203B41FA5}">
                      <a16:colId xmlns:a16="http://schemas.microsoft.com/office/drawing/2014/main" val="2429219563"/>
                    </a:ext>
                  </a:extLst>
                </a:gridCol>
                <a:gridCol w="977454">
                  <a:extLst>
                    <a:ext uri="{9D8B030D-6E8A-4147-A177-3AD203B41FA5}">
                      <a16:colId xmlns:a16="http://schemas.microsoft.com/office/drawing/2014/main" val="3082816171"/>
                    </a:ext>
                  </a:extLst>
                </a:gridCol>
                <a:gridCol w="1097568">
                  <a:extLst>
                    <a:ext uri="{9D8B030D-6E8A-4147-A177-3AD203B41FA5}">
                      <a16:colId xmlns:a16="http://schemas.microsoft.com/office/drawing/2014/main" val="2985685073"/>
                    </a:ext>
                  </a:extLst>
                </a:gridCol>
                <a:gridCol w="223705">
                  <a:extLst>
                    <a:ext uri="{9D8B030D-6E8A-4147-A177-3AD203B41FA5}">
                      <a16:colId xmlns:a16="http://schemas.microsoft.com/office/drawing/2014/main" val="359479053"/>
                    </a:ext>
                  </a:extLst>
                </a:gridCol>
                <a:gridCol w="977454">
                  <a:extLst>
                    <a:ext uri="{9D8B030D-6E8A-4147-A177-3AD203B41FA5}">
                      <a16:colId xmlns:a16="http://schemas.microsoft.com/office/drawing/2014/main" val="1067077592"/>
                    </a:ext>
                  </a:extLst>
                </a:gridCol>
                <a:gridCol w="1018362">
                  <a:extLst>
                    <a:ext uri="{9D8B030D-6E8A-4147-A177-3AD203B41FA5}">
                      <a16:colId xmlns:a16="http://schemas.microsoft.com/office/drawing/2014/main" val="1245892627"/>
                    </a:ext>
                  </a:extLst>
                </a:gridCol>
              </a:tblGrid>
              <a:tr h="389262">
                <a:tc>
                  <a:txBody>
                    <a:bodyPr/>
                    <a:lstStyle/>
                    <a:p>
                      <a:r>
                        <a:rPr lang="en-US" sz="1200" dirty="0">
                          <a:solidFill>
                            <a:schemeClr val="tx1"/>
                          </a:solidFill>
                          <a:effectLst/>
                          <a:latin typeface="Arial" panose="020B0604020202020204" pitchFamily="34" charset="0"/>
                          <a:cs typeface="Arial" panose="020B0604020202020204" pitchFamily="34" charset="0"/>
                        </a:rPr>
                        <a:t>Scenario</a:t>
                      </a:r>
                    </a:p>
                  </a:txBody>
                  <a:tcPr marL="68580" marR="68580" marT="0" marB="0">
                    <a:solidFill>
                      <a:schemeClr val="bg2"/>
                    </a:solidFill>
                  </a:tcPr>
                </a:tc>
                <a:tc gridSpan="2">
                  <a:txBody>
                    <a:bodyPr/>
                    <a:lstStyle/>
                    <a:p>
                      <a:pPr marL="0" marR="0" algn="r">
                        <a:lnSpc>
                          <a:spcPct val="107000"/>
                        </a:lnSpc>
                        <a:spcBef>
                          <a:spcPts val="0"/>
                        </a:spcBef>
                        <a:spcAft>
                          <a:spcPts val="0"/>
                        </a:spcAft>
                      </a:pPr>
                      <a:r>
                        <a:rPr lang="en-US" sz="1200" dirty="0">
                          <a:solidFill>
                            <a:schemeClr val="tx1"/>
                          </a:solidFill>
                          <a:effectLst/>
                        </a:rPr>
                        <a:t>Export Reduction from Russia</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gridSpan="2">
                  <a:txBody>
                    <a:bodyPr/>
                    <a:lstStyle/>
                    <a:p>
                      <a:pPr marL="0" marR="0" algn="r">
                        <a:lnSpc>
                          <a:spcPct val="107000"/>
                        </a:lnSpc>
                        <a:spcBef>
                          <a:spcPts val="0"/>
                        </a:spcBef>
                        <a:spcAft>
                          <a:spcPts val="0"/>
                        </a:spcAft>
                      </a:pPr>
                      <a:r>
                        <a:rPr lang="en-US" sz="1200" dirty="0">
                          <a:solidFill>
                            <a:schemeClr val="tx1"/>
                          </a:solidFill>
                          <a:effectLst/>
                        </a:rPr>
                        <a:t>Export Reduction from Ukraine</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gridSpan="2">
                  <a:txBody>
                    <a:bodyPr/>
                    <a:lstStyle/>
                    <a:p>
                      <a:pPr marL="0" marR="0" algn="r">
                        <a:lnSpc>
                          <a:spcPct val="107000"/>
                        </a:lnSpc>
                        <a:spcBef>
                          <a:spcPts val="0"/>
                        </a:spcBef>
                        <a:spcAft>
                          <a:spcPts val="0"/>
                        </a:spcAft>
                      </a:pPr>
                      <a:r>
                        <a:rPr lang="en-US" sz="1200" dirty="0">
                          <a:solidFill>
                            <a:schemeClr val="tx1"/>
                          </a:solidFill>
                          <a:effectLst/>
                        </a:rPr>
                        <a:t>Export Reduction from both Russia and Ukraine</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hMerge="1">
                  <a:txBody>
                    <a:bodyPr/>
                    <a:lstStyle/>
                    <a:p>
                      <a:endParaRPr lang="en-US"/>
                    </a:p>
                  </a:txBody>
                  <a:tcPr/>
                </a:tc>
                <a:extLst>
                  <a:ext uri="{0D108BD9-81ED-4DB2-BD59-A6C34878D82A}">
                    <a16:rowId xmlns:a16="http://schemas.microsoft.com/office/drawing/2014/main" val="681269327"/>
                  </a:ext>
                </a:extLst>
              </a:tr>
              <a:tr h="389262">
                <a:tc>
                  <a:txBody>
                    <a:bodyPr/>
                    <a:lstStyle/>
                    <a:p>
                      <a:pPr marL="0" marR="0">
                        <a:lnSpc>
                          <a:spcPct val="107000"/>
                        </a:lnSpc>
                        <a:spcBef>
                          <a:spcPts val="0"/>
                        </a:spcBef>
                        <a:spcAft>
                          <a:spcPts val="0"/>
                        </a:spcAft>
                      </a:pPr>
                      <a:r>
                        <a:rPr lang="en-US" sz="1200" dirty="0">
                          <a:solidFill>
                            <a:schemeClr val="tx1"/>
                          </a:solidFill>
                          <a:effectLst/>
                        </a:rPr>
                        <a:t>Region</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ctr">
                        <a:lnSpc>
                          <a:spcPct val="107000"/>
                        </a:lnSpc>
                        <a:spcBef>
                          <a:spcPts val="0"/>
                        </a:spcBef>
                        <a:spcAft>
                          <a:spcPts val="0"/>
                        </a:spcAft>
                      </a:pPr>
                      <a:r>
                        <a:rPr lang="en-US" sz="1200">
                          <a:effectLst/>
                        </a:rPr>
                        <a:t>quantity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percent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quantity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percent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quantity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percent change</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2100254952"/>
                  </a:ext>
                </a:extLst>
              </a:tr>
              <a:tr h="233277">
                <a:tc>
                  <a:txBody>
                    <a:bodyPr/>
                    <a:lstStyle/>
                    <a:p>
                      <a:pPr marL="0" marR="0">
                        <a:lnSpc>
                          <a:spcPct val="107000"/>
                        </a:lnSpc>
                        <a:spcBef>
                          <a:spcPts val="0"/>
                        </a:spcBef>
                        <a:spcAft>
                          <a:spcPts val="0"/>
                        </a:spcAft>
                      </a:pPr>
                      <a:r>
                        <a:rPr lang="en-US" sz="1200">
                          <a:solidFill>
                            <a:schemeClr val="tx1"/>
                          </a:solidFill>
                          <a:effectLst/>
                        </a:rPr>
                        <a:t>USA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18</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243540005"/>
                  </a:ext>
                </a:extLst>
              </a:tr>
              <a:tr h="233277">
                <a:tc>
                  <a:txBody>
                    <a:bodyPr/>
                    <a:lstStyle/>
                    <a:p>
                      <a:pPr marL="0" marR="0">
                        <a:lnSpc>
                          <a:spcPct val="107000"/>
                        </a:lnSpc>
                        <a:spcBef>
                          <a:spcPts val="0"/>
                        </a:spcBef>
                        <a:spcAft>
                          <a:spcPts val="0"/>
                        </a:spcAft>
                      </a:pPr>
                      <a:r>
                        <a:rPr lang="en-US" sz="1200">
                          <a:solidFill>
                            <a:schemeClr val="tx1"/>
                          </a:solidFill>
                          <a:effectLst/>
                        </a:rPr>
                        <a:t>Rest of North America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12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762223307"/>
                  </a:ext>
                </a:extLst>
              </a:tr>
              <a:tr h="233277">
                <a:tc>
                  <a:txBody>
                    <a:bodyPr/>
                    <a:lstStyle/>
                    <a:p>
                      <a:pPr marL="0" marR="0">
                        <a:lnSpc>
                          <a:spcPct val="107000"/>
                        </a:lnSpc>
                        <a:spcBef>
                          <a:spcPts val="0"/>
                        </a:spcBef>
                        <a:spcAft>
                          <a:spcPts val="0"/>
                        </a:spcAft>
                      </a:pPr>
                      <a:r>
                        <a:rPr lang="en-US" sz="1200">
                          <a:solidFill>
                            <a:schemeClr val="tx1"/>
                          </a:solidFill>
                          <a:effectLst/>
                        </a:rPr>
                        <a:t>China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-95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32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-81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-0.0008</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389678945"/>
                  </a:ext>
                </a:extLst>
              </a:tr>
              <a:tr h="233277">
                <a:tc>
                  <a:txBody>
                    <a:bodyPr/>
                    <a:lstStyle/>
                    <a:p>
                      <a:pPr marL="0" marR="0">
                        <a:lnSpc>
                          <a:spcPct val="107000"/>
                        </a:lnSpc>
                        <a:spcBef>
                          <a:spcPts val="0"/>
                        </a:spcBef>
                        <a:spcAft>
                          <a:spcPts val="0"/>
                        </a:spcAft>
                      </a:pPr>
                      <a:r>
                        <a:rPr lang="en-US" sz="1200">
                          <a:solidFill>
                            <a:schemeClr val="tx1"/>
                          </a:solidFill>
                          <a:effectLst/>
                        </a:rPr>
                        <a:t>Japan</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29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61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86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647617234"/>
                  </a:ext>
                </a:extLst>
              </a:tr>
              <a:tr h="233277">
                <a:tc>
                  <a:txBody>
                    <a:bodyPr/>
                    <a:lstStyle/>
                    <a:p>
                      <a:pPr marL="0" marR="0">
                        <a:lnSpc>
                          <a:spcPct val="107000"/>
                        </a:lnSpc>
                        <a:spcBef>
                          <a:spcPts val="0"/>
                        </a:spcBef>
                        <a:spcAft>
                          <a:spcPts val="0"/>
                        </a:spcAft>
                      </a:pPr>
                      <a:r>
                        <a:rPr lang="en-US" sz="1200">
                          <a:solidFill>
                            <a:schemeClr val="tx1"/>
                          </a:solidFill>
                          <a:effectLst/>
                        </a:rPr>
                        <a:t>India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213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0.0104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209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0.0102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461876564"/>
                  </a:ext>
                </a:extLst>
              </a:tr>
              <a:tr h="233277">
                <a:tc>
                  <a:txBody>
                    <a:bodyPr/>
                    <a:lstStyle/>
                    <a:p>
                      <a:pPr marL="0" marR="0">
                        <a:lnSpc>
                          <a:spcPct val="107000"/>
                        </a:lnSpc>
                        <a:spcBef>
                          <a:spcPts val="0"/>
                        </a:spcBef>
                        <a:spcAft>
                          <a:spcPts val="0"/>
                        </a:spcAft>
                      </a:pPr>
                      <a:r>
                        <a:rPr lang="en-US" sz="1200">
                          <a:solidFill>
                            <a:schemeClr val="tx1"/>
                          </a:solidFill>
                          <a:effectLst/>
                        </a:rPr>
                        <a:t>Rest of Asia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dirty="0">
                          <a:effectLst/>
                        </a:rPr>
                        <a:t>-52</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-487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-0.0096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-567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-0.0111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4273677211"/>
                  </a:ext>
                </a:extLst>
              </a:tr>
              <a:tr h="233277">
                <a:tc>
                  <a:txBody>
                    <a:bodyPr/>
                    <a:lstStyle/>
                    <a:p>
                      <a:pPr marL="0" marR="0">
                        <a:lnSpc>
                          <a:spcPct val="107000"/>
                        </a:lnSpc>
                        <a:spcBef>
                          <a:spcPts val="0"/>
                        </a:spcBef>
                        <a:spcAft>
                          <a:spcPts val="0"/>
                        </a:spcAft>
                      </a:pPr>
                      <a:r>
                        <a:rPr lang="en-US" sz="1200">
                          <a:solidFill>
                            <a:schemeClr val="tx1"/>
                          </a:solidFill>
                          <a:effectLst/>
                        </a:rPr>
                        <a:t>Canada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890542934"/>
                  </a:ext>
                </a:extLst>
              </a:tr>
              <a:tr h="233277">
                <a:tc>
                  <a:txBody>
                    <a:bodyPr/>
                    <a:lstStyle/>
                    <a:p>
                      <a:pPr marL="0" marR="0">
                        <a:lnSpc>
                          <a:spcPct val="107000"/>
                        </a:lnSpc>
                        <a:spcBef>
                          <a:spcPts val="0"/>
                        </a:spcBef>
                        <a:spcAft>
                          <a:spcPts val="0"/>
                        </a:spcAft>
                      </a:pPr>
                      <a:r>
                        <a:rPr lang="en-US" sz="1200">
                          <a:solidFill>
                            <a:schemeClr val="tx1"/>
                          </a:solidFill>
                          <a:effectLst/>
                        </a:rPr>
                        <a:t>Latin America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57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79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140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875917902"/>
                  </a:ext>
                </a:extLst>
              </a:tr>
              <a:tr h="233277">
                <a:tc>
                  <a:txBody>
                    <a:bodyPr/>
                    <a:lstStyle/>
                    <a:p>
                      <a:pPr marL="0" marR="0">
                        <a:lnSpc>
                          <a:spcPct val="107000"/>
                        </a:lnSpc>
                        <a:spcBef>
                          <a:spcPts val="0"/>
                        </a:spcBef>
                        <a:spcAft>
                          <a:spcPts val="0"/>
                        </a:spcAft>
                      </a:pPr>
                      <a:r>
                        <a:rPr lang="en-US" sz="1200">
                          <a:solidFill>
                            <a:schemeClr val="tx1"/>
                          </a:solidFill>
                          <a:effectLst/>
                        </a:rPr>
                        <a:t>Oceania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56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0.0033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63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0.0037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126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0.0074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4091485789"/>
                  </a:ext>
                </a:extLst>
              </a:tr>
              <a:tr h="233277">
                <a:tc>
                  <a:txBody>
                    <a:bodyPr/>
                    <a:lstStyle/>
                    <a:p>
                      <a:pPr marL="0" marR="0">
                        <a:lnSpc>
                          <a:spcPct val="107000"/>
                        </a:lnSpc>
                        <a:spcBef>
                          <a:spcPts val="0"/>
                        </a:spcBef>
                        <a:spcAft>
                          <a:spcPts val="0"/>
                        </a:spcAft>
                      </a:pPr>
                      <a:r>
                        <a:rPr lang="en-US" sz="1200">
                          <a:solidFill>
                            <a:schemeClr val="tx1"/>
                          </a:solidFill>
                          <a:effectLst/>
                        </a:rPr>
                        <a:t>NATO (except US, Canada)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-76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236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126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4050325611"/>
                  </a:ext>
                </a:extLst>
              </a:tr>
              <a:tr h="233277">
                <a:tc>
                  <a:txBody>
                    <a:bodyPr/>
                    <a:lstStyle/>
                    <a:p>
                      <a:pPr marL="0" marR="0">
                        <a:lnSpc>
                          <a:spcPct val="107000"/>
                        </a:lnSpc>
                        <a:spcBef>
                          <a:spcPts val="0"/>
                        </a:spcBef>
                        <a:spcAft>
                          <a:spcPts val="0"/>
                        </a:spcAft>
                      </a:pPr>
                      <a:r>
                        <a:rPr lang="en-US" sz="1200">
                          <a:solidFill>
                            <a:schemeClr val="tx1"/>
                          </a:solidFill>
                          <a:effectLst/>
                        </a:rPr>
                        <a:t>Rest of Europe</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760995693"/>
                  </a:ext>
                </a:extLst>
              </a:tr>
              <a:tr h="233277">
                <a:tc>
                  <a:txBody>
                    <a:bodyPr/>
                    <a:lstStyle/>
                    <a:p>
                      <a:pPr marL="0" marR="0">
                        <a:lnSpc>
                          <a:spcPct val="107000"/>
                        </a:lnSpc>
                        <a:spcBef>
                          <a:spcPts val="0"/>
                        </a:spcBef>
                        <a:spcAft>
                          <a:spcPts val="0"/>
                        </a:spcAft>
                      </a:pPr>
                      <a:r>
                        <a:rPr lang="en-US" sz="1200">
                          <a:solidFill>
                            <a:schemeClr val="tx1"/>
                          </a:solidFill>
                          <a:effectLst/>
                        </a:rPr>
                        <a:t>Russia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-300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-0.0148</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-261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-0.0128</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-559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-0.0275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191332894"/>
                  </a:ext>
                </a:extLst>
              </a:tr>
              <a:tr h="233277">
                <a:tc>
                  <a:txBody>
                    <a:bodyPr/>
                    <a:lstStyle/>
                    <a:p>
                      <a:pPr marL="0" marR="0">
                        <a:lnSpc>
                          <a:spcPct val="107000"/>
                        </a:lnSpc>
                        <a:spcBef>
                          <a:spcPts val="0"/>
                        </a:spcBef>
                        <a:spcAft>
                          <a:spcPts val="0"/>
                        </a:spcAft>
                      </a:pPr>
                      <a:r>
                        <a:rPr lang="en-US" sz="1200">
                          <a:solidFill>
                            <a:schemeClr val="tx1"/>
                          </a:solidFill>
                          <a:effectLst/>
                        </a:rPr>
                        <a:t>RFSU</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-19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-0.0034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-69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-0.0129</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-87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-0.0162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573103392"/>
                  </a:ext>
                </a:extLst>
              </a:tr>
              <a:tr h="233277">
                <a:tc>
                  <a:txBody>
                    <a:bodyPr/>
                    <a:lstStyle/>
                    <a:p>
                      <a:pPr marL="0" marR="0">
                        <a:lnSpc>
                          <a:spcPct val="107000"/>
                        </a:lnSpc>
                        <a:spcBef>
                          <a:spcPts val="0"/>
                        </a:spcBef>
                        <a:spcAft>
                          <a:spcPts val="0"/>
                        </a:spcAft>
                      </a:pPr>
                      <a:r>
                        <a:rPr lang="en-US" sz="1200">
                          <a:solidFill>
                            <a:schemeClr val="tx1"/>
                          </a:solidFill>
                          <a:effectLst/>
                        </a:rPr>
                        <a:t>Ukraine</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16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0.0124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-2602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-1.9745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-2596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-1.9697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759336770"/>
                  </a:ext>
                </a:extLst>
              </a:tr>
              <a:tr h="233277">
                <a:tc>
                  <a:txBody>
                    <a:bodyPr/>
                    <a:lstStyle/>
                    <a:p>
                      <a:pPr marL="0" marR="0">
                        <a:lnSpc>
                          <a:spcPct val="107000"/>
                        </a:lnSpc>
                        <a:spcBef>
                          <a:spcPts val="0"/>
                        </a:spcBef>
                        <a:spcAft>
                          <a:spcPts val="0"/>
                        </a:spcAft>
                      </a:pPr>
                      <a:r>
                        <a:rPr lang="en-US" sz="1200">
                          <a:solidFill>
                            <a:schemeClr val="tx1"/>
                          </a:solidFill>
                          <a:effectLst/>
                        </a:rPr>
                        <a:t>Mid-East</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-16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-0.0006</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-12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-0.0004</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-31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-0.0011</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82647066"/>
                  </a:ext>
                </a:extLst>
              </a:tr>
              <a:tr h="233277">
                <a:tc>
                  <a:txBody>
                    <a:bodyPr/>
                    <a:lstStyle/>
                    <a:p>
                      <a:pPr marL="0" marR="0">
                        <a:lnSpc>
                          <a:spcPct val="107000"/>
                        </a:lnSpc>
                        <a:spcBef>
                          <a:spcPts val="0"/>
                        </a:spcBef>
                        <a:spcAft>
                          <a:spcPts val="0"/>
                        </a:spcAft>
                      </a:pPr>
                      <a:r>
                        <a:rPr lang="en-US" sz="1200">
                          <a:solidFill>
                            <a:schemeClr val="tx1"/>
                          </a:solidFill>
                          <a:effectLst/>
                        </a:rPr>
                        <a:t>Africa</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-0.0003</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-55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-67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-0.0027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856507274"/>
                  </a:ext>
                </a:extLst>
              </a:tr>
              <a:tr h="233277">
                <a:tc>
                  <a:txBody>
                    <a:bodyPr/>
                    <a:lstStyle/>
                    <a:p>
                      <a:pPr marL="0" marR="0">
                        <a:lnSpc>
                          <a:spcPct val="107000"/>
                        </a:lnSpc>
                        <a:spcBef>
                          <a:spcPts val="0"/>
                        </a:spcBef>
                        <a:spcAft>
                          <a:spcPts val="0"/>
                        </a:spcAft>
                      </a:pPr>
                      <a:r>
                        <a:rPr lang="en-US" sz="1200">
                          <a:solidFill>
                            <a:schemeClr val="tx1"/>
                          </a:solidFill>
                          <a:effectLst/>
                        </a:rPr>
                        <a:t>Rest of World</a:t>
                      </a:r>
                      <a:endParaRPr lang="en-US" sz="120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0.0060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793129769"/>
                  </a:ext>
                </a:extLst>
              </a:tr>
              <a:tr h="233277">
                <a:tc>
                  <a:txBody>
                    <a:bodyPr/>
                    <a:lstStyle/>
                    <a:p>
                      <a:pPr marL="0" marR="0">
                        <a:lnSpc>
                          <a:spcPct val="107000"/>
                        </a:lnSpc>
                        <a:spcBef>
                          <a:spcPts val="0"/>
                        </a:spcBef>
                        <a:spcAft>
                          <a:spcPts val="0"/>
                        </a:spcAft>
                      </a:pPr>
                      <a:r>
                        <a:rPr lang="en-US" sz="1200" dirty="0">
                          <a:solidFill>
                            <a:schemeClr val="tx1"/>
                          </a:solidFill>
                          <a:effectLst/>
                        </a:rPr>
                        <a:t>Total</a:t>
                      </a:r>
                      <a:endParaRPr lang="en-US"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solidFill>
                      <a:schemeClr val="bg2"/>
                    </a:solidFill>
                  </a:tcPr>
                </a:tc>
                <a:tc>
                  <a:txBody>
                    <a:bodyPr/>
                    <a:lstStyle/>
                    <a:p>
                      <a:pPr marL="0" marR="0" algn="r">
                        <a:lnSpc>
                          <a:spcPct val="107000"/>
                        </a:lnSpc>
                        <a:spcBef>
                          <a:spcPts val="0"/>
                        </a:spcBef>
                        <a:spcAft>
                          <a:spcPts val="0"/>
                        </a:spcAft>
                      </a:pPr>
                      <a:r>
                        <a:rPr lang="en-US" sz="1200">
                          <a:effectLst/>
                        </a:rPr>
                        <a:t>-397</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-0.0005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endParaRPr lang="en-US" sz="1200">
                        <a:effectLst/>
                        <a:latin typeface="Calibri" panose="020F0502020204030204" pitchFamily="34" charset="0"/>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-2712</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-0.0035</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endParaRPr lang="en-US" sz="1200">
                        <a:effectLst/>
                        <a:latin typeface="Calibri" panose="020F0502020204030204" pitchFamily="34" charset="0"/>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a:effectLst/>
                        </a:rPr>
                        <a:t>-3200</a:t>
                      </a:r>
                      <a:endParaRPr lang="en-US" sz="12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tc>
                  <a:txBody>
                    <a:bodyPr/>
                    <a:lstStyle/>
                    <a:p>
                      <a:pPr marL="0" marR="0" algn="r">
                        <a:lnSpc>
                          <a:spcPct val="107000"/>
                        </a:lnSpc>
                        <a:spcBef>
                          <a:spcPts val="0"/>
                        </a:spcBef>
                        <a:spcAft>
                          <a:spcPts val="0"/>
                        </a:spcAft>
                      </a:pPr>
                      <a:r>
                        <a:rPr lang="en-US" sz="1200" dirty="0">
                          <a:effectLst/>
                        </a:rPr>
                        <a:t>-0.0041</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15567150"/>
                  </a:ext>
                </a:extLst>
              </a:tr>
            </a:tbl>
          </a:graphicData>
        </a:graphic>
      </p:graphicFrame>
      <p:sp>
        <p:nvSpPr>
          <p:cNvPr id="3" name="Slide Number Placeholder 1">
            <a:extLst>
              <a:ext uri="{FF2B5EF4-FFF2-40B4-BE49-F238E27FC236}">
                <a16:creationId xmlns:a16="http://schemas.microsoft.com/office/drawing/2014/main" id="{9D52A07A-5BEB-034E-B91D-425CDE4B6911}"/>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28</a:t>
            </a:fld>
            <a:endParaRPr lang="en-US" dirty="0"/>
          </a:p>
        </p:txBody>
      </p:sp>
    </p:spTree>
    <p:extLst>
      <p:ext uri="{BB962C8B-B14F-4D97-AF65-F5344CB8AC3E}">
        <p14:creationId xmlns:p14="http://schemas.microsoft.com/office/powerpoint/2010/main" val="2794483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A Selection of Preliminary Observations from Interviews</a:t>
            </a:r>
          </a:p>
        </p:txBody>
      </p:sp>
      <p:sp>
        <p:nvSpPr>
          <p:cNvPr id="7" name="Text Placeholder 6"/>
          <p:cNvSpPr>
            <a:spLocks noGrp="1"/>
          </p:cNvSpPr>
          <p:nvPr>
            <p:ph idx="1"/>
          </p:nvPr>
        </p:nvSpPr>
        <p:spPr>
          <a:xfrm>
            <a:off x="559596" y="911303"/>
            <a:ext cx="11096620" cy="4740245"/>
          </a:xfrm>
        </p:spPr>
        <p:txBody>
          <a:bodyPr>
            <a:normAutofit fontScale="92500" lnSpcReduction="20000"/>
          </a:bodyPr>
          <a:lstStyle/>
          <a:p>
            <a:pPr lvl="0"/>
            <a:endParaRPr lang="en-US" dirty="0"/>
          </a:p>
          <a:p>
            <a:pPr lvl="0"/>
            <a:r>
              <a:rPr lang="en-US" dirty="0"/>
              <a:t>Changes in trade activity are a large driver of cascading impacts. This includes “just in time” inventory, which is shifting to “just in case” for many businesses. Capacity is a challenge, and a single, low-capacity link in a supply chain can make improvements in other areas irrelevant.  </a:t>
            </a:r>
          </a:p>
          <a:p>
            <a:pPr marL="0" lvl="0" indent="0">
              <a:buNone/>
            </a:pPr>
            <a:endParaRPr lang="en-US" dirty="0"/>
          </a:p>
          <a:p>
            <a:pPr lvl="1">
              <a:spcBef>
                <a:spcPts val="0"/>
              </a:spcBef>
              <a:spcAft>
                <a:spcPts val="1200"/>
              </a:spcAft>
            </a:pPr>
            <a:r>
              <a:rPr lang="en-US" dirty="0"/>
              <a:t>Case in point: No way to get ports to operate 24/7 because we don’t have enough warehouse space.</a:t>
            </a:r>
          </a:p>
          <a:p>
            <a:pPr lvl="1">
              <a:spcBef>
                <a:spcPts val="0"/>
              </a:spcBef>
              <a:spcAft>
                <a:spcPts val="1200"/>
              </a:spcAft>
            </a:pPr>
            <a:r>
              <a:rPr lang="en-US" dirty="0"/>
              <a:t>The shift to “just in case” may improve resilience, but only as long as businesses continue this practice.  </a:t>
            </a:r>
          </a:p>
          <a:p>
            <a:pPr lvl="1">
              <a:spcBef>
                <a:spcPts val="0"/>
              </a:spcBef>
              <a:spcAft>
                <a:spcPts val="1200"/>
              </a:spcAft>
            </a:pPr>
            <a:r>
              <a:rPr lang="en-US" dirty="0"/>
              <a:t>Capacity requirements change in a cyclical fashion, making it possible that increasing capacity (whether in chassis, ships, containers, warehouses, etc.) can overshoot the mark causing excess capacity in the next cycle.</a:t>
            </a:r>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29</a:t>
            </a:fld>
            <a:endParaRPr lang="en-US" dirty="0"/>
          </a:p>
        </p:txBody>
      </p:sp>
    </p:spTree>
    <p:extLst>
      <p:ext uri="{BB962C8B-B14F-4D97-AF65-F5344CB8AC3E}">
        <p14:creationId xmlns:p14="http://schemas.microsoft.com/office/powerpoint/2010/main" val="331288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57426"/>
            <a:ext cx="10515600" cy="1325563"/>
          </a:xfrm>
        </p:spPr>
        <p:txBody>
          <a:bodyPr/>
          <a:lstStyle/>
          <a:p>
            <a:r>
              <a:rPr lang="en-US" dirty="0"/>
              <a:t>Project Overview</a:t>
            </a:r>
          </a:p>
        </p:txBody>
      </p:sp>
      <p:sp>
        <p:nvSpPr>
          <p:cNvPr id="7" name="Text Placeholder 6"/>
          <p:cNvSpPr>
            <a:spLocks noGrp="1"/>
          </p:cNvSpPr>
          <p:nvPr>
            <p:ph idx="1"/>
          </p:nvPr>
        </p:nvSpPr>
        <p:spPr>
          <a:xfrm>
            <a:off x="373964" y="782598"/>
            <a:ext cx="8300380" cy="4940938"/>
          </a:xfrm>
        </p:spPr>
        <p:txBody>
          <a:bodyPr>
            <a:normAutofit fontScale="85000" lnSpcReduction="20000"/>
          </a:bodyPr>
          <a:lstStyle/>
          <a:p>
            <a:pPr>
              <a:spcAft>
                <a:spcPts val="1200"/>
              </a:spcAft>
            </a:pPr>
            <a:r>
              <a:rPr lang="en-US" dirty="0"/>
              <a:t>While the MTS is resilient, multiple disruptions can have unexpected impacts.</a:t>
            </a:r>
          </a:p>
          <a:p>
            <a:pPr>
              <a:spcAft>
                <a:spcPts val="1200"/>
              </a:spcAft>
            </a:pPr>
            <a:r>
              <a:rPr lang="en-US" dirty="0"/>
              <a:t>We know little about how these disruptions interact and how they impact downstream businesses dependent on a smooth functioning MTS.  </a:t>
            </a:r>
          </a:p>
          <a:p>
            <a:pPr>
              <a:spcAft>
                <a:spcPts val="1200"/>
              </a:spcAft>
            </a:pPr>
            <a:r>
              <a:rPr lang="en-US" dirty="0"/>
              <a:t>Modeling multiple vector disruptions and identifying potential countermeasures can help policy makers, business leaders, and others anticipate, plan for, mitigate, recover from them.</a:t>
            </a:r>
          </a:p>
          <a:p>
            <a:pPr>
              <a:spcAft>
                <a:spcPts val="1200"/>
              </a:spcAft>
            </a:pPr>
            <a:r>
              <a:rPr lang="en-US" dirty="0"/>
              <a:t>We are identifying plausible complex disruptions, possible countermeasures, and developing a decision-support tool called </a:t>
            </a:r>
            <a:r>
              <a:rPr lang="en-US" b="1" i="1" dirty="0">
                <a:solidFill>
                  <a:srgbClr val="FF0000"/>
                </a:solidFill>
              </a:rPr>
              <a:t>MCAT</a:t>
            </a:r>
            <a:r>
              <a:rPr lang="en-US" dirty="0"/>
              <a:t> for use by the Coast Guard and others to improve risk management.</a:t>
            </a:r>
          </a:p>
          <a:p>
            <a:pPr>
              <a:spcAft>
                <a:spcPts val="1200"/>
              </a:spcAft>
            </a:pPr>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3</a:t>
            </a:fld>
            <a:endParaRPr lang="en-US" dirty="0"/>
          </a:p>
        </p:txBody>
      </p:sp>
      <p:grpSp>
        <p:nvGrpSpPr>
          <p:cNvPr id="3" name="Group 2">
            <a:extLst>
              <a:ext uri="{FF2B5EF4-FFF2-40B4-BE49-F238E27FC236}">
                <a16:creationId xmlns:a16="http://schemas.microsoft.com/office/drawing/2014/main" id="{D2EFA75C-70AA-6B00-42B3-13BA3A831247}"/>
              </a:ext>
            </a:extLst>
          </p:cNvPr>
          <p:cNvGrpSpPr/>
          <p:nvPr/>
        </p:nvGrpSpPr>
        <p:grpSpPr>
          <a:xfrm>
            <a:off x="8671007" y="936568"/>
            <a:ext cx="3428389" cy="3184202"/>
            <a:chOff x="0" y="0"/>
            <a:chExt cx="2795905" cy="2796540"/>
          </a:xfrm>
        </p:grpSpPr>
        <p:pic>
          <p:nvPicPr>
            <p:cNvPr id="4" name="Picture 3">
              <a:extLst>
                <a:ext uri="{FF2B5EF4-FFF2-40B4-BE49-F238E27FC236}">
                  <a16:creationId xmlns:a16="http://schemas.microsoft.com/office/drawing/2014/main" id="{E6D9ED35-97D3-7162-A7AD-11D43A5185B1}"/>
                </a:ext>
              </a:extLst>
            </p:cNvPr>
            <p:cNvPicPr>
              <a:picLocks noChangeAspect="1"/>
            </p:cNvPicPr>
            <p:nvPr/>
          </p:nvPicPr>
          <p:blipFill rotWithShape="1">
            <a:blip r:embed="rId3">
              <a:extLst>
                <a:ext uri="{28A0092B-C50C-407E-A947-70E740481C1C}">
                  <a14:useLocalDpi xmlns:a14="http://schemas.microsoft.com/office/drawing/2010/main" val="0"/>
                </a:ext>
              </a:extLst>
            </a:blip>
            <a:srcRect l="11538" t="4887" r="34872" b="9174"/>
            <a:stretch/>
          </p:blipFill>
          <p:spPr bwMode="auto">
            <a:xfrm>
              <a:off x="0" y="0"/>
              <a:ext cx="2795905" cy="2278380"/>
            </a:xfrm>
            <a:prstGeom prst="rect">
              <a:avLst/>
            </a:prstGeom>
            <a:ln>
              <a:noFill/>
            </a:ln>
            <a:extLst>
              <a:ext uri="{53640926-AAD7-44D8-BBD7-CCE9431645EC}">
                <a14:shadowObscured xmlns:a14="http://schemas.microsoft.com/office/drawing/2010/main"/>
              </a:ext>
            </a:extLst>
          </p:spPr>
        </p:pic>
        <p:sp>
          <p:nvSpPr>
            <p:cNvPr id="5" name="Text Box 12">
              <a:extLst>
                <a:ext uri="{FF2B5EF4-FFF2-40B4-BE49-F238E27FC236}">
                  <a16:creationId xmlns:a16="http://schemas.microsoft.com/office/drawing/2014/main" id="{6DAAC454-BF1D-6D8A-6911-337AFB8D1E92}"/>
                </a:ext>
              </a:extLst>
            </p:cNvPr>
            <p:cNvSpPr txBox="1"/>
            <p:nvPr/>
          </p:nvSpPr>
          <p:spPr>
            <a:xfrm>
              <a:off x="0" y="2331720"/>
              <a:ext cx="2795905" cy="46482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900" i="1">
                  <a:solidFill>
                    <a:srgbClr val="4A66AC"/>
                  </a:solidFill>
                  <a:effectLst/>
                  <a:latin typeface="Times New Roman" panose="02020603050405020304" pitchFamily="18" charset="0"/>
                  <a:ea typeface="Times New Roman" panose="02020603050405020304" pitchFamily="18" charset="0"/>
                </a:rPr>
                <a:t>The Ever Given wedged in the Suez Canal, blocking traffic in both directions. Credit: Contains modified Copernicus Sentinel data 2021, CC BY 2.0, via Wikimedia Commons</a:t>
              </a:r>
              <a:endParaRPr lang="en-US" sz="900" i="1">
                <a:solidFill>
                  <a:srgbClr val="242852"/>
                </a:solidFill>
                <a:effectLst/>
                <a:latin typeface="Times New Roman" panose="020206030504050203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0C9F999D-D924-578E-F3EA-0D069929499A}"/>
              </a:ext>
            </a:extLst>
          </p:cNvPr>
          <p:cNvSpPr txBox="1"/>
          <p:nvPr/>
        </p:nvSpPr>
        <p:spPr>
          <a:xfrm>
            <a:off x="8755407" y="4177042"/>
            <a:ext cx="3258401" cy="978729"/>
          </a:xfrm>
          <a:prstGeom prst="rect">
            <a:avLst/>
          </a:prstGeom>
          <a:solidFill>
            <a:schemeClr val="accent5">
              <a:lumMod val="40000"/>
              <a:lumOff val="60000"/>
            </a:schemeClr>
          </a:solidFill>
          <a:ln>
            <a:solidFill>
              <a:srgbClr val="FFFF00"/>
            </a:solidFill>
          </a:ln>
        </p:spPr>
        <p:txBody>
          <a:bodyPr wrap="square" rtlCol="0">
            <a:spAutoFit/>
          </a:bodyPr>
          <a:lstStyle/>
          <a:p>
            <a:pPr>
              <a:lnSpc>
                <a:spcPct val="80000"/>
              </a:lnSpc>
            </a:pPr>
            <a:r>
              <a:rPr lang="en-US" sz="2400" dirty="0"/>
              <a:t>Complex disruption: COVID + ship blocking Suez Canal</a:t>
            </a:r>
          </a:p>
        </p:txBody>
      </p:sp>
    </p:spTree>
    <p:extLst>
      <p:ext uri="{BB962C8B-B14F-4D97-AF65-F5344CB8AC3E}">
        <p14:creationId xmlns:p14="http://schemas.microsoft.com/office/powerpoint/2010/main" val="760678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sp>
        <p:nvSpPr>
          <p:cNvPr id="7" name="Text Placeholder 6"/>
          <p:cNvSpPr>
            <a:spLocks noGrp="1"/>
          </p:cNvSpPr>
          <p:nvPr>
            <p:ph idx="1"/>
          </p:nvPr>
        </p:nvSpPr>
        <p:spPr>
          <a:xfrm>
            <a:off x="547690" y="1163092"/>
            <a:ext cx="11096620" cy="4740245"/>
          </a:xfrm>
        </p:spPr>
        <p:txBody>
          <a:bodyPr>
            <a:normAutofit/>
          </a:bodyPr>
          <a:lstStyle/>
          <a:p>
            <a:pPr>
              <a:spcAft>
                <a:spcPts val="1200"/>
              </a:spcAft>
            </a:pPr>
            <a:r>
              <a:rPr lang="en-US" dirty="0"/>
              <a:t>Better coordination between shippers, vessels, and port facility operators could improve port efficiency; technology provides promising information-sharing solutions. </a:t>
            </a:r>
          </a:p>
          <a:p>
            <a:pPr lvl="1">
              <a:spcAft>
                <a:spcPts val="1200"/>
              </a:spcAft>
            </a:pPr>
            <a:r>
              <a:rPr lang="en-US" dirty="0"/>
              <a:t>However, business confidentiality concerns are limiting progress in this area.</a:t>
            </a:r>
          </a:p>
          <a:p>
            <a:pPr>
              <a:spcAft>
                <a:spcPts val="1200"/>
              </a:spcAft>
            </a:pPr>
            <a:r>
              <a:rPr lang="en-US" dirty="0"/>
              <a:t>Port inefficiencies are the result of both policy and infrastructure factors; they also translate to reduced resilience.</a:t>
            </a:r>
          </a:p>
          <a:p>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30</a:t>
            </a:fld>
            <a:endParaRPr lang="en-US" dirty="0"/>
          </a:p>
        </p:txBody>
      </p:sp>
    </p:spTree>
    <p:extLst>
      <p:ext uri="{BB962C8B-B14F-4D97-AF65-F5344CB8AC3E}">
        <p14:creationId xmlns:p14="http://schemas.microsoft.com/office/powerpoint/2010/main" val="3375922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The combination of cyber and physical disruptions, particularly in critical areas (such as chokepoints), is a significant risk. </a:t>
            </a:r>
          </a:p>
          <a:p>
            <a:pPr marL="0" lvl="0" indent="0">
              <a:buNone/>
            </a:pPr>
            <a:endParaRPr lang="en-US" dirty="0"/>
          </a:p>
          <a:p>
            <a:pPr lvl="0"/>
            <a:r>
              <a:rPr lang="en-US" dirty="0"/>
              <a:t>Sustained power outages are also a concern,                                                                 particularly where automation and air quality                                           requirements may limit the ability to return to                                                          manual operations </a:t>
            </a:r>
            <a:r>
              <a:rPr lang="en-US" u="sng" dirty="0"/>
              <a:t>at the desired throughput</a:t>
            </a:r>
            <a:r>
              <a:rPr lang="en-US" dirty="0"/>
              <a:t>.  </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31</a:t>
            </a:fld>
            <a:endParaRPr lang="en-US" dirty="0"/>
          </a:p>
        </p:txBody>
      </p:sp>
      <p:sp>
        <p:nvSpPr>
          <p:cNvPr id="6" name="Title 8">
            <a:extLst>
              <a:ext uri="{FF2B5EF4-FFF2-40B4-BE49-F238E27FC236}">
                <a16:creationId xmlns:a16="http://schemas.microsoft.com/office/drawing/2014/main" id="{9B92A1EC-CEE1-7E5E-22EC-0665DB88F248}"/>
              </a:ext>
            </a:extLst>
          </p:cNvPr>
          <p:cNvSpPr txBox="1">
            <a:spLocks/>
          </p:cNvSpPr>
          <p:nvPr/>
        </p:nvSpPr>
        <p:spPr>
          <a:xfrm>
            <a:off x="157163" y="38551"/>
            <a:ext cx="11901487" cy="108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baseline="0" dirty="0">
                <a:solidFill>
                  <a:schemeClr val="tx1"/>
                </a:solidFill>
                <a:latin typeface="+mn-lt"/>
                <a:ea typeface="+mj-ea"/>
                <a:cs typeface="+mj-cs"/>
              </a:defRPr>
            </a:lvl1pPr>
          </a:lstStyle>
          <a:p>
            <a:r>
              <a:rPr lang="en-US" sz="3400"/>
              <a:t>A Selection of Preliminary Observations from Interviews</a:t>
            </a:r>
          </a:p>
        </p:txBody>
      </p:sp>
      <p:pic>
        <p:nvPicPr>
          <p:cNvPr id="1026" name="Picture 2">
            <a:extLst>
              <a:ext uri="{FF2B5EF4-FFF2-40B4-BE49-F238E27FC236}">
                <a16:creationId xmlns:a16="http://schemas.microsoft.com/office/drawing/2014/main" id="{049E7C1E-CD7E-FF4E-5E1B-6DB29DFC4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9166" y="2236762"/>
            <a:ext cx="3679483" cy="2759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544358-CAF1-3F8F-A6F1-2952B7C0C0E7}"/>
              </a:ext>
            </a:extLst>
          </p:cNvPr>
          <p:cNvSpPr txBox="1"/>
          <p:nvPr/>
        </p:nvSpPr>
        <p:spPr>
          <a:xfrm>
            <a:off x="7279957" y="5283389"/>
            <a:ext cx="4754880" cy="646331"/>
          </a:xfrm>
          <a:prstGeom prst="rect">
            <a:avLst/>
          </a:prstGeom>
          <a:noFill/>
        </p:spPr>
        <p:txBody>
          <a:bodyPr wrap="square" rtlCol="0">
            <a:spAutoFit/>
          </a:bodyPr>
          <a:lstStyle/>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credit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Commons.wikimedia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commons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4" tooltip="wikipedia:User:Camerafiend"/>
              </a:rPr>
              <a:t>Camerafiend</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5" tooltip="wikipedia:"/>
              </a:rPr>
              <a:t>English Wikipedia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no changes</a:t>
            </a:r>
          </a:p>
        </p:txBody>
      </p:sp>
    </p:spTree>
    <p:extLst>
      <p:ext uri="{BB962C8B-B14F-4D97-AF65-F5344CB8AC3E}">
        <p14:creationId xmlns:p14="http://schemas.microsoft.com/office/powerpoint/2010/main" val="186596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7917437" cy="4740245"/>
          </a:xfrm>
        </p:spPr>
        <p:txBody>
          <a:bodyPr>
            <a:normAutofit/>
          </a:bodyPr>
          <a:lstStyle/>
          <a:p>
            <a:pPr>
              <a:spcAft>
                <a:spcPts val="1200"/>
              </a:spcAft>
            </a:pPr>
            <a:r>
              <a:rPr lang="en-US" dirty="0"/>
              <a:t>Security complacency may be an issue. For several years, the focus has been on COVID and its impacts, and on issues such as automation and electrification. </a:t>
            </a:r>
          </a:p>
          <a:p>
            <a:pPr>
              <a:spcAft>
                <a:spcPts val="1200"/>
              </a:spcAft>
            </a:pPr>
            <a:r>
              <a:rPr lang="en-US" dirty="0"/>
              <a:t>The ability of some ports and maritime stakeholders to conduct efficient MTS activity during a </a:t>
            </a:r>
            <a:r>
              <a:rPr lang="en-US" u="sng" dirty="0"/>
              <a:t>sustained</a:t>
            </a:r>
            <a:r>
              <a:rPr lang="en-US" dirty="0"/>
              <a:t> security threat is uncertain.  A security threat could therefore lead to greater than expected disruptions.</a:t>
            </a:r>
          </a:p>
          <a:p>
            <a:pPr>
              <a:spcAft>
                <a:spcPts val="1200"/>
              </a:spcAft>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32</a:t>
            </a:fld>
            <a:endParaRPr lang="en-US" dirty="0"/>
          </a:p>
        </p:txBody>
      </p:sp>
      <p:sp>
        <p:nvSpPr>
          <p:cNvPr id="6" name="Title 8">
            <a:extLst>
              <a:ext uri="{FF2B5EF4-FFF2-40B4-BE49-F238E27FC236}">
                <a16:creationId xmlns:a16="http://schemas.microsoft.com/office/drawing/2014/main" id="{9B92A1EC-CEE1-7E5E-22EC-0665DB88F248}"/>
              </a:ext>
            </a:extLst>
          </p:cNvPr>
          <p:cNvSpPr txBox="1">
            <a:spLocks/>
          </p:cNvSpPr>
          <p:nvPr/>
        </p:nvSpPr>
        <p:spPr>
          <a:xfrm>
            <a:off x="157163" y="38551"/>
            <a:ext cx="11901487" cy="108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baseline="0" dirty="0">
                <a:solidFill>
                  <a:schemeClr val="tx1"/>
                </a:solidFill>
                <a:latin typeface="+mn-lt"/>
                <a:ea typeface="+mj-ea"/>
                <a:cs typeface="+mj-cs"/>
              </a:defRPr>
            </a:lvl1pPr>
          </a:lstStyle>
          <a:p>
            <a:r>
              <a:rPr lang="en-US" sz="3400"/>
              <a:t>A Selection of Preliminary Observations from Interviews</a:t>
            </a:r>
          </a:p>
        </p:txBody>
      </p:sp>
      <p:pic>
        <p:nvPicPr>
          <p:cNvPr id="5" name="Picture 4">
            <a:extLst>
              <a:ext uri="{FF2B5EF4-FFF2-40B4-BE49-F238E27FC236}">
                <a16:creationId xmlns:a16="http://schemas.microsoft.com/office/drawing/2014/main" id="{3DE4D3F1-A145-8740-4975-ACA11C09ACEB}"/>
              </a:ext>
            </a:extLst>
          </p:cNvPr>
          <p:cNvPicPr>
            <a:picLocks noChangeAspect="1"/>
          </p:cNvPicPr>
          <p:nvPr/>
        </p:nvPicPr>
        <p:blipFill>
          <a:blip r:embed="rId3"/>
          <a:stretch>
            <a:fillRect/>
          </a:stretch>
        </p:blipFill>
        <p:spPr>
          <a:xfrm>
            <a:off x="8855654" y="1357746"/>
            <a:ext cx="2555045" cy="3785252"/>
          </a:xfrm>
          <a:prstGeom prst="rect">
            <a:avLst/>
          </a:prstGeom>
          <a:ln>
            <a:solidFill>
              <a:schemeClr val="accent1"/>
            </a:solidFill>
          </a:ln>
        </p:spPr>
      </p:pic>
      <p:sp>
        <p:nvSpPr>
          <p:cNvPr id="3" name="TextBox 2">
            <a:extLst>
              <a:ext uri="{FF2B5EF4-FFF2-40B4-BE49-F238E27FC236}">
                <a16:creationId xmlns:a16="http://schemas.microsoft.com/office/drawing/2014/main" id="{9AD40290-C3E7-05E0-FD97-BE6B33891917}"/>
              </a:ext>
            </a:extLst>
          </p:cNvPr>
          <p:cNvSpPr txBox="1"/>
          <p:nvPr/>
        </p:nvSpPr>
        <p:spPr>
          <a:xfrm>
            <a:off x="8285876" y="5542671"/>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3125307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COVID forced a certain amount of remote work and automation as solutions; however, long-term viability of those strategies remains uncertain. And to what extent is it possible for many jobs in the MTS?</a:t>
            </a:r>
          </a:p>
          <a:p>
            <a:r>
              <a:rPr lang="en-US" dirty="0"/>
              <a:t>There has been tremendous innovation on specialized low and no-carbon marine fuels, but less attention on how to respond to a salvage or firefighting incident, or a lack of their availability at critical times.</a:t>
            </a:r>
          </a:p>
          <a:p>
            <a:pPr lvl="0"/>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33</a:t>
            </a:fld>
            <a:endParaRPr lang="en-US" dirty="0"/>
          </a:p>
        </p:txBody>
      </p:sp>
      <p:sp>
        <p:nvSpPr>
          <p:cNvPr id="5" name="Title 8">
            <a:extLst>
              <a:ext uri="{FF2B5EF4-FFF2-40B4-BE49-F238E27FC236}">
                <a16:creationId xmlns:a16="http://schemas.microsoft.com/office/drawing/2014/main" id="{BCA41CC9-082F-B422-7D98-1A75D11B7951}"/>
              </a:ext>
            </a:extLst>
          </p:cNvPr>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spTree>
    <p:extLst>
      <p:ext uri="{BB962C8B-B14F-4D97-AF65-F5344CB8AC3E}">
        <p14:creationId xmlns:p14="http://schemas.microsoft.com/office/powerpoint/2010/main" val="2820983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r>
              <a:rPr lang="en-US" dirty="0"/>
              <a:t>With the increasingly complex technologies used in ports and vessels, highly trained labor becomes increasingly important. Competition for skilled labor is driving costs up.</a:t>
            </a:r>
          </a:p>
          <a:p>
            <a:pPr lvl="0"/>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34</a:t>
            </a:fld>
            <a:endParaRPr lang="en-US" dirty="0"/>
          </a:p>
        </p:txBody>
      </p:sp>
      <p:sp>
        <p:nvSpPr>
          <p:cNvPr id="5" name="Title 8">
            <a:extLst>
              <a:ext uri="{FF2B5EF4-FFF2-40B4-BE49-F238E27FC236}">
                <a16:creationId xmlns:a16="http://schemas.microsoft.com/office/drawing/2014/main" id="{BCA41CC9-082F-B422-7D98-1A75D11B7951}"/>
              </a:ext>
            </a:extLst>
          </p:cNvPr>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pic>
        <p:nvPicPr>
          <p:cNvPr id="3" name="Picture 2">
            <a:extLst>
              <a:ext uri="{FF2B5EF4-FFF2-40B4-BE49-F238E27FC236}">
                <a16:creationId xmlns:a16="http://schemas.microsoft.com/office/drawing/2014/main" id="{A11674FD-696D-B2F8-BB61-EEA08EB13947}"/>
              </a:ext>
            </a:extLst>
          </p:cNvPr>
          <p:cNvPicPr>
            <a:picLocks noChangeAspect="1"/>
          </p:cNvPicPr>
          <p:nvPr/>
        </p:nvPicPr>
        <p:blipFill rotWithShape="1">
          <a:blip r:embed="rId3">
            <a:extLst>
              <a:ext uri="{28A0092B-C50C-407E-A947-70E740481C1C}">
                <a14:useLocalDpi xmlns:a14="http://schemas.microsoft.com/office/drawing/2010/main" val="0"/>
              </a:ext>
            </a:extLst>
          </a:blip>
          <a:srcRect t="23358" b="12669"/>
          <a:stretch/>
        </p:blipFill>
        <p:spPr bwMode="auto">
          <a:xfrm>
            <a:off x="2937985" y="2452370"/>
            <a:ext cx="5942330" cy="2851150"/>
          </a:xfrm>
          <a:prstGeom prst="rect">
            <a:avLst/>
          </a:prstGeom>
          <a:ln>
            <a:solidFill>
              <a:schemeClr val="accent1">
                <a:lumMod val="50000"/>
              </a:schemeClr>
            </a:solid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18831F4C-3DDC-9886-FD31-6B8D36D89E03}"/>
              </a:ext>
            </a:extLst>
          </p:cNvPr>
          <p:cNvSpPr txBox="1"/>
          <p:nvPr/>
        </p:nvSpPr>
        <p:spPr>
          <a:xfrm>
            <a:off x="1772529" y="5303520"/>
            <a:ext cx="8873519" cy="369332"/>
          </a:xfrm>
          <a:prstGeom prst="rect">
            <a:avLst/>
          </a:prstGeom>
          <a:noFill/>
        </p:spPr>
        <p:txBody>
          <a:bodyPr wrap="none" rtlCol="0">
            <a:spAutoFit/>
          </a:bodyPr>
          <a:lstStyle/>
          <a:p>
            <a:pPr marL="0" marR="0">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Body CS)"/>
              </a:rPr>
              <a:t>Control room at a port facility showing the need for skilled operators (photo by Andrew Tucci)</a:t>
            </a:r>
          </a:p>
        </p:txBody>
      </p:sp>
    </p:spTree>
    <p:extLst>
      <p:ext uri="{BB962C8B-B14F-4D97-AF65-F5344CB8AC3E}">
        <p14:creationId xmlns:p14="http://schemas.microsoft.com/office/powerpoint/2010/main" val="4156281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Cyberattacks that compromise data integrity can have a significant impact on operations, even in systems where no direct, kinetic impact is possible. There is increasing concern that simply creating the perception of a data integrity problem could be sufficient to shut down operations or cause major disruptions.</a:t>
            </a:r>
          </a:p>
          <a:p>
            <a:r>
              <a:rPr lang="en-US" dirty="0"/>
              <a:t>Undeclared or improperly packaged hazardous </a:t>
            </a:r>
            <a:br>
              <a:rPr lang="en-US" dirty="0"/>
            </a:br>
            <a:r>
              <a:rPr lang="en-US" dirty="0"/>
              <a:t>materials, including lithium-ion batteries, are </a:t>
            </a:r>
            <a:br>
              <a:rPr lang="en-US" dirty="0"/>
            </a:br>
            <a:r>
              <a:rPr lang="en-US" dirty="0"/>
              <a:t>a growing concern and could lead to a fire or </a:t>
            </a:r>
            <a:br>
              <a:rPr lang="en-US" dirty="0"/>
            </a:br>
            <a:r>
              <a:rPr lang="en-US" dirty="0"/>
              <a:t>other incident.  </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35</a:t>
            </a:fld>
            <a:endParaRPr lang="en-US" dirty="0"/>
          </a:p>
        </p:txBody>
      </p:sp>
      <p:sp>
        <p:nvSpPr>
          <p:cNvPr id="5" name="Title 8">
            <a:extLst>
              <a:ext uri="{FF2B5EF4-FFF2-40B4-BE49-F238E27FC236}">
                <a16:creationId xmlns:a16="http://schemas.microsoft.com/office/drawing/2014/main" id="{B03C0F81-8D14-FF5F-2BC5-1DDB9CA65E5B}"/>
              </a:ext>
            </a:extLst>
          </p:cNvPr>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pic>
        <p:nvPicPr>
          <p:cNvPr id="4" name="Picture 3" descr="A large ship in the water&#10;&#10;Description automatically generated with low confidence">
            <a:extLst>
              <a:ext uri="{FF2B5EF4-FFF2-40B4-BE49-F238E27FC236}">
                <a16:creationId xmlns:a16="http://schemas.microsoft.com/office/drawing/2014/main" id="{088FA5F8-FE67-54B3-8998-D903ADF66480}"/>
              </a:ext>
            </a:extLst>
          </p:cNvPr>
          <p:cNvPicPr>
            <a:picLocks noChangeAspect="1"/>
          </p:cNvPicPr>
          <p:nvPr/>
        </p:nvPicPr>
        <p:blipFill>
          <a:blip r:embed="rId3"/>
          <a:stretch>
            <a:fillRect/>
          </a:stretch>
        </p:blipFill>
        <p:spPr>
          <a:xfrm>
            <a:off x="8177758" y="3764750"/>
            <a:ext cx="3447259" cy="1939855"/>
          </a:xfrm>
          <a:prstGeom prst="rect">
            <a:avLst/>
          </a:prstGeom>
          <a:ln>
            <a:solidFill>
              <a:schemeClr val="accent1"/>
            </a:solidFill>
          </a:ln>
        </p:spPr>
      </p:pic>
      <p:sp>
        <p:nvSpPr>
          <p:cNvPr id="3" name="TextBox 2">
            <a:extLst>
              <a:ext uri="{FF2B5EF4-FFF2-40B4-BE49-F238E27FC236}">
                <a16:creationId xmlns:a16="http://schemas.microsoft.com/office/drawing/2014/main" id="{C152835B-7329-C2BD-86D7-AB73D96F202C}"/>
              </a:ext>
            </a:extLst>
          </p:cNvPr>
          <p:cNvSpPr txBox="1"/>
          <p:nvPr/>
        </p:nvSpPr>
        <p:spPr>
          <a:xfrm>
            <a:off x="8285876" y="5711487"/>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2308654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A Selection of Preliminary Observations from Interviews</a:t>
            </a:r>
          </a:p>
        </p:txBody>
      </p:sp>
      <p:sp>
        <p:nvSpPr>
          <p:cNvPr id="7" name="Text Placeholder 6"/>
          <p:cNvSpPr>
            <a:spLocks noGrp="1"/>
          </p:cNvSpPr>
          <p:nvPr>
            <p:ph idx="1"/>
          </p:nvPr>
        </p:nvSpPr>
        <p:spPr>
          <a:xfrm>
            <a:off x="559596" y="911303"/>
            <a:ext cx="5981881" cy="4740245"/>
          </a:xfrm>
        </p:spPr>
        <p:txBody>
          <a:bodyPr>
            <a:normAutofit/>
          </a:bodyPr>
          <a:lstStyle/>
          <a:p>
            <a:r>
              <a:rPr lang="en-US" dirty="0"/>
              <a:t>Ports are affected by disruptions in surrounding regions (e.g., traffic delays, railroad strikes).</a:t>
            </a:r>
          </a:p>
          <a:p>
            <a:r>
              <a:rPr lang="en-US" dirty="0"/>
              <a:t>It is very inefficient to keep moving containers around a terminal. So, it’s important to coordinate container location with vessel arrivals. </a:t>
            </a:r>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36</a:t>
            </a:fld>
            <a:endParaRPr lang="en-US" dirty="0"/>
          </a:p>
        </p:txBody>
      </p:sp>
      <p:pic>
        <p:nvPicPr>
          <p:cNvPr id="4" name="Picture 3" descr="A train on the railway tracks&#10;&#10;Description automatically generated with medium confidence">
            <a:extLst>
              <a:ext uri="{FF2B5EF4-FFF2-40B4-BE49-F238E27FC236}">
                <a16:creationId xmlns:a16="http://schemas.microsoft.com/office/drawing/2014/main" id="{1EB3BA71-39D9-DD09-9A79-D66734CCF8D6}"/>
              </a:ext>
            </a:extLst>
          </p:cNvPr>
          <p:cNvPicPr>
            <a:picLocks noChangeAspect="1"/>
          </p:cNvPicPr>
          <p:nvPr/>
        </p:nvPicPr>
        <p:blipFill>
          <a:blip r:embed="rId3"/>
          <a:stretch>
            <a:fillRect/>
          </a:stretch>
        </p:blipFill>
        <p:spPr>
          <a:xfrm>
            <a:off x="7013514" y="1062609"/>
            <a:ext cx="4743519" cy="2904479"/>
          </a:xfrm>
          <a:prstGeom prst="rect">
            <a:avLst/>
          </a:prstGeom>
        </p:spPr>
      </p:pic>
    </p:spTree>
    <p:extLst>
      <p:ext uri="{BB962C8B-B14F-4D97-AF65-F5344CB8AC3E}">
        <p14:creationId xmlns:p14="http://schemas.microsoft.com/office/powerpoint/2010/main" val="393989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A Selection of Preliminary Observations from Interviews</a:t>
            </a:r>
          </a:p>
        </p:txBody>
      </p:sp>
      <p:sp>
        <p:nvSpPr>
          <p:cNvPr id="7" name="Text Placeholder 6"/>
          <p:cNvSpPr>
            <a:spLocks noGrp="1"/>
          </p:cNvSpPr>
          <p:nvPr>
            <p:ph idx="1"/>
          </p:nvPr>
        </p:nvSpPr>
        <p:spPr>
          <a:xfrm>
            <a:off x="559596" y="911303"/>
            <a:ext cx="5202226" cy="4740245"/>
          </a:xfrm>
        </p:spPr>
        <p:txBody>
          <a:bodyPr>
            <a:normAutofit/>
          </a:bodyPr>
          <a:lstStyle/>
          <a:p>
            <a:r>
              <a:rPr lang="en-US" dirty="0"/>
              <a:t>The only way to expand terminal capacity in ports like New York is vertical, meaning higher stacks of containers. </a:t>
            </a:r>
          </a:p>
          <a:p>
            <a:r>
              <a:rPr lang="en-US" dirty="0"/>
              <a:t>But higher has its limits, is a poor use of space, and adds risks during wind events and routine handling.</a:t>
            </a:r>
          </a:p>
          <a:p>
            <a:r>
              <a:rPr lang="en-US" dirty="0"/>
              <a:t>Ports are at capacity!</a:t>
            </a:r>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37</a:t>
            </a:fld>
            <a:endParaRPr lang="en-US" dirty="0"/>
          </a:p>
        </p:txBody>
      </p:sp>
      <p:pic>
        <p:nvPicPr>
          <p:cNvPr id="4" name="Picture 3" descr="A picture containing text, truck, outdoor, cargo container&#10;&#10;Description automatically generated">
            <a:extLst>
              <a:ext uri="{FF2B5EF4-FFF2-40B4-BE49-F238E27FC236}">
                <a16:creationId xmlns:a16="http://schemas.microsoft.com/office/drawing/2014/main" id="{BD413B56-6BDE-B25A-4708-DDA7217E9CFB}"/>
              </a:ext>
            </a:extLst>
          </p:cNvPr>
          <p:cNvPicPr>
            <a:picLocks noChangeAspect="1"/>
          </p:cNvPicPr>
          <p:nvPr/>
        </p:nvPicPr>
        <p:blipFill>
          <a:blip r:embed="rId3"/>
          <a:stretch>
            <a:fillRect/>
          </a:stretch>
        </p:blipFill>
        <p:spPr>
          <a:xfrm>
            <a:off x="6096000" y="1729622"/>
            <a:ext cx="5094947" cy="3398756"/>
          </a:xfrm>
          <a:prstGeom prst="rect">
            <a:avLst/>
          </a:prstGeom>
          <a:ln>
            <a:solidFill>
              <a:schemeClr val="tx1">
                <a:lumMod val="75000"/>
              </a:schemeClr>
            </a:solidFill>
          </a:ln>
        </p:spPr>
      </p:pic>
      <p:sp>
        <p:nvSpPr>
          <p:cNvPr id="5" name="TextBox 4">
            <a:extLst>
              <a:ext uri="{FF2B5EF4-FFF2-40B4-BE49-F238E27FC236}">
                <a16:creationId xmlns:a16="http://schemas.microsoft.com/office/drawing/2014/main" id="{88F03517-0ABD-0D06-F4AA-C9F9CED4F4CB}"/>
              </a:ext>
            </a:extLst>
          </p:cNvPr>
          <p:cNvSpPr txBox="1"/>
          <p:nvPr/>
        </p:nvSpPr>
        <p:spPr>
          <a:xfrm>
            <a:off x="1575582" y="5651548"/>
            <a:ext cx="6845144" cy="338554"/>
          </a:xfrm>
          <a:prstGeom prst="rect">
            <a:avLst/>
          </a:prstGeom>
          <a:noFill/>
        </p:spPr>
        <p:txBody>
          <a:bodyPr wrap="none" rtlCol="0">
            <a:spAutoFit/>
          </a:bodyPr>
          <a:lstStyle/>
          <a:p>
            <a:r>
              <a:rPr lang="en-US" sz="1600" dirty="0"/>
              <a:t>Container terminal, Port of Elizabeth, credit: Wikimedia Commons, NOAA</a:t>
            </a:r>
          </a:p>
        </p:txBody>
      </p:sp>
    </p:spTree>
    <p:extLst>
      <p:ext uri="{BB962C8B-B14F-4D97-AF65-F5344CB8AC3E}">
        <p14:creationId xmlns:p14="http://schemas.microsoft.com/office/powerpoint/2010/main" val="1227618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763" y="842952"/>
            <a:ext cx="10201275" cy="5334000"/>
          </a:xfrm>
        </p:spPr>
        <p:txBody>
          <a:bodyPr>
            <a:normAutofit fontScale="92500" lnSpcReduction="10000"/>
          </a:bodyPr>
          <a:lstStyle/>
          <a:p>
            <a:r>
              <a:rPr lang="en-US" dirty="0">
                <a:cs typeface="Times New Roman" pitchFamily="18" charset="0"/>
              </a:rPr>
              <a:t>While there is legitimate concern about cyber attacks on critical infrastructure, </a:t>
            </a:r>
            <a:r>
              <a:rPr lang="en-US" b="1" i="1" dirty="0">
                <a:cs typeface="Times New Roman" pitchFamily="18" charset="0"/>
              </a:rPr>
              <a:t>more sophisticated attacks could be multi-modal, including some combination of a cyber and physical attack. </a:t>
            </a:r>
            <a:r>
              <a:rPr lang="en-US" dirty="0">
                <a:cs typeface="Times New Roman" pitchFamily="18" charset="0"/>
              </a:rPr>
              <a:t>The cyber attack may not be an end in itself; just aimed to make the physical attack more successful. Or vice versa </a:t>
            </a:r>
          </a:p>
          <a:p>
            <a:r>
              <a:rPr lang="en-US" dirty="0">
                <a:cs typeface="Times New Roman" pitchFamily="18" charset="0"/>
              </a:rPr>
              <a:t>Simple MTS example: hacking into security cameras at a                             port increases vulnerability to a physical intrusion </a:t>
            </a:r>
          </a:p>
          <a:p>
            <a:r>
              <a:rPr lang="en-US" dirty="0">
                <a:cs typeface="Times New Roman" pitchFamily="18" charset="0"/>
              </a:rPr>
              <a:t>Or: </a:t>
            </a:r>
            <a:r>
              <a:rPr lang="en-US" dirty="0">
                <a:solidFill>
                  <a:srgbClr val="000000"/>
                </a:solidFill>
                <a:cs typeface="Times New Roman" pitchFamily="18" charset="0"/>
              </a:rPr>
              <a:t>Introduce</a:t>
            </a:r>
            <a:r>
              <a:rPr lang="en-US" dirty="0">
                <a:solidFill>
                  <a:srgbClr val="000000"/>
                </a:solidFill>
                <a:effectLst/>
                <a:ea typeface="Times New Roman" panose="02020603050405020304" pitchFamily="18" charset="0"/>
              </a:rPr>
              <a:t> malware into navigation, cargo, ballast, or engine management systems of a vessel, leaving it especially                                       vulnerable to physical attacks</a:t>
            </a:r>
            <a:r>
              <a:rPr lang="en-US" dirty="0">
                <a:effectLst/>
              </a:rPr>
              <a:t> </a:t>
            </a:r>
            <a:endParaRPr lang="en-US" dirty="0">
              <a:cs typeface="Times New Roman" pitchFamily="18" charset="0"/>
            </a:endParaRPr>
          </a:p>
          <a:p>
            <a:r>
              <a:rPr lang="en-US" dirty="0">
                <a:cs typeface="Times New Roman" pitchFamily="18" charset="0"/>
              </a:rPr>
              <a:t>CCICADA plans a new project on integrated cyber and physical attacks on critical infrastructure, including the MTS, railroads, power systems, and sports and entertainment facilities</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4" name="Title 8">
            <a:extLst>
              <a:ext uri="{FF2B5EF4-FFF2-40B4-BE49-F238E27FC236}">
                <a16:creationId xmlns:a16="http://schemas.microsoft.com/office/drawing/2014/main" id="{7135E90F-10D0-8D50-D1B7-312C87B068FB}"/>
              </a:ext>
            </a:extLst>
          </p:cNvPr>
          <p:cNvSpPr>
            <a:spLocks noGrp="1"/>
          </p:cNvSpPr>
          <p:nvPr>
            <p:ph type="title"/>
          </p:nvPr>
        </p:nvSpPr>
        <p:spPr>
          <a:xfrm>
            <a:off x="157163" y="-78757"/>
            <a:ext cx="11901487" cy="365125"/>
          </a:xfrm>
        </p:spPr>
        <p:txBody>
          <a:bodyPr>
            <a:normAutofit fontScale="90000"/>
          </a:bodyPr>
          <a:lstStyle/>
          <a:p>
            <a:br>
              <a:rPr lang="en-US" sz="3600" dirty="0"/>
            </a:br>
            <a:br>
              <a:rPr lang="en-US" sz="3400" dirty="0"/>
            </a:br>
            <a:r>
              <a:rPr lang="en-US" sz="3400" dirty="0"/>
              <a:t>A Selection of Preliminary Observations from Interviews</a:t>
            </a:r>
          </a:p>
        </p:txBody>
      </p:sp>
      <p:pic>
        <p:nvPicPr>
          <p:cNvPr id="5" name="Picture 4" descr="Surveillance_cameras.jpg">
            <a:extLst>
              <a:ext uri="{FF2B5EF4-FFF2-40B4-BE49-F238E27FC236}">
                <a16:creationId xmlns:a16="http://schemas.microsoft.com/office/drawing/2014/main" id="{CCC1FED3-0745-45B8-FB70-BE14267A1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4113" y="2716981"/>
            <a:ext cx="2147887" cy="2487254"/>
          </a:xfrm>
          <a:prstGeom prst="rect">
            <a:avLst/>
          </a:prstGeom>
        </p:spPr>
      </p:pic>
      <p:sp>
        <p:nvSpPr>
          <p:cNvPr id="6" name="TextBox 5">
            <a:extLst>
              <a:ext uri="{FF2B5EF4-FFF2-40B4-BE49-F238E27FC236}">
                <a16:creationId xmlns:a16="http://schemas.microsoft.com/office/drawing/2014/main" id="{4D4F1414-01D5-5454-E7E9-0EF104F8B762}"/>
              </a:ext>
            </a:extLst>
          </p:cNvPr>
          <p:cNvSpPr txBox="1"/>
          <p:nvPr/>
        </p:nvSpPr>
        <p:spPr>
          <a:xfrm>
            <a:off x="10289247" y="5361552"/>
            <a:ext cx="2001568" cy="646331"/>
          </a:xfrm>
          <a:prstGeom prst="rect">
            <a:avLst/>
          </a:prstGeom>
          <a:noFill/>
        </p:spPr>
        <p:txBody>
          <a:bodyPr wrap="square" rtlCol="0">
            <a:spAutoFit/>
          </a:bodyPr>
          <a:lstStyle/>
          <a:p>
            <a:r>
              <a:rPr lang="en-US" sz="1800" dirty="0" err="1"/>
              <a:t>Credit:commons.wikimedia.org</a:t>
            </a:r>
            <a:endParaRPr lang="en-US" sz="1800" dirty="0"/>
          </a:p>
        </p:txBody>
      </p:sp>
      <p:sp>
        <p:nvSpPr>
          <p:cNvPr id="7" name="Slide Number Placeholder 1">
            <a:extLst>
              <a:ext uri="{FF2B5EF4-FFF2-40B4-BE49-F238E27FC236}">
                <a16:creationId xmlns:a16="http://schemas.microsoft.com/office/drawing/2014/main" id="{308B75EC-2E6F-2CA9-0BEB-568B9F365820}"/>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38</a:t>
            </a:fld>
            <a:endParaRPr lang="en-US" dirty="0"/>
          </a:p>
        </p:txBody>
      </p:sp>
    </p:spTree>
    <p:extLst>
      <p:ext uri="{BB962C8B-B14F-4D97-AF65-F5344CB8AC3E}">
        <p14:creationId xmlns:p14="http://schemas.microsoft.com/office/powerpoint/2010/main" val="10540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For More Information:</a:t>
            </a:r>
          </a:p>
        </p:txBody>
      </p:sp>
      <p:sp>
        <p:nvSpPr>
          <p:cNvPr id="7" name="Text Placeholder 6"/>
          <p:cNvSpPr>
            <a:spLocks noGrp="1"/>
          </p:cNvSpPr>
          <p:nvPr>
            <p:ph idx="1"/>
          </p:nvPr>
        </p:nvSpPr>
        <p:spPr>
          <a:xfrm>
            <a:off x="559596" y="911303"/>
            <a:ext cx="11096620" cy="4740245"/>
          </a:xfrm>
        </p:spPr>
        <p:txBody>
          <a:bodyPr>
            <a:normAutofit/>
          </a:bodyPr>
          <a:lstStyle/>
          <a:p>
            <a:r>
              <a:rPr lang="en-US" dirty="0"/>
              <a:t>Fred Roberts, CCICADA</a:t>
            </a:r>
          </a:p>
          <a:p>
            <a:pPr lvl="1"/>
            <a:r>
              <a:rPr lang="en-US" dirty="0" err="1"/>
              <a:t>froberts@dimacs.rutgers.edu</a:t>
            </a:r>
            <a:endParaRPr lang="en-US" dirty="0"/>
          </a:p>
          <a:p>
            <a:pPr lvl="1"/>
            <a:r>
              <a:rPr lang="en-US" dirty="0"/>
              <a:t>908-803-7851</a:t>
            </a:r>
          </a:p>
          <a:p>
            <a:pPr marL="457202" lvl="1" indent="0">
              <a:buNone/>
            </a:pPr>
            <a:endParaRPr lang="en-US" dirty="0"/>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39</a:t>
            </a:fld>
            <a:endParaRPr lang="en-US" dirty="0"/>
          </a:p>
        </p:txBody>
      </p:sp>
    </p:spTree>
    <p:extLst>
      <p:ext uri="{BB962C8B-B14F-4D97-AF65-F5344CB8AC3E}">
        <p14:creationId xmlns:p14="http://schemas.microsoft.com/office/powerpoint/2010/main" val="417633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0870"/>
            <a:ext cx="10515600" cy="869903"/>
          </a:xfrm>
        </p:spPr>
        <p:txBody>
          <a:bodyPr>
            <a:noAutofit/>
          </a:bodyPr>
          <a:lstStyle/>
          <a:p>
            <a:pPr algn="ctr"/>
            <a:r>
              <a:rPr lang="en-US" sz="3200" dirty="0"/>
              <a:t>“Simple” Disruptions</a:t>
            </a:r>
            <a:br>
              <a:rPr lang="en-US" sz="3200" dirty="0"/>
            </a:br>
            <a:r>
              <a:rPr lang="en-US" sz="1800" dirty="0"/>
              <a:t>(not comprehensive)</a:t>
            </a:r>
            <a:endParaRPr lang="en-US" sz="3200" dirty="0"/>
          </a:p>
        </p:txBody>
      </p:sp>
      <p:sp>
        <p:nvSpPr>
          <p:cNvPr id="3" name="Content Placeholder 2"/>
          <p:cNvSpPr>
            <a:spLocks noGrp="1"/>
          </p:cNvSpPr>
          <p:nvPr>
            <p:ph idx="1"/>
          </p:nvPr>
        </p:nvSpPr>
        <p:spPr>
          <a:xfrm>
            <a:off x="838200" y="1287144"/>
            <a:ext cx="10515600" cy="4836435"/>
          </a:xfrm>
        </p:spPr>
        <p:txBody>
          <a:bodyPr>
            <a:normAutofit/>
          </a:bodyPr>
          <a:lstStyle/>
          <a:p>
            <a:pPr marL="457200" lvl="1" indent="0">
              <a:buNone/>
            </a:pPr>
            <a:endParaRPr lang="en-US" dirty="0"/>
          </a:p>
          <a:p>
            <a:pPr lvl="1"/>
            <a:endParaRPr lang="en-US" dirty="0"/>
          </a:p>
          <a:p>
            <a:pPr lvl="1"/>
            <a:endParaRPr lang="en-US" dirty="0"/>
          </a:p>
          <a:p>
            <a:endParaRPr lang="en-US" dirty="0"/>
          </a:p>
        </p:txBody>
      </p:sp>
      <p:sp>
        <p:nvSpPr>
          <p:cNvPr id="5" name="TextBox 4">
            <a:extLst>
              <a:ext uri="{FF2B5EF4-FFF2-40B4-BE49-F238E27FC236}">
                <a16:creationId xmlns:a16="http://schemas.microsoft.com/office/drawing/2014/main" id="{36419CF2-22C7-8B45-BD1E-C16DB4C0B002}"/>
              </a:ext>
            </a:extLst>
          </p:cNvPr>
          <p:cNvSpPr txBox="1"/>
          <p:nvPr/>
        </p:nvSpPr>
        <p:spPr>
          <a:xfrm>
            <a:off x="838200" y="5172282"/>
            <a:ext cx="10612658" cy="646331"/>
          </a:xfrm>
          <a:prstGeom prst="rect">
            <a:avLst/>
          </a:prstGeom>
          <a:noFill/>
        </p:spPr>
        <p:txBody>
          <a:bodyPr wrap="square" rtlCol="0">
            <a:spAutoFit/>
          </a:bodyPr>
          <a:lstStyle/>
          <a:p>
            <a:pPr algn="ctr"/>
            <a:r>
              <a:rPr lang="en-US" b="1" dirty="0">
                <a:solidFill>
                  <a:srgbClr val="C00000"/>
                </a:solidFill>
              </a:rPr>
              <a:t>When “simple” disruptions occur together, along a common supply chain, they become “complex” and may have surprising consequences or require novel mitigation approaches.</a:t>
            </a:r>
          </a:p>
        </p:txBody>
      </p:sp>
      <p:pic>
        <p:nvPicPr>
          <p:cNvPr id="6" name="Picture 5" descr="Table&#10;&#10;Description automatically generated">
            <a:extLst>
              <a:ext uri="{FF2B5EF4-FFF2-40B4-BE49-F238E27FC236}">
                <a16:creationId xmlns:a16="http://schemas.microsoft.com/office/drawing/2014/main" id="{4513D7E9-50C6-5FAB-01CE-33265D94FADE}"/>
              </a:ext>
            </a:extLst>
          </p:cNvPr>
          <p:cNvPicPr>
            <a:picLocks noChangeAspect="1"/>
          </p:cNvPicPr>
          <p:nvPr/>
        </p:nvPicPr>
        <p:blipFill>
          <a:blip r:embed="rId2"/>
          <a:stretch>
            <a:fillRect/>
          </a:stretch>
        </p:blipFill>
        <p:spPr>
          <a:xfrm>
            <a:off x="1201349" y="1459886"/>
            <a:ext cx="9789302" cy="3407430"/>
          </a:xfrm>
          <a:prstGeom prst="rect">
            <a:avLst/>
          </a:prstGeom>
          <a:ln>
            <a:solidFill>
              <a:srgbClr val="002060"/>
            </a:solidFill>
          </a:ln>
        </p:spPr>
      </p:pic>
      <p:sp>
        <p:nvSpPr>
          <p:cNvPr id="4" name="Slide Number Placeholder 1">
            <a:extLst>
              <a:ext uri="{FF2B5EF4-FFF2-40B4-BE49-F238E27FC236}">
                <a16:creationId xmlns:a16="http://schemas.microsoft.com/office/drawing/2014/main" id="{2B429F82-A0A4-6896-00B4-889633E44386}"/>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4</a:t>
            </a:fld>
            <a:endParaRPr lang="en-US" dirty="0"/>
          </a:p>
        </p:txBody>
      </p:sp>
    </p:spTree>
    <p:extLst>
      <p:ext uri="{BB962C8B-B14F-4D97-AF65-F5344CB8AC3E}">
        <p14:creationId xmlns:p14="http://schemas.microsoft.com/office/powerpoint/2010/main" val="300563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Complex Disruption Examples</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marL="1028703" lvl="1" indent="-342900">
              <a:spcAft>
                <a:spcPts val="1800"/>
              </a:spcAft>
            </a:pPr>
            <a:r>
              <a:rPr lang="en-US" dirty="0"/>
              <a:t>Ship fire in New York combined with a cyber attack</a:t>
            </a:r>
          </a:p>
          <a:p>
            <a:pPr marL="1028703" lvl="1" indent="-342900">
              <a:spcAft>
                <a:spcPts val="1800"/>
              </a:spcAft>
            </a:pPr>
            <a:r>
              <a:rPr lang="en-US" dirty="0"/>
              <a:t>Power outage in LA/LB combined with a security event</a:t>
            </a:r>
          </a:p>
          <a:p>
            <a:pPr marL="1028703" lvl="1" indent="-342900">
              <a:spcAft>
                <a:spcPts val="1800"/>
              </a:spcAft>
            </a:pPr>
            <a:r>
              <a:rPr lang="en-US" dirty="0"/>
              <a:t>Energy market impacts of Colonial Pipeline, Freeport LNG facility accident, refinery downtimes, and Ukraine invasion</a:t>
            </a:r>
          </a:p>
          <a:p>
            <a:pPr marL="1028703" lvl="1" indent="-342900">
              <a:spcAft>
                <a:spcPts val="1800"/>
              </a:spcAft>
            </a:pPr>
            <a:r>
              <a:rPr lang="en-US" dirty="0"/>
              <a:t>Low water on the Mississippi combined with a fertilizer shortage</a:t>
            </a:r>
          </a:p>
          <a:p>
            <a:pPr marL="1028703" lvl="1" indent="-342900">
              <a:spcAft>
                <a:spcPts val="1800"/>
              </a:spcAft>
            </a:pPr>
            <a:r>
              <a:rPr lang="en-US" dirty="0"/>
              <a:t>Russian invasion of Ukraine, impact to maritime supply chains</a:t>
            </a:r>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5</a:t>
            </a:fld>
            <a:endParaRPr lang="en-US" dirty="0"/>
          </a:p>
        </p:txBody>
      </p:sp>
    </p:spTree>
    <p:extLst>
      <p:ext uri="{BB962C8B-B14F-4D97-AF65-F5344CB8AC3E}">
        <p14:creationId xmlns:p14="http://schemas.microsoft.com/office/powerpoint/2010/main" val="346226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76601"/>
            <a:ext cx="6503894" cy="1081677"/>
          </a:xfrm>
        </p:spPr>
        <p:txBody>
          <a:bodyPr>
            <a:normAutofit/>
          </a:bodyPr>
          <a:lstStyle/>
          <a:p>
            <a:r>
              <a:rPr lang="en-US" dirty="0"/>
              <a:t>NY/NJ (KVK)  Scenario</a:t>
            </a:r>
          </a:p>
        </p:txBody>
      </p:sp>
      <p:sp>
        <p:nvSpPr>
          <p:cNvPr id="7" name="Text Placeholder 6"/>
          <p:cNvSpPr>
            <a:spLocks noGrp="1"/>
          </p:cNvSpPr>
          <p:nvPr>
            <p:ph idx="1"/>
          </p:nvPr>
        </p:nvSpPr>
        <p:spPr>
          <a:xfrm>
            <a:off x="569258" y="568901"/>
            <a:ext cx="10515600" cy="5280571"/>
          </a:xfrm>
        </p:spPr>
        <p:txBody>
          <a:bodyPr>
            <a:normAutofit/>
          </a:bodyPr>
          <a:lstStyle/>
          <a:p>
            <a:pPr marL="0" marR="0" indent="0">
              <a:lnSpc>
                <a:spcPct val="107000"/>
              </a:lnSpc>
              <a:spcBef>
                <a:spcPts val="0"/>
              </a:spcBef>
              <a:spcAft>
                <a:spcPts val="600"/>
              </a:spcAft>
              <a:buNone/>
            </a:pPr>
            <a:r>
              <a:rPr lang="en-US" sz="1800" b="1" dirty="0">
                <a:solidFill>
                  <a:srgbClr val="222222"/>
                </a:solidFill>
                <a:effectLst/>
                <a:latin typeface="+mj-lt"/>
                <a:ea typeface="Times New Roman" panose="02020603050405020304" pitchFamily="18" charset="0"/>
                <a:cs typeface="Times New Roman" panose="02020603050405020304" pitchFamily="18" charset="0"/>
              </a:rPr>
              <a:t>Background Scenario:</a:t>
            </a:r>
            <a:r>
              <a:rPr lang="en-US" sz="1800" dirty="0">
                <a:solidFill>
                  <a:srgbClr val="222222"/>
                </a:solidFill>
                <a:effectLst/>
                <a:latin typeface="+mj-lt"/>
                <a:ea typeface="Times New Roman" panose="02020603050405020304" pitchFamily="18" charset="0"/>
                <a:cs typeface="Times New Roman" panose="02020603050405020304" pitchFamily="18" charset="0"/>
              </a:rPr>
              <a:t> </a:t>
            </a:r>
            <a:r>
              <a:rPr lang="en-US" sz="1800" b="1" dirty="0">
                <a:solidFill>
                  <a:srgbClr val="222222"/>
                </a:solidFill>
                <a:effectLst/>
                <a:latin typeface="+mj-lt"/>
                <a:ea typeface="Times New Roman" panose="02020603050405020304" pitchFamily="18" charset="0"/>
                <a:cs typeface="Times New Roman" panose="02020603050405020304" pitchFamily="18" charset="0"/>
              </a:rPr>
              <a:t>Increased dwell </a:t>
            </a:r>
            <a:r>
              <a:rPr lang="en-US" sz="1800" b="1" dirty="0">
                <a:solidFill>
                  <a:srgbClr val="222222"/>
                </a:solidFill>
                <a:latin typeface="+mj-lt"/>
                <a:ea typeface="Times New Roman" panose="02020603050405020304" pitchFamily="18" charset="0"/>
                <a:cs typeface="Times New Roman" panose="02020603050405020304" pitchFamily="18" charset="0"/>
              </a:rPr>
              <a:t>t</a:t>
            </a:r>
            <a:r>
              <a:rPr lang="en-US" sz="1800" b="1" dirty="0">
                <a:solidFill>
                  <a:srgbClr val="222222"/>
                </a:solidFill>
                <a:effectLst/>
                <a:latin typeface="+mj-lt"/>
                <a:ea typeface="Times New Roman" panose="02020603050405020304" pitchFamily="18" charset="0"/>
                <a:cs typeface="Times New Roman" panose="02020603050405020304" pitchFamily="18" charset="0"/>
              </a:rPr>
              <a:t>ime for containers</a:t>
            </a:r>
          </a:p>
          <a:p>
            <a:pPr marL="0" marR="0" indent="0">
              <a:lnSpc>
                <a:spcPct val="107000"/>
              </a:lnSpc>
              <a:spcBef>
                <a:spcPts val="0"/>
              </a:spcBef>
              <a:spcAft>
                <a:spcPts val="600"/>
              </a:spcAft>
              <a:buNone/>
            </a:pPr>
            <a:r>
              <a:rPr lang="en-US" sz="1600" dirty="0">
                <a:solidFill>
                  <a:srgbClr val="222222"/>
                </a:solidFill>
                <a:effectLst/>
                <a:ea typeface="Times New Roman" panose="02020603050405020304" pitchFamily="18" charset="0"/>
                <a:cs typeface="Times New Roman" panose="02020603050405020304" pitchFamily="18" charset="0"/>
              </a:rPr>
              <a:t>A combination of truck driver, chassis, and warehouse shortages has significantly increased terminal dwell time of containers in the NY/NJ area.</a:t>
            </a:r>
            <a:endParaRPr lang="en-US" sz="16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600"/>
              </a:spcAft>
              <a:buNone/>
            </a:pPr>
            <a:r>
              <a:rPr lang="en-US" sz="1800" b="1" dirty="0">
                <a:solidFill>
                  <a:srgbClr val="222222"/>
                </a:solidFill>
                <a:effectLst/>
                <a:latin typeface="+mj-lt"/>
                <a:ea typeface="Times New Roman" panose="02020603050405020304" pitchFamily="18" charset="0"/>
                <a:cs typeface="Times New Roman" panose="02020603050405020304" pitchFamily="18" charset="0"/>
              </a:rPr>
              <a:t>Initial Disruption:</a:t>
            </a:r>
            <a:r>
              <a:rPr lang="en-US" sz="1800" dirty="0">
                <a:solidFill>
                  <a:srgbClr val="222222"/>
                </a:solidFill>
                <a:effectLst/>
                <a:latin typeface="+mj-lt"/>
                <a:ea typeface="Times New Roman" panose="02020603050405020304" pitchFamily="18" charset="0"/>
                <a:cs typeface="Times New Roman" panose="02020603050405020304" pitchFamily="18" charset="0"/>
              </a:rPr>
              <a:t> </a:t>
            </a:r>
            <a:r>
              <a:rPr lang="en-US" sz="1800" b="1" dirty="0">
                <a:solidFill>
                  <a:srgbClr val="222222"/>
                </a:solidFill>
                <a:effectLst/>
                <a:latin typeface="+mj-lt"/>
                <a:ea typeface="Times New Roman" panose="02020603050405020304" pitchFamily="18" charset="0"/>
                <a:cs typeface="Times New Roman" panose="02020603050405020304" pitchFamily="18" charset="0"/>
              </a:rPr>
              <a:t>Container ship </a:t>
            </a:r>
            <a:r>
              <a:rPr lang="en-US" sz="1800" b="1" dirty="0">
                <a:solidFill>
                  <a:srgbClr val="222222"/>
                </a:solidFill>
                <a:latin typeface="+mj-lt"/>
                <a:ea typeface="Times New Roman" panose="02020603050405020304" pitchFamily="18" charset="0"/>
                <a:cs typeface="Times New Roman" panose="02020603050405020304" pitchFamily="18" charset="0"/>
              </a:rPr>
              <a:t>f</a:t>
            </a:r>
            <a:r>
              <a:rPr lang="en-US" sz="1800" b="1" dirty="0">
                <a:solidFill>
                  <a:srgbClr val="222222"/>
                </a:solidFill>
                <a:effectLst/>
                <a:latin typeface="+mj-lt"/>
                <a:ea typeface="Times New Roman" panose="02020603050405020304" pitchFamily="18" charset="0"/>
                <a:cs typeface="Times New Roman" panose="02020603050405020304" pitchFamily="18" charset="0"/>
              </a:rPr>
              <a:t>ire and blockage of the Kill van Kull</a:t>
            </a:r>
          </a:p>
          <a:p>
            <a:pPr marL="0" marR="0" indent="0">
              <a:lnSpc>
                <a:spcPct val="107000"/>
              </a:lnSpc>
              <a:spcBef>
                <a:spcPts val="0"/>
              </a:spcBef>
              <a:spcAft>
                <a:spcPts val="600"/>
              </a:spcAft>
              <a:buNone/>
            </a:pPr>
            <a:r>
              <a:rPr lang="en-US" sz="1600" dirty="0">
                <a:solidFill>
                  <a:srgbClr val="222222"/>
                </a:solidFill>
                <a:effectLst/>
                <a:ea typeface="Times New Roman" panose="02020603050405020304" pitchFamily="18" charset="0"/>
                <a:cs typeface="Times New Roman" panose="02020603050405020304" pitchFamily="18" charset="0"/>
              </a:rPr>
              <a:t>Ship carrying fireworks &amp; industrial chemicals catches fire in the KVK; smoke from burning chemicals affects surrounding area. Escort tug loses connection; vessel runs aground. 4 days to extinguish fire and tow vessel to safety; 4 more days of daytime, one-way traffic on KVK. </a:t>
            </a:r>
          </a:p>
          <a:p>
            <a:pPr marL="0" marR="0" indent="0">
              <a:lnSpc>
                <a:spcPct val="107000"/>
              </a:lnSpc>
              <a:spcBef>
                <a:spcPts val="0"/>
              </a:spcBef>
              <a:spcAft>
                <a:spcPts val="600"/>
              </a:spcAft>
              <a:buNone/>
            </a:pPr>
            <a:r>
              <a:rPr lang="en-US" sz="1800" b="1" dirty="0">
                <a:solidFill>
                  <a:srgbClr val="222222"/>
                </a:solidFill>
                <a:latin typeface="+mj-lt"/>
                <a:ea typeface="Calibri" panose="020F0502020204030204" pitchFamily="34" charset="0"/>
                <a:cs typeface="Times New Roman" panose="02020603050405020304" pitchFamily="18" charset="0"/>
              </a:rPr>
              <a:t>Secondary Disruption: Malware impacts to terminal operating systems</a:t>
            </a:r>
            <a:endParaRPr lang="en-US" sz="1800" b="1" dirty="0">
              <a:effectLst/>
              <a:latin typeface="+mj-lt"/>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pPr>
            <a:r>
              <a:rPr lang="en-US" sz="1600" dirty="0"/>
              <a:t>Malware affects terminal OS at Port Newark-Elizabeth, affecting ability to track status, location, destination of containers, and further increases terminal dwell time issues resulting from background scenario. Other terminals take their systems offline for 24 hours to ensure that the malware has not affected them. Occasional rechecks slow down operations for another week.</a:t>
            </a:r>
          </a:p>
          <a:p>
            <a:pPr lvl="2">
              <a:spcAft>
                <a:spcPts val="1200"/>
              </a:spcAft>
            </a:pPr>
            <a:endParaRPr lang="en-US" dirty="0"/>
          </a:p>
          <a:p>
            <a:pPr marL="0" indent="0">
              <a:buNone/>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6</a:t>
            </a:fld>
            <a:endParaRPr lang="en-US" dirty="0"/>
          </a:p>
        </p:txBody>
      </p:sp>
      <p:pic>
        <p:nvPicPr>
          <p:cNvPr id="6" name="Picture 5">
            <a:extLst>
              <a:ext uri="{FF2B5EF4-FFF2-40B4-BE49-F238E27FC236}">
                <a16:creationId xmlns:a16="http://schemas.microsoft.com/office/drawing/2014/main" id="{3282D66F-315A-EAC1-D328-2A21D935B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2860" y="3987871"/>
            <a:ext cx="3570809" cy="2005394"/>
          </a:xfrm>
          <a:prstGeom prst="rect">
            <a:avLst/>
          </a:prstGeom>
          <a:ln>
            <a:solidFill>
              <a:schemeClr val="accent1">
                <a:lumMod val="50000"/>
              </a:schemeClr>
            </a:solidFill>
          </a:ln>
        </p:spPr>
      </p:pic>
      <p:sp>
        <p:nvSpPr>
          <p:cNvPr id="8" name="TextBox 7">
            <a:extLst>
              <a:ext uri="{FF2B5EF4-FFF2-40B4-BE49-F238E27FC236}">
                <a16:creationId xmlns:a16="http://schemas.microsoft.com/office/drawing/2014/main" id="{798FD33D-88DD-614B-F125-2A770E09643E}"/>
              </a:ext>
            </a:extLst>
          </p:cNvPr>
          <p:cNvSpPr txBox="1"/>
          <p:nvPr/>
        </p:nvSpPr>
        <p:spPr>
          <a:xfrm>
            <a:off x="569258" y="4214948"/>
            <a:ext cx="7398083" cy="1815882"/>
          </a:xfrm>
          <a:prstGeom prst="rect">
            <a:avLst/>
          </a:prstGeom>
          <a:noFill/>
          <a:ln>
            <a:solidFill>
              <a:schemeClr val="accent1"/>
            </a:solidFill>
          </a:ln>
        </p:spPr>
        <p:txBody>
          <a:bodyPr wrap="square" rtlCol="0">
            <a:spAutoFit/>
          </a:bodyPr>
          <a:lstStyle/>
          <a:p>
            <a:pPr marL="285750" indent="-285750">
              <a:spcAft>
                <a:spcPts val="600"/>
              </a:spcAft>
              <a:buFont typeface="Arial" panose="020B0604020202020204" pitchFamily="34" charset="0"/>
              <a:buChar char="•"/>
            </a:pPr>
            <a:r>
              <a:rPr lang="en-US" sz="1700" dirty="0">
                <a:solidFill>
                  <a:srgbClr val="FF0000"/>
                </a:solidFill>
              </a:rPr>
              <a:t>We expect the combination of events would significantly challenge port activity and cargo movement.</a:t>
            </a:r>
          </a:p>
          <a:p>
            <a:pPr marL="285750" indent="-285750">
              <a:spcAft>
                <a:spcPts val="600"/>
              </a:spcAft>
              <a:buFont typeface="Arial" panose="020B0604020202020204" pitchFamily="34" charset="0"/>
              <a:buChar char="•"/>
            </a:pPr>
            <a:r>
              <a:rPr lang="en-US" sz="1700" dirty="0">
                <a:solidFill>
                  <a:srgbClr val="FF0000"/>
                </a:solidFill>
              </a:rPr>
              <a:t>What pre- and post- mitigation measures/resilience tactics short term or long term might reduce risk?</a:t>
            </a:r>
          </a:p>
          <a:p>
            <a:pPr marL="285750" indent="-285750">
              <a:spcAft>
                <a:spcPts val="600"/>
              </a:spcAft>
              <a:buFont typeface="Arial" panose="020B0604020202020204" pitchFamily="34" charset="0"/>
              <a:buChar char="•"/>
            </a:pPr>
            <a:r>
              <a:rPr lang="en-US" sz="1700" dirty="0">
                <a:solidFill>
                  <a:srgbClr val="FF0000"/>
                </a:solidFill>
              </a:rPr>
              <a:t>What economic or other factors could make mitigation/resilience measures more or less likely to succeed?</a:t>
            </a:r>
          </a:p>
        </p:txBody>
      </p:sp>
    </p:spTree>
    <p:extLst>
      <p:ext uri="{BB962C8B-B14F-4D97-AF65-F5344CB8AC3E}">
        <p14:creationId xmlns:p14="http://schemas.microsoft.com/office/powerpoint/2010/main" val="3651119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372" y="9975"/>
            <a:ext cx="11524594" cy="1325563"/>
          </a:xfrm>
        </p:spPr>
        <p:txBody>
          <a:bodyPr/>
          <a:lstStyle/>
          <a:p>
            <a:pPr algn="ctr"/>
            <a:r>
              <a:rPr lang="en-US" dirty="0"/>
              <a:t>Port of NY/NJ Complex Disruption: Kill van Kull Blockage: </a:t>
            </a:r>
            <a:r>
              <a:rPr lang="en-US" i="1" dirty="0"/>
              <a:t>Stakeholder Engagement</a:t>
            </a:r>
          </a:p>
        </p:txBody>
      </p:sp>
      <p:sp>
        <p:nvSpPr>
          <p:cNvPr id="7" name="Text Placeholder 6"/>
          <p:cNvSpPr>
            <a:spLocks noGrp="1"/>
          </p:cNvSpPr>
          <p:nvPr>
            <p:ph idx="1"/>
          </p:nvPr>
        </p:nvSpPr>
        <p:spPr>
          <a:xfrm>
            <a:off x="481004" y="1315330"/>
            <a:ext cx="11193253" cy="4731929"/>
          </a:xfrm>
        </p:spPr>
        <p:txBody>
          <a:bodyPr>
            <a:normAutofit/>
          </a:bodyPr>
          <a:lstStyle/>
          <a:p>
            <a:pPr>
              <a:lnSpc>
                <a:spcPct val="120000"/>
              </a:lnSpc>
            </a:pPr>
            <a:r>
              <a:rPr lang="en-US" dirty="0"/>
              <a:t>Detailed input for KVK disruption from </a:t>
            </a:r>
            <a:r>
              <a:rPr lang="en-US" b="1" dirty="0">
                <a:solidFill>
                  <a:srgbClr val="FF0000"/>
                </a:solidFill>
              </a:rPr>
              <a:t>USCG Sector NY </a:t>
            </a:r>
            <a:r>
              <a:rPr lang="en-US" dirty="0"/>
              <a:t>and</a:t>
            </a:r>
            <a:r>
              <a:rPr lang="en-US" b="1" dirty="0">
                <a:solidFill>
                  <a:srgbClr val="FF0000"/>
                </a:solidFill>
              </a:rPr>
              <a:t> Port Authority of NY/NJ. </a:t>
            </a:r>
            <a:endParaRPr lang="en-US" dirty="0"/>
          </a:p>
          <a:p>
            <a:pPr>
              <a:lnSpc>
                <a:spcPct val="120000"/>
              </a:lnSpc>
            </a:pPr>
            <a:r>
              <a:rPr lang="en-US" dirty="0"/>
              <a:t>USCG plans an exercise on just such a blockage and we are invited.</a:t>
            </a:r>
          </a:p>
          <a:p>
            <a:pPr>
              <a:lnSpc>
                <a:spcPct val="120000"/>
              </a:lnSpc>
            </a:pPr>
            <a:r>
              <a:rPr lang="en-US" dirty="0"/>
              <a:t>Our report on this scenario and results of MCAT modeling to be shared with USCG Sector NY and Port Authority of NY/NJ and our input should help shape the exercise and the post-exercise planning.</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7</a:t>
            </a:fld>
            <a:endParaRPr lang="en-US" dirty="0"/>
          </a:p>
        </p:txBody>
      </p:sp>
    </p:spTree>
    <p:extLst>
      <p:ext uri="{BB962C8B-B14F-4D97-AF65-F5344CB8AC3E}">
        <p14:creationId xmlns:p14="http://schemas.microsoft.com/office/powerpoint/2010/main" val="69466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3109" y="-94614"/>
            <a:ext cx="5493327" cy="1081677"/>
          </a:xfrm>
        </p:spPr>
        <p:txBody>
          <a:bodyPr>
            <a:normAutofit/>
          </a:bodyPr>
          <a:lstStyle/>
          <a:p>
            <a:r>
              <a:rPr lang="en-US" dirty="0"/>
              <a:t>West Coast Scenario</a:t>
            </a:r>
          </a:p>
        </p:txBody>
      </p:sp>
      <p:sp>
        <p:nvSpPr>
          <p:cNvPr id="7" name="Text Placeholder 6"/>
          <p:cNvSpPr>
            <a:spLocks noGrp="1"/>
          </p:cNvSpPr>
          <p:nvPr>
            <p:ph idx="1"/>
          </p:nvPr>
        </p:nvSpPr>
        <p:spPr>
          <a:xfrm>
            <a:off x="112060" y="771013"/>
            <a:ext cx="7122458" cy="4427702"/>
          </a:xfrm>
        </p:spPr>
        <p:txBody>
          <a:bodyPr>
            <a:normAutofit/>
          </a:bodyPr>
          <a:lstStyle/>
          <a:p>
            <a:pPr marL="0" marR="0" indent="0">
              <a:lnSpc>
                <a:spcPct val="107000"/>
              </a:lnSpc>
              <a:spcBef>
                <a:spcPts val="0"/>
              </a:spcBef>
              <a:spcAft>
                <a:spcPts val="600"/>
              </a:spcAft>
              <a:buNone/>
            </a:pP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Background Scenario:</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Labor dispute</a:t>
            </a:r>
          </a:p>
          <a:p>
            <a:pPr marL="514350" lvl="1" indent="-285750">
              <a:lnSpc>
                <a:spcPct val="107000"/>
              </a:lnSpc>
              <a:spcBef>
                <a:spcPts val="0"/>
              </a:spcBef>
              <a:spcAft>
                <a:spcPts val="600"/>
              </a:spcAft>
            </a:pPr>
            <a:r>
              <a:rPr lang="en-US" sz="1600" dirty="0">
                <a:effectLst/>
                <a:ea typeface="Lato" panose="020F0502020204030203" pitchFamily="34" charset="0"/>
                <a:cs typeface="Lato" panose="020F0502020204030203" pitchFamily="34" charset="0"/>
              </a:rPr>
              <a:t>Labor dispute at POLA/LB leads to cargo diversions, ocean shipping spot rates almost $9K/40ft container (vs. 5-yr average of ~$3,500), and a wait time </a:t>
            </a:r>
            <a:r>
              <a:rPr lang="en-US" sz="1600" dirty="0">
                <a:ea typeface="Lato" panose="020F0502020204030203" pitchFamily="34" charset="0"/>
                <a:cs typeface="Lato" panose="020F0502020204030203" pitchFamily="34" charset="0"/>
              </a:rPr>
              <a:t>as high as 26 days.</a:t>
            </a:r>
          </a:p>
          <a:p>
            <a:pPr marL="228600" lvl="1" indent="0">
              <a:lnSpc>
                <a:spcPct val="107000"/>
              </a:lnSpc>
              <a:spcBef>
                <a:spcPts val="0"/>
              </a:spcBef>
              <a:spcAft>
                <a:spcPts val="600"/>
              </a:spcAft>
              <a:buNone/>
            </a:pPr>
            <a:r>
              <a:rPr lang="en-US" sz="1800" b="1" dirty="0">
                <a:ea typeface="Lato" panose="020F0502020204030203" pitchFamily="34" charset="0"/>
                <a:cs typeface="Lato" panose="020F0502020204030203" pitchFamily="34" charset="0"/>
              </a:rPr>
              <a:t>Initial Disruption</a:t>
            </a:r>
            <a:r>
              <a:rPr lang="en-US" sz="1600" dirty="0">
                <a:ea typeface="Lato" panose="020F0502020204030203" pitchFamily="34" charset="0"/>
                <a:cs typeface="Lato" panose="020F0502020204030203" pitchFamily="34" charset="0"/>
              </a:rPr>
              <a:t>:  </a:t>
            </a:r>
            <a:r>
              <a:rPr lang="en-US" sz="1800" b="1" dirty="0">
                <a:ea typeface="Lato" panose="020F0502020204030203" pitchFamily="34" charset="0"/>
                <a:cs typeface="Lato" panose="020F0502020204030203" pitchFamily="34" charset="0"/>
              </a:rPr>
              <a:t>Wildfires and power loss</a:t>
            </a:r>
          </a:p>
          <a:p>
            <a:pPr marL="514350" lvl="1" indent="-285750">
              <a:lnSpc>
                <a:spcPct val="107000"/>
              </a:lnSpc>
              <a:spcBef>
                <a:spcPts val="0"/>
              </a:spcBef>
              <a:spcAft>
                <a:spcPts val="600"/>
              </a:spcAft>
            </a:pPr>
            <a:r>
              <a:rPr lang="en-US" sz="1600" dirty="0">
                <a:ea typeface="Lato" panose="020F0502020204030203" pitchFamily="34" charset="0"/>
                <a:cs typeface="Lato" panose="020F0502020204030203" pitchFamily="34" charset="0"/>
              </a:rPr>
              <a:t>Wildfires damage transmission lines and substations servicing the port area leading to 3 days of blackouts/brownouts in the port area; 2 more days for full power to be restored.</a:t>
            </a:r>
          </a:p>
          <a:p>
            <a:pPr marL="228600" lvl="1" indent="0">
              <a:lnSpc>
                <a:spcPct val="107000"/>
              </a:lnSpc>
              <a:spcBef>
                <a:spcPts val="0"/>
              </a:spcBef>
              <a:spcAft>
                <a:spcPts val="600"/>
              </a:spcAft>
              <a:buNone/>
            </a:pPr>
            <a:r>
              <a:rPr lang="en-US" sz="1800" b="1" dirty="0">
                <a:ea typeface="Lato" panose="020F0502020204030203" pitchFamily="34" charset="0"/>
                <a:cs typeface="Lato" panose="020F0502020204030203" pitchFamily="34" charset="0"/>
              </a:rPr>
              <a:t>Secondary Disruption</a:t>
            </a:r>
            <a:r>
              <a:rPr lang="en-US" sz="1600" dirty="0">
                <a:ea typeface="Lato" panose="020F0502020204030203" pitchFamily="34" charset="0"/>
                <a:cs typeface="Lato" panose="020F0502020204030203" pitchFamily="34" charset="0"/>
              </a:rPr>
              <a:t>: </a:t>
            </a:r>
            <a:r>
              <a:rPr lang="en-US" sz="1800" b="1" dirty="0">
                <a:ea typeface="Lato" panose="020F0502020204030203" pitchFamily="34" charset="0"/>
                <a:cs typeface="Lato" panose="020F0502020204030203" pitchFamily="34" charset="0"/>
              </a:rPr>
              <a:t>Sustained security requirements</a:t>
            </a:r>
          </a:p>
          <a:p>
            <a:pPr marL="514350" lvl="1" indent="-285750">
              <a:lnSpc>
                <a:spcPct val="107000"/>
              </a:lnSpc>
              <a:spcBef>
                <a:spcPts val="0"/>
              </a:spcBef>
              <a:spcAft>
                <a:spcPts val="600"/>
              </a:spcAft>
            </a:pPr>
            <a:r>
              <a:rPr lang="en-US" sz="1600" dirty="0">
                <a:ea typeface="Lato" panose="020F0502020204030203" pitchFamily="34" charset="0"/>
                <a:cs typeface="Lato" panose="020F0502020204030203" pitchFamily="34" charset="0"/>
              </a:rPr>
              <a:t>Two days after power is restored, a bomb explodes in a container at POLA/LB, damaging cranes. Threats of further explosions lead to MARSEC 2 conditions for the port area for all West Coast ports for one week. Workers reluctant to work until safety is assured. Debris clearing takes 3 days, but replacing cranes much longer.</a:t>
            </a:r>
          </a:p>
          <a:p>
            <a:pPr lvl="2">
              <a:spcAft>
                <a:spcPts val="1200"/>
              </a:spcAft>
            </a:pPr>
            <a:endParaRPr lang="en-US" dirty="0"/>
          </a:p>
          <a:p>
            <a:pPr lvl="2">
              <a:spcAft>
                <a:spcPts val="1200"/>
              </a:spcAft>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8</a:t>
            </a:fld>
            <a:endParaRPr lang="en-US" dirty="0"/>
          </a:p>
        </p:txBody>
      </p:sp>
      <p:pic>
        <p:nvPicPr>
          <p:cNvPr id="8" name="Picture 7">
            <a:extLst>
              <a:ext uri="{FF2B5EF4-FFF2-40B4-BE49-F238E27FC236}">
                <a16:creationId xmlns:a16="http://schemas.microsoft.com/office/drawing/2014/main" id="{5A0E58E9-374B-5FF1-DA62-AB4F6776113A}"/>
              </a:ext>
            </a:extLst>
          </p:cNvPr>
          <p:cNvPicPr>
            <a:picLocks noChangeAspect="1"/>
          </p:cNvPicPr>
          <p:nvPr/>
        </p:nvPicPr>
        <p:blipFill>
          <a:blip r:embed="rId3"/>
          <a:stretch>
            <a:fillRect/>
          </a:stretch>
        </p:blipFill>
        <p:spPr>
          <a:xfrm>
            <a:off x="7716327" y="1218202"/>
            <a:ext cx="5127652" cy="2202261"/>
          </a:xfrm>
          <a:prstGeom prst="rect">
            <a:avLst/>
          </a:prstGeom>
        </p:spPr>
      </p:pic>
      <p:sp>
        <p:nvSpPr>
          <p:cNvPr id="10" name="TextBox 9">
            <a:extLst>
              <a:ext uri="{FF2B5EF4-FFF2-40B4-BE49-F238E27FC236}">
                <a16:creationId xmlns:a16="http://schemas.microsoft.com/office/drawing/2014/main" id="{2429C643-4B38-3B70-0FD3-2D651C4FC07F}"/>
              </a:ext>
            </a:extLst>
          </p:cNvPr>
          <p:cNvSpPr txBox="1"/>
          <p:nvPr/>
        </p:nvSpPr>
        <p:spPr>
          <a:xfrm>
            <a:off x="5357634" y="4801325"/>
            <a:ext cx="6722306" cy="1354217"/>
          </a:xfrm>
          <a:prstGeom prst="rect">
            <a:avLst/>
          </a:prstGeom>
          <a:noFill/>
          <a:ln>
            <a:solidFill>
              <a:schemeClr val="accent1"/>
            </a:solidFill>
          </a:ln>
        </p:spPr>
        <p:txBody>
          <a:bodyPr wrap="square" rtlCol="0">
            <a:spAutoFit/>
          </a:bodyPr>
          <a:lstStyle/>
          <a:p>
            <a:pPr>
              <a:spcAft>
                <a:spcPts val="1200"/>
              </a:spcAft>
            </a:pPr>
            <a:r>
              <a:rPr lang="en-US" dirty="0">
                <a:solidFill>
                  <a:srgbClr val="FF0000"/>
                </a:solidFill>
              </a:rPr>
              <a:t>What are some mitigations/resilience tactics (short-term or long-term) you might think of for this scenario?</a:t>
            </a:r>
          </a:p>
          <a:p>
            <a:pPr>
              <a:spcAft>
                <a:spcPts val="1200"/>
              </a:spcAft>
            </a:pPr>
            <a:r>
              <a:rPr lang="en-US" dirty="0">
                <a:solidFill>
                  <a:srgbClr val="FF0000"/>
                </a:solidFill>
              </a:rPr>
              <a:t>What are economic or other considerations that might make these feasible or infeasible?</a:t>
            </a:r>
          </a:p>
        </p:txBody>
      </p:sp>
    </p:spTree>
    <p:extLst>
      <p:ext uri="{BB962C8B-B14F-4D97-AF65-F5344CB8AC3E}">
        <p14:creationId xmlns:p14="http://schemas.microsoft.com/office/powerpoint/2010/main" val="351755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372" y="9975"/>
            <a:ext cx="11524594" cy="1325563"/>
          </a:xfrm>
        </p:spPr>
        <p:txBody>
          <a:bodyPr/>
          <a:lstStyle/>
          <a:p>
            <a:pPr algn="ctr"/>
            <a:r>
              <a:rPr lang="en-US" dirty="0"/>
              <a:t>West Coast Complex Disruption: </a:t>
            </a:r>
            <a:br>
              <a:rPr lang="en-US" dirty="0"/>
            </a:br>
            <a:r>
              <a:rPr lang="en-US" i="1" dirty="0"/>
              <a:t>Stakeholder Engagement</a:t>
            </a:r>
          </a:p>
        </p:txBody>
      </p:sp>
      <p:sp>
        <p:nvSpPr>
          <p:cNvPr id="7" name="Text Placeholder 6"/>
          <p:cNvSpPr>
            <a:spLocks noGrp="1"/>
          </p:cNvSpPr>
          <p:nvPr>
            <p:ph idx="1"/>
          </p:nvPr>
        </p:nvSpPr>
        <p:spPr>
          <a:xfrm>
            <a:off x="481004" y="1230922"/>
            <a:ext cx="11193253" cy="4731929"/>
          </a:xfrm>
        </p:spPr>
        <p:txBody>
          <a:bodyPr>
            <a:normAutofit/>
          </a:bodyPr>
          <a:lstStyle/>
          <a:p>
            <a:pPr>
              <a:lnSpc>
                <a:spcPct val="120000"/>
              </a:lnSpc>
            </a:pPr>
            <a:r>
              <a:rPr lang="en-US" dirty="0"/>
              <a:t>Detailed discussion of West Coast disruption with Director of Security Services at </a:t>
            </a:r>
            <a:r>
              <a:rPr lang="en-US" b="1" dirty="0">
                <a:solidFill>
                  <a:srgbClr val="FF0000"/>
                </a:solidFill>
              </a:rPr>
              <a:t>Port of Long Beach </a:t>
            </a:r>
          </a:p>
          <a:p>
            <a:pPr>
              <a:lnSpc>
                <a:spcPct val="120000"/>
              </a:lnSpc>
            </a:pPr>
            <a:r>
              <a:rPr lang="en-US" dirty="0"/>
              <a:t>They are very concerned with exactly this scenario</a:t>
            </a:r>
          </a:p>
          <a:p>
            <a:pPr>
              <a:lnSpc>
                <a:spcPct val="120000"/>
              </a:lnSpc>
            </a:pPr>
            <a:r>
              <a:rPr lang="en-US" b="1" dirty="0">
                <a:solidFill>
                  <a:srgbClr val="FF0000"/>
                </a:solidFill>
              </a:rPr>
              <a:t>USCG Sector Los Angeles-Long Beach </a:t>
            </a:r>
            <a:r>
              <a:rPr lang="en-US" dirty="0"/>
              <a:t>plans exercise on sustained loss of electrical power; we are invited to participate</a:t>
            </a:r>
          </a:p>
          <a:p>
            <a:pPr>
              <a:lnSpc>
                <a:spcPct val="120000"/>
              </a:lnSpc>
            </a:pPr>
            <a:r>
              <a:rPr lang="en-US" dirty="0"/>
              <a:t>Our report on this scenario and results of MCAT modeling to be shared with POLA-POLB partners and USCG as input to their planning.</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9</a:t>
            </a:fld>
            <a:endParaRPr lang="en-US" dirty="0"/>
          </a:p>
        </p:txBody>
      </p:sp>
    </p:spTree>
    <p:extLst>
      <p:ext uri="{BB962C8B-B14F-4D97-AF65-F5344CB8AC3E}">
        <p14:creationId xmlns:p14="http://schemas.microsoft.com/office/powerpoint/2010/main" val="899090991"/>
      </p:ext>
    </p:extLst>
  </p:cSld>
  <p:clrMapOvr>
    <a:masterClrMapping/>
  </p:clrMapOvr>
</p:sld>
</file>

<file path=ppt/theme/theme1.xml><?xml version="1.0" encoding="utf-8"?>
<a:theme xmlns:a="http://schemas.openxmlformats.org/drawingml/2006/main" name="1_Office Theme">
  <a:themeElements>
    <a:clrScheme name="Custom 20">
      <a:dk1>
        <a:srgbClr val="3A3838"/>
      </a:dk1>
      <a:lt1>
        <a:srgbClr val="FFFFFF"/>
      </a:lt1>
      <a:dk2>
        <a:srgbClr val="5C6670"/>
      </a:dk2>
      <a:lt2>
        <a:srgbClr val="E7E6E6"/>
      </a:lt2>
      <a:accent1>
        <a:srgbClr val="5C6670"/>
      </a:accent1>
      <a:accent2>
        <a:srgbClr val="BBC1C7"/>
      </a:accent2>
      <a:accent3>
        <a:srgbClr val="0070C9"/>
      </a:accent3>
      <a:accent4>
        <a:srgbClr val="F8B506"/>
      </a:accent4>
      <a:accent5>
        <a:srgbClr val="5DC1DA"/>
      </a:accent5>
      <a:accent6>
        <a:srgbClr val="00648C"/>
      </a:accent6>
      <a:hlink>
        <a:srgbClr val="003762"/>
      </a:hlink>
      <a:folHlink>
        <a:srgbClr val="0037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19367</TotalTime>
  <Words>3741</Words>
  <Application>Microsoft Macintosh PowerPoint</Application>
  <PresentationFormat>Widescreen</PresentationFormat>
  <Paragraphs>525</Paragraphs>
  <Slides>39</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calibre</vt:lpstr>
      <vt:lpstr>Calibri</vt:lpstr>
      <vt:lpstr>Calibri Light</vt:lpstr>
      <vt:lpstr>Cambria</vt:lpstr>
      <vt:lpstr>Times New Roman</vt:lpstr>
      <vt:lpstr>1_Office Theme</vt:lpstr>
      <vt:lpstr>Custom Design</vt:lpstr>
      <vt:lpstr>2_Custom Design</vt:lpstr>
      <vt:lpstr>PowerPoint Presentation</vt:lpstr>
      <vt:lpstr>Project Overview</vt:lpstr>
      <vt:lpstr>Project Overview</vt:lpstr>
      <vt:lpstr>“Simple” Disruptions (not comprehensive)</vt:lpstr>
      <vt:lpstr>Complex Disruption Examples</vt:lpstr>
      <vt:lpstr>NY/NJ (KVK)  Scenario</vt:lpstr>
      <vt:lpstr>Port of NY/NJ Complex Disruption: Kill van Kull Blockage: Stakeholder Engagement</vt:lpstr>
      <vt:lpstr>West Coast Scenario</vt:lpstr>
      <vt:lpstr>West Coast Complex Disruption:  Stakeholder Engagement</vt:lpstr>
      <vt:lpstr>Fertilizer Disruption Scenario </vt:lpstr>
      <vt:lpstr>Fertilizer Disruption Scenario </vt:lpstr>
      <vt:lpstr>Energy Disruptions Scenarios   (based on actual events)</vt:lpstr>
      <vt:lpstr>Complex Future Disruptions</vt:lpstr>
      <vt:lpstr>Mitigations and Resilience Strategies</vt:lpstr>
      <vt:lpstr>What are Possible Mitigation and Resilience Tactics?  </vt:lpstr>
      <vt:lpstr>Impacts of the Ukraine War</vt:lpstr>
      <vt:lpstr> Ukraine War: Impacts to Maritime Supply Chains</vt:lpstr>
      <vt:lpstr>Ukraine War: Background Conditions</vt:lpstr>
      <vt:lpstr>Ukraine War: Impacts to Seafarers, ships, ports, and maritime infrastructure</vt:lpstr>
      <vt:lpstr> Ukraine War: Impacts to Energy</vt:lpstr>
      <vt:lpstr> Ukraine War: Impacts to Food</vt:lpstr>
      <vt:lpstr> Ukraine War: General Maritime Impacts</vt:lpstr>
      <vt:lpstr>The MCAT Economic Consequence Analysis Tool</vt:lpstr>
      <vt:lpstr>The MCAT Economic Consequence Analysis Tool</vt:lpstr>
      <vt:lpstr>MCAT Modeling System</vt:lpstr>
      <vt:lpstr>GTAP (Global Trade Analysis Project) Model: Primary Source of U.S. Trade Data</vt:lpstr>
      <vt:lpstr>MCAT Modeling/Economics Application: Economic Impacts of the Ukraine War</vt:lpstr>
      <vt:lpstr>Real GDP Impacts of Export Reduction in Grains and Metal Commodities from the Ukraine-Russia War (in millions of 2014 U.S. dollars)</vt:lpstr>
      <vt:lpstr>  A Selection of Preliminary Observations from Interviews</vt:lpstr>
      <vt:lpstr>A Selection of Preliminary Observations from Interviews</vt:lpstr>
      <vt:lpstr>PowerPoint Presentation</vt:lpstr>
      <vt:lpstr>PowerPoint Presentation</vt:lpstr>
      <vt:lpstr>A Selection of Preliminary Observations from Interviews</vt:lpstr>
      <vt:lpstr>A Selection of Preliminary Observations from Interviews</vt:lpstr>
      <vt:lpstr>A Selection of Preliminary Observations from Interviews</vt:lpstr>
      <vt:lpstr>  A Selection of Preliminary Observations from Interviews</vt:lpstr>
      <vt:lpstr>  A Selection of Preliminary Observations from Interviews</vt:lpstr>
      <vt:lpstr>  A Selection of Preliminary Observations from Interviews</vt:lpstr>
      <vt:lpstr>  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Passantino</dc:creator>
  <cp:lastModifiedBy>Fred Roberts</cp:lastModifiedBy>
  <cp:revision>377</cp:revision>
  <cp:lastPrinted>2023-02-07T02:47:31Z</cp:lastPrinted>
  <dcterms:created xsi:type="dcterms:W3CDTF">2017-04-11T20:32:09Z</dcterms:created>
  <dcterms:modified xsi:type="dcterms:W3CDTF">2023-04-10T15:52:26Z</dcterms:modified>
</cp:coreProperties>
</file>