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0" r:id="rId1"/>
    <p:sldMasterId id="2147483711" r:id="rId2"/>
    <p:sldMasterId id="2147483707" r:id="rId3"/>
  </p:sldMasterIdLst>
  <p:notesMasterIdLst>
    <p:notesMasterId r:id="rId23"/>
  </p:notesMasterIdLst>
  <p:handoutMasterIdLst>
    <p:handoutMasterId r:id="rId24"/>
  </p:handoutMasterIdLst>
  <p:sldIdLst>
    <p:sldId id="441" r:id="rId4"/>
    <p:sldId id="567" r:id="rId5"/>
    <p:sldId id="564" r:id="rId6"/>
    <p:sldId id="550" r:id="rId7"/>
    <p:sldId id="586" r:id="rId8"/>
    <p:sldId id="585" r:id="rId9"/>
    <p:sldId id="587" r:id="rId10"/>
    <p:sldId id="576" r:id="rId11"/>
    <p:sldId id="558" r:id="rId12"/>
    <p:sldId id="588" r:id="rId13"/>
    <p:sldId id="589" r:id="rId14"/>
    <p:sldId id="590" r:id="rId15"/>
    <p:sldId id="591" r:id="rId16"/>
    <p:sldId id="592" r:id="rId17"/>
    <p:sldId id="593" r:id="rId18"/>
    <p:sldId id="582" r:id="rId19"/>
    <p:sldId id="583" r:id="rId20"/>
    <p:sldId id="594" r:id="rId21"/>
    <p:sldId id="57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635944"/>
    <a:srgbClr val="FFFFFF"/>
    <a:srgbClr val="00508C"/>
    <a:srgbClr val="014F6F"/>
    <a:srgbClr val="8C1D40"/>
    <a:srgbClr val="FAB506"/>
    <a:srgbClr val="0000FF"/>
    <a:srgbClr val="00F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39" autoAdjust="0"/>
    <p:restoredTop sz="95135" autoAdjust="0"/>
  </p:normalViewPr>
  <p:slideViewPr>
    <p:cSldViewPr snapToGrid="0" snapToObjects="1">
      <p:cViewPr varScale="1">
        <p:scale>
          <a:sx n="90" d="100"/>
          <a:sy n="90" d="100"/>
        </p:scale>
        <p:origin x="880" y="208"/>
      </p:cViewPr>
      <p:guideLst/>
    </p:cSldViewPr>
  </p:slideViewPr>
  <p:notesTextViewPr>
    <p:cViewPr>
      <p:scale>
        <a:sx n="1" d="1"/>
        <a:sy n="1" d="1"/>
      </p:scale>
      <p:origin x="0" y="0"/>
    </p:cViewPr>
  </p:notesTextViewPr>
  <p:sorterViewPr>
    <p:cViewPr>
      <p:scale>
        <a:sx n="116" d="100"/>
        <a:sy n="116" d="100"/>
      </p:scale>
      <p:origin x="0" y="-1999"/>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handoutMaster" Target="handoutMasters/handoutMaster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slide" Target="slides/slide16.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47C81CA-CA25-774D-A2A7-BB30F3682A9E}" type="slidenum">
              <a:rPr lang="en-US" smtClean="0"/>
              <a:t>‹#›</a:t>
            </a:fld>
            <a:endParaRPr lang="en-US" dirty="0"/>
          </a:p>
        </p:txBody>
      </p:sp>
    </p:spTree>
    <p:extLst>
      <p:ext uri="{BB962C8B-B14F-4D97-AF65-F5344CB8AC3E}">
        <p14:creationId xmlns:p14="http://schemas.microsoft.com/office/powerpoint/2010/main" val="1816619492"/>
      </p:ext>
    </p:extLst>
  </p:cSld>
  <p:clrMap bg1="lt1" tx1="dk1" bg2="lt2" tx2="dk2" accent1="accent1" accent2="accent2" accent3="accent3" accent4="accent4" accent5="accent5" accent6="accent6" hlink="hlink" folHlink="folHlink"/>
  <p:hf sldNum="0"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586A54-ED12-C04F-BA51-26DDD954C50D}" type="slidenum">
              <a:rPr lang="en-US" smtClean="0"/>
              <a:t>‹#›</a:t>
            </a:fld>
            <a:endParaRPr lang="en-US" dirty="0"/>
          </a:p>
        </p:txBody>
      </p:sp>
    </p:spTree>
    <p:extLst>
      <p:ext uri="{BB962C8B-B14F-4D97-AF65-F5344CB8AC3E}">
        <p14:creationId xmlns:p14="http://schemas.microsoft.com/office/powerpoint/2010/main" val="482615275"/>
      </p:ext>
    </p:extLst>
  </p:cSld>
  <p:clrMap bg1="lt1" tx1="dk1" bg2="lt2" tx2="dk2" accent1="accent1" accent2="accent2" accent3="accent3" accent4="accent4" accent5="accent5" accent6="accent6" hlink="hlink" folHlink="folHlink"/>
  <p:hf sldNum="0"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a:t>
            </a:fld>
            <a:endParaRPr lang="en-US" dirty="0"/>
          </a:p>
        </p:txBody>
      </p:sp>
    </p:spTree>
    <p:extLst>
      <p:ext uri="{BB962C8B-B14F-4D97-AF65-F5344CB8AC3E}">
        <p14:creationId xmlns:p14="http://schemas.microsoft.com/office/powerpoint/2010/main" val="4360693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15</a:t>
            </a:fld>
            <a:endParaRPr lang="en-US" dirty="0"/>
          </a:p>
        </p:txBody>
      </p:sp>
    </p:spTree>
    <p:extLst>
      <p:ext uri="{BB962C8B-B14F-4D97-AF65-F5344CB8AC3E}">
        <p14:creationId xmlns:p14="http://schemas.microsoft.com/office/powerpoint/2010/main" val="16822365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16</a:t>
            </a:fld>
            <a:endParaRPr lang="en-US" dirty="0"/>
          </a:p>
        </p:txBody>
      </p:sp>
    </p:spTree>
    <p:extLst>
      <p:ext uri="{BB962C8B-B14F-4D97-AF65-F5344CB8AC3E}">
        <p14:creationId xmlns:p14="http://schemas.microsoft.com/office/powerpoint/2010/main" val="27507067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17</a:t>
            </a:fld>
            <a:endParaRPr lang="en-US" dirty="0"/>
          </a:p>
        </p:txBody>
      </p:sp>
    </p:spTree>
    <p:extLst>
      <p:ext uri="{BB962C8B-B14F-4D97-AF65-F5344CB8AC3E}">
        <p14:creationId xmlns:p14="http://schemas.microsoft.com/office/powerpoint/2010/main" val="929127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18</a:t>
            </a:fld>
            <a:endParaRPr lang="en-US" dirty="0"/>
          </a:p>
        </p:txBody>
      </p:sp>
    </p:spTree>
    <p:extLst>
      <p:ext uri="{BB962C8B-B14F-4D97-AF65-F5344CB8AC3E}">
        <p14:creationId xmlns:p14="http://schemas.microsoft.com/office/powerpoint/2010/main" val="1030767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19</a:t>
            </a:fld>
            <a:endParaRPr lang="en-US" dirty="0"/>
          </a:p>
        </p:txBody>
      </p:sp>
    </p:spTree>
    <p:extLst>
      <p:ext uri="{BB962C8B-B14F-4D97-AF65-F5344CB8AC3E}">
        <p14:creationId xmlns:p14="http://schemas.microsoft.com/office/powerpoint/2010/main" val="6425156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2</a:t>
            </a:fld>
            <a:endParaRPr lang="en-US" dirty="0"/>
          </a:p>
        </p:txBody>
      </p:sp>
    </p:spTree>
    <p:extLst>
      <p:ext uri="{BB962C8B-B14F-4D97-AF65-F5344CB8AC3E}">
        <p14:creationId xmlns:p14="http://schemas.microsoft.com/office/powerpoint/2010/main" val="5598540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3</a:t>
            </a:fld>
            <a:endParaRPr lang="en-US" dirty="0"/>
          </a:p>
        </p:txBody>
      </p:sp>
    </p:spTree>
    <p:extLst>
      <p:ext uri="{BB962C8B-B14F-4D97-AF65-F5344CB8AC3E}">
        <p14:creationId xmlns:p14="http://schemas.microsoft.com/office/powerpoint/2010/main" val="22194767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5</a:t>
            </a:fld>
            <a:endParaRPr lang="en-US" dirty="0"/>
          </a:p>
        </p:txBody>
      </p:sp>
    </p:spTree>
    <p:extLst>
      <p:ext uri="{BB962C8B-B14F-4D97-AF65-F5344CB8AC3E}">
        <p14:creationId xmlns:p14="http://schemas.microsoft.com/office/powerpoint/2010/main" val="24599478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6</a:t>
            </a:fld>
            <a:endParaRPr lang="en-US" dirty="0"/>
          </a:p>
        </p:txBody>
      </p:sp>
    </p:spTree>
    <p:extLst>
      <p:ext uri="{BB962C8B-B14F-4D97-AF65-F5344CB8AC3E}">
        <p14:creationId xmlns:p14="http://schemas.microsoft.com/office/powerpoint/2010/main" val="34621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8</a:t>
            </a:fld>
            <a:endParaRPr lang="en-US" dirty="0"/>
          </a:p>
        </p:txBody>
      </p:sp>
    </p:spTree>
    <p:extLst>
      <p:ext uri="{BB962C8B-B14F-4D97-AF65-F5344CB8AC3E}">
        <p14:creationId xmlns:p14="http://schemas.microsoft.com/office/powerpoint/2010/main" val="2414776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9</a:t>
            </a:fld>
            <a:endParaRPr lang="en-US" dirty="0"/>
          </a:p>
        </p:txBody>
      </p:sp>
    </p:spTree>
    <p:extLst>
      <p:ext uri="{BB962C8B-B14F-4D97-AF65-F5344CB8AC3E}">
        <p14:creationId xmlns:p14="http://schemas.microsoft.com/office/powerpoint/2010/main" val="1016140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12</a:t>
            </a:fld>
            <a:endParaRPr lang="en-US" dirty="0"/>
          </a:p>
        </p:txBody>
      </p:sp>
    </p:spTree>
    <p:extLst>
      <p:ext uri="{BB962C8B-B14F-4D97-AF65-F5344CB8AC3E}">
        <p14:creationId xmlns:p14="http://schemas.microsoft.com/office/powerpoint/2010/main" val="840199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a:t>
            </a:r>
            <a:r>
              <a:rPr lang="en-US" baseline="0" dirty="0"/>
              <a:t> summary of project </a:t>
            </a:r>
            <a:endParaRPr lang="en-US" dirty="0"/>
          </a:p>
        </p:txBody>
      </p:sp>
      <p:sp>
        <p:nvSpPr>
          <p:cNvPr id="4" name="Slide Number Placeholder 3"/>
          <p:cNvSpPr>
            <a:spLocks noGrp="1"/>
          </p:cNvSpPr>
          <p:nvPr>
            <p:ph type="sldNum" sz="quarter" idx="10"/>
          </p:nvPr>
        </p:nvSpPr>
        <p:spPr/>
        <p:txBody>
          <a:bodyPr/>
          <a:lstStyle/>
          <a:p>
            <a:fld id="{AAE34BE6-5619-5E4E-BF29-70393DF5CB63}" type="slidenum">
              <a:rPr lang="en-US" smtClean="0"/>
              <a:t>14</a:t>
            </a:fld>
            <a:endParaRPr lang="en-US" dirty="0"/>
          </a:p>
        </p:txBody>
      </p:sp>
    </p:spTree>
    <p:extLst>
      <p:ext uri="{BB962C8B-B14F-4D97-AF65-F5344CB8AC3E}">
        <p14:creationId xmlns:p14="http://schemas.microsoft.com/office/powerpoint/2010/main" val="769820640"/>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image" Target="../media/image2.png"/><Relationship Id="rId21" Type="http://schemas.openxmlformats.org/officeDocument/2006/relationships/image" Target="../media/image19.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image" Target="../media/image1.jpeg"/><Relationship Id="rId16" Type="http://schemas.openxmlformats.org/officeDocument/2006/relationships/image" Target="../media/image15.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1.png"/><Relationship Id="rId10" Type="http://schemas.openxmlformats.org/officeDocument/2006/relationships/image" Target="../media/image9.png"/><Relationship Id="rId19" Type="http://schemas.microsoft.com/office/2007/relationships/hdphoto" Target="../media/hdphoto1.wdp"/><Relationship Id="rId4" Type="http://schemas.openxmlformats.org/officeDocument/2006/relationships/image" Target="../media/image3.png"/><Relationship Id="rId9" Type="http://schemas.openxmlformats.org/officeDocument/2006/relationships/image" Target="../media/image8.jpg"/><Relationship Id="rId14" Type="http://schemas.openxmlformats.org/officeDocument/2006/relationships/image" Target="../media/image13.png"/><Relationship Id="rId22" Type="http://schemas.openxmlformats.org/officeDocument/2006/relationships/image" Target="../media/image2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Master" Target="../slideMasters/slideMaster3.xml"/><Relationship Id="rId6" Type="http://schemas.openxmlformats.org/officeDocument/2006/relationships/image" Target="../media/image27.png"/><Relationship Id="rId5" Type="http://schemas.openxmlformats.org/officeDocument/2006/relationships/image" Target="../media/image6.png"/><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25.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3" name="Picture 12"/>
          <p:cNvPicPr>
            <a:picLocks noChangeAspect="1"/>
          </p:cNvPicPr>
          <p:nvPr userDrawn="1"/>
        </p:nvPicPr>
        <p:blipFill rotWithShape="1">
          <a:blip r:embed="rId2">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87548" y="2"/>
            <a:ext cx="5476672" cy="6864773"/>
          </a:xfrm>
          <a:prstGeom prst="rect">
            <a:avLst/>
          </a:prstGeom>
        </p:spPr>
      </p:pic>
      <p:cxnSp>
        <p:nvCxnSpPr>
          <p:cNvPr id="16" name="Straight Connector 15"/>
          <p:cNvCxnSpPr/>
          <p:nvPr userDrawn="1"/>
        </p:nvCxnSpPr>
        <p:spPr>
          <a:xfrm flipV="1">
            <a:off x="3570054" y="1632464"/>
            <a:ext cx="8620876"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0" name="Rectangle 19"/>
          <p:cNvSpPr/>
          <p:nvPr userDrawn="1"/>
        </p:nvSpPr>
        <p:spPr>
          <a:xfrm>
            <a:off x="-88618" y="5473818"/>
            <a:ext cx="12279548" cy="15302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pic>
        <p:nvPicPr>
          <p:cNvPr id="22" name="Picture 2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26697" y="5772693"/>
            <a:ext cx="585013" cy="273370"/>
          </a:xfrm>
          <a:prstGeom prst="rect">
            <a:avLst/>
          </a:prstGeom>
        </p:spPr>
      </p:pic>
      <p:pic>
        <p:nvPicPr>
          <p:cNvPr id="24" name="Picture 23"/>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56764" y="5554239"/>
            <a:ext cx="739785" cy="566989"/>
          </a:xfrm>
          <a:prstGeom prst="rect">
            <a:avLst/>
          </a:prstGeom>
        </p:spPr>
      </p:pic>
      <p:pic>
        <p:nvPicPr>
          <p:cNvPr id="25" name="Picture 24"/>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65257" y="5769236"/>
            <a:ext cx="1437817" cy="181081"/>
          </a:xfrm>
          <a:prstGeom prst="rect">
            <a:avLst/>
          </a:prstGeom>
        </p:spPr>
      </p:pic>
      <p:pic>
        <p:nvPicPr>
          <p:cNvPr id="28" name="Picture 27"/>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269372" y="5808123"/>
            <a:ext cx="562540" cy="190450"/>
          </a:xfrm>
          <a:prstGeom prst="rect">
            <a:avLst/>
          </a:prstGeom>
        </p:spPr>
      </p:pic>
      <p:pic>
        <p:nvPicPr>
          <p:cNvPr id="29" name="Picture 28"/>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100233" y="5642406"/>
            <a:ext cx="508146" cy="640080"/>
          </a:xfrm>
          <a:prstGeom prst="rect">
            <a:avLst/>
          </a:prstGeom>
        </p:spPr>
      </p:pic>
      <p:pic>
        <p:nvPicPr>
          <p:cNvPr id="30" name="Picture 29"/>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0" y="5642407"/>
            <a:ext cx="929223" cy="545833"/>
          </a:xfrm>
          <a:prstGeom prst="rect">
            <a:avLst/>
          </a:prstGeom>
        </p:spPr>
      </p:pic>
      <p:sp>
        <p:nvSpPr>
          <p:cNvPr id="19" name="Title 1"/>
          <p:cNvSpPr>
            <a:spLocks noGrp="1"/>
          </p:cNvSpPr>
          <p:nvPr>
            <p:ph type="title" hasCustomPrompt="1"/>
          </p:nvPr>
        </p:nvSpPr>
        <p:spPr>
          <a:xfrm>
            <a:off x="3570054" y="2077282"/>
            <a:ext cx="7957225" cy="955168"/>
          </a:xfrm>
        </p:spPr>
        <p:txBody>
          <a:bodyPr vert="horz" lIns="91440" tIns="45720" rIns="91440" bIns="45720" rtlCol="0" anchor="t">
            <a:normAutofit/>
          </a:bodyPr>
          <a:lstStyle>
            <a:lvl1pPr>
              <a:defRPr lang="en-US" sz="6000" b="1" baseline="0">
                <a:solidFill>
                  <a:schemeClr val="tx1"/>
                </a:solidFill>
                <a:latin typeface="+mn-lt"/>
              </a:defRPr>
            </a:lvl1pPr>
          </a:lstStyle>
          <a:p>
            <a:pPr lvl="0"/>
            <a:r>
              <a:rPr lang="en-US" dirty="0"/>
              <a:t>Biennial Review</a:t>
            </a:r>
            <a:br>
              <a:rPr lang="en-US" dirty="0"/>
            </a:br>
            <a:endParaRPr lang="en-US" dirty="0"/>
          </a:p>
        </p:txBody>
      </p:sp>
      <p:sp>
        <p:nvSpPr>
          <p:cNvPr id="32" name="Text Placeholder 2"/>
          <p:cNvSpPr>
            <a:spLocks noGrp="1"/>
          </p:cNvSpPr>
          <p:nvPr>
            <p:ph type="body" idx="1" hasCustomPrompt="1"/>
          </p:nvPr>
        </p:nvSpPr>
        <p:spPr>
          <a:xfrm>
            <a:off x="3570053" y="3286551"/>
            <a:ext cx="8028037" cy="1500187"/>
          </a:xfrm>
        </p:spPr>
        <p:txBody>
          <a:bodyPr>
            <a:normAutofit/>
          </a:bodyPr>
          <a:lstStyle>
            <a:lvl1pPr marL="228601" marR="0" indent="-228601" algn="l" defTabSz="914403" rtl="0" eaLnBrk="1" fontAlgn="auto" latinLnBrk="0" hangingPunct="1">
              <a:lnSpc>
                <a:spcPct val="90000"/>
              </a:lnSpc>
              <a:spcBef>
                <a:spcPts val="1000"/>
              </a:spcBef>
              <a:spcAft>
                <a:spcPts val="0"/>
              </a:spcAft>
              <a:buClrTx/>
              <a:buSzTx/>
              <a:buFont typeface="Arial"/>
              <a:buNone/>
              <a:tabLst/>
              <a:defRPr lang="en-US" sz="3200" b="0" kern="1200" baseline="0">
                <a:solidFill>
                  <a:schemeClr val="accent1"/>
                </a:solidFill>
                <a:latin typeface="+mn-lt"/>
                <a:ea typeface="+mj-ea"/>
                <a:cs typeface="+mj-cs"/>
              </a:defRPr>
            </a:lvl1pPr>
          </a:lstStyle>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November 14-15 </a:t>
            </a:r>
          </a:p>
          <a:p>
            <a:pPr marL="228601" marR="0" lvl="0" indent="-228601" algn="l" defTabSz="914403" rtl="0" eaLnBrk="1" fontAlgn="auto" latinLnBrk="0" hangingPunct="1">
              <a:lnSpc>
                <a:spcPct val="90000"/>
              </a:lnSpc>
              <a:spcBef>
                <a:spcPts val="1000"/>
              </a:spcBef>
              <a:spcAft>
                <a:spcPts val="0"/>
              </a:spcAft>
              <a:buClrTx/>
              <a:buSzTx/>
              <a:buFont typeface="Arial"/>
              <a:buNone/>
              <a:tabLst/>
              <a:defRPr/>
            </a:pPr>
            <a:r>
              <a:rPr lang="en-US" dirty="0"/>
              <a:t>ASU – Washington DC </a:t>
            </a:r>
          </a:p>
        </p:txBody>
      </p:sp>
      <p:pic>
        <p:nvPicPr>
          <p:cNvPr id="2" name="Picture 1"/>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734138" y="386703"/>
            <a:ext cx="4476439" cy="1067216"/>
          </a:xfrm>
          <a:prstGeom prst="rect">
            <a:avLst/>
          </a:prstGeom>
        </p:spPr>
      </p:pic>
      <p:pic>
        <p:nvPicPr>
          <p:cNvPr id="3" name="Picture 2"/>
          <p:cNvPicPr>
            <a:picLocks noChangeAspect="1"/>
          </p:cNvPicPr>
          <p:nvPr userDrawn="1"/>
        </p:nvPicPr>
        <p:blipFill>
          <a:blip r:embed="rId10">
            <a:biLevel thresh="25000"/>
            <a:extLst>
              <a:ext uri="{28A0092B-C50C-407E-A947-70E740481C1C}">
                <a14:useLocalDpi xmlns:a14="http://schemas.microsoft.com/office/drawing/2010/main" val="0"/>
              </a:ext>
            </a:extLst>
          </a:blip>
          <a:stretch>
            <a:fillRect/>
          </a:stretch>
        </p:blipFill>
        <p:spPr>
          <a:xfrm>
            <a:off x="10222833" y="5733551"/>
            <a:ext cx="1250011" cy="216765"/>
          </a:xfrm>
          <a:prstGeom prst="rect">
            <a:avLst/>
          </a:prstGeom>
        </p:spPr>
      </p:pic>
      <p:pic>
        <p:nvPicPr>
          <p:cNvPr id="7" name="Picture 6"/>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5442451" y="6394357"/>
            <a:ext cx="957637" cy="354538"/>
          </a:xfrm>
          <a:prstGeom prst="rect">
            <a:avLst/>
          </a:prstGeom>
        </p:spPr>
      </p:pic>
      <p:pic>
        <p:nvPicPr>
          <p:cNvPr id="9" name="Picture 8"/>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5739624" y="5676694"/>
            <a:ext cx="401314" cy="547245"/>
          </a:xfrm>
          <a:prstGeom prst="rect">
            <a:avLst/>
          </a:prstGeom>
        </p:spPr>
      </p:pic>
      <p:pic>
        <p:nvPicPr>
          <p:cNvPr id="4" name="Pictur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505813" y="6408872"/>
            <a:ext cx="681230" cy="199708"/>
          </a:xfrm>
          <a:prstGeom prst="rect">
            <a:avLst/>
          </a:prstGeom>
        </p:spPr>
      </p:pic>
      <p:pic>
        <p:nvPicPr>
          <p:cNvPr id="5" name="Picture 4"/>
          <p:cNvPicPr>
            <a:picLocks noChangeAspect="1"/>
          </p:cNvPicPr>
          <p:nvPr userDrawn="1"/>
        </p:nvPicPr>
        <p:blipFill>
          <a:blip r:embed="rId14">
            <a:biLevel thresh="25000"/>
            <a:extLst>
              <a:ext uri="{28A0092B-C50C-407E-A947-70E740481C1C}">
                <a14:useLocalDpi xmlns:a14="http://schemas.microsoft.com/office/drawing/2010/main" val="0"/>
              </a:ext>
            </a:extLst>
          </a:blip>
          <a:stretch>
            <a:fillRect/>
          </a:stretch>
        </p:blipFill>
        <p:spPr>
          <a:xfrm>
            <a:off x="231067" y="6398892"/>
            <a:ext cx="966119" cy="294421"/>
          </a:xfrm>
          <a:prstGeom prst="rect">
            <a:avLst/>
          </a:prstGeom>
        </p:spPr>
      </p:pic>
      <p:pic>
        <p:nvPicPr>
          <p:cNvPr id="10" name="Picture 9"/>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6734138" y="6386175"/>
            <a:ext cx="721591" cy="362720"/>
          </a:xfrm>
          <a:prstGeom prst="rect">
            <a:avLst/>
          </a:prstGeom>
        </p:spPr>
      </p:pic>
      <p:pic>
        <p:nvPicPr>
          <p:cNvPr id="11" name="Picture 10"/>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6400083" y="5712391"/>
            <a:ext cx="2111282" cy="335510"/>
          </a:xfrm>
          <a:prstGeom prst="rect">
            <a:avLst/>
          </a:prstGeom>
        </p:spPr>
      </p:pic>
      <p:pic>
        <p:nvPicPr>
          <p:cNvPr id="31" name="Picture 30"/>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0431522" y="6238928"/>
            <a:ext cx="675879" cy="481094"/>
          </a:xfrm>
          <a:prstGeom prst="rect">
            <a:avLst/>
          </a:prstGeom>
        </p:spPr>
      </p:pic>
      <p:pic>
        <p:nvPicPr>
          <p:cNvPr id="38" name="Picture 37"/>
          <p:cNvPicPr>
            <a:picLocks noChangeAspect="1"/>
          </p:cNvPicPr>
          <p:nvPr userDrawn="1"/>
        </p:nvPicPr>
        <p:blipFill>
          <a:blip r:embed="rId18">
            <a:biLevel thresh="50000"/>
            <a:extLst>
              <a:ext uri="{BEBA8EAE-BF5A-486C-A8C5-ECC9F3942E4B}">
                <a14:imgProps xmlns:a14="http://schemas.microsoft.com/office/drawing/2010/main">
                  <a14:imgLayer r:embed="rId19">
                    <a14:imgEffect>
                      <a14:colorTemperature colorTemp="11199"/>
                    </a14:imgEffect>
                    <a14:imgEffect>
                      <a14:saturation sat="66000"/>
                    </a14:imgEffect>
                  </a14:imgLayer>
                </a14:imgProps>
              </a:ext>
              <a:ext uri="{28A0092B-C50C-407E-A947-70E740481C1C}">
                <a14:useLocalDpi xmlns:a14="http://schemas.microsoft.com/office/drawing/2010/main" val="0"/>
              </a:ext>
            </a:extLst>
          </a:blip>
          <a:stretch>
            <a:fillRect/>
          </a:stretch>
        </p:blipFill>
        <p:spPr>
          <a:xfrm>
            <a:off x="3621053" y="5803715"/>
            <a:ext cx="1513998" cy="1513998"/>
          </a:xfrm>
          <a:prstGeom prst="rect">
            <a:avLst/>
          </a:prstGeom>
        </p:spPr>
      </p:pic>
      <p:pic>
        <p:nvPicPr>
          <p:cNvPr id="39" name="Picture 38"/>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2338145" y="6386177"/>
            <a:ext cx="1018619" cy="258081"/>
          </a:xfrm>
          <a:prstGeom prst="rect">
            <a:avLst/>
          </a:prstGeom>
        </p:spPr>
      </p:pic>
      <p:pic>
        <p:nvPicPr>
          <p:cNvPr id="44" name="Picture 43"/>
          <p:cNvPicPr>
            <a:picLocks noChangeAspect="1"/>
          </p:cNvPicPr>
          <p:nvPr userDrawn="1"/>
        </p:nvPicPr>
        <p:blipFill>
          <a:blip r:embed="rId21">
            <a:duotone>
              <a:schemeClr val="bg2">
                <a:shade val="45000"/>
                <a:satMod val="135000"/>
              </a:schemeClr>
              <a:prstClr val="white"/>
            </a:duotone>
          </a:blip>
          <a:stretch>
            <a:fillRect/>
          </a:stretch>
        </p:blipFill>
        <p:spPr>
          <a:xfrm>
            <a:off x="8874162" y="6481291"/>
            <a:ext cx="1187833" cy="325930"/>
          </a:xfrm>
          <a:prstGeom prst="rect">
            <a:avLst/>
          </a:prstGeom>
        </p:spPr>
      </p:pic>
      <p:pic>
        <p:nvPicPr>
          <p:cNvPr id="45" name="Picture 44"/>
          <p:cNvPicPr>
            <a:picLocks noChangeAspect="1"/>
          </p:cNvPicPr>
          <p:nvPr userDrawn="1"/>
        </p:nvPicPr>
        <p:blipFill>
          <a:blip r:embed="rId22">
            <a:duotone>
              <a:schemeClr val="bg2">
                <a:shade val="45000"/>
                <a:satMod val="135000"/>
              </a:schemeClr>
              <a:prstClr val="white"/>
            </a:duotone>
          </a:blip>
          <a:stretch>
            <a:fillRect/>
          </a:stretch>
        </p:blipFill>
        <p:spPr>
          <a:xfrm>
            <a:off x="7736983" y="6408874"/>
            <a:ext cx="862361" cy="373359"/>
          </a:xfrm>
          <a:prstGeom prst="rect">
            <a:avLst/>
          </a:prstGeom>
        </p:spPr>
      </p:pic>
      <p:pic>
        <p:nvPicPr>
          <p:cNvPr id="6" name="Picture 5"/>
          <p:cNvPicPr>
            <a:picLocks noChangeAspect="1"/>
          </p:cNvPicPr>
          <p:nvPr userDrawn="1"/>
        </p:nvPicPr>
        <p:blipFill>
          <a:blip r:embed="rId23">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8795286" y="5712391"/>
            <a:ext cx="1427547" cy="475848"/>
          </a:xfrm>
          <a:prstGeom prst="rect">
            <a:avLst/>
          </a:prstGeom>
        </p:spPr>
      </p:pic>
    </p:spTree>
    <p:extLst>
      <p:ext uri="{BB962C8B-B14F-4D97-AF65-F5344CB8AC3E}">
        <p14:creationId xmlns:p14="http://schemas.microsoft.com/office/powerpoint/2010/main" val="17197934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4FA2C59-C23D-4005-8A9B-C3ED85191872}" type="datetimeFigureOut">
              <a:rPr lang="en-US" smtClean="0"/>
              <a:t>3/7/23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41190158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9" y="987427"/>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223262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1" y="457200"/>
            <a:ext cx="3932236"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9" y="987427"/>
            <a:ext cx="6172199" cy="4873625"/>
          </a:xfrm>
        </p:spPr>
        <p:txBody>
          <a:bodyPr/>
          <a:lstStyle>
            <a:lvl1pPr marL="0" indent="0">
              <a:buNone/>
              <a:defRPr sz="3200"/>
            </a:lvl1pPr>
            <a:lvl2pPr marL="457202" indent="0">
              <a:buNone/>
              <a:defRPr sz="2800"/>
            </a:lvl2pPr>
            <a:lvl3pPr marL="914403" indent="0">
              <a:buNone/>
              <a:defRPr sz="2400"/>
            </a:lvl3pPr>
            <a:lvl4pPr marL="1371605" indent="0">
              <a:buNone/>
              <a:defRPr sz="2000"/>
            </a:lvl4pPr>
            <a:lvl5pPr marL="1828807" indent="0">
              <a:buNone/>
              <a:defRPr sz="2000"/>
            </a:lvl5pPr>
            <a:lvl6pPr marL="2286008" indent="0">
              <a:buNone/>
              <a:defRPr sz="2000"/>
            </a:lvl6pPr>
            <a:lvl7pPr marL="2743210" indent="0">
              <a:buNone/>
              <a:defRPr sz="2000"/>
            </a:lvl7pPr>
            <a:lvl8pPr marL="3200412" indent="0">
              <a:buNone/>
              <a:defRPr sz="2000"/>
            </a:lvl8pPr>
            <a:lvl9pPr marL="3657614" indent="0">
              <a:buNone/>
              <a:defRPr sz="2000"/>
            </a:lvl9pPr>
          </a:lstStyle>
          <a:p>
            <a:endParaRPr lang="en-US" dirty="0"/>
          </a:p>
        </p:txBody>
      </p:sp>
      <p:sp>
        <p:nvSpPr>
          <p:cNvPr id="4" name="Text Placeholder 3"/>
          <p:cNvSpPr>
            <a:spLocks noGrp="1"/>
          </p:cNvSpPr>
          <p:nvPr>
            <p:ph type="body" sz="half" idx="2"/>
          </p:nvPr>
        </p:nvSpPr>
        <p:spPr>
          <a:xfrm>
            <a:off x="839791" y="2057400"/>
            <a:ext cx="3932236" cy="3811588"/>
          </a:xfrm>
        </p:spPr>
        <p:txBody>
          <a:bodyPr/>
          <a:lstStyle>
            <a:lvl1pPr marL="0" indent="0">
              <a:buNone/>
              <a:defRPr sz="1600"/>
            </a:lvl1pPr>
            <a:lvl2pPr marL="457202" indent="0">
              <a:buNone/>
              <a:defRPr sz="1400"/>
            </a:lvl2pPr>
            <a:lvl3pPr marL="914403" indent="0">
              <a:buNone/>
              <a:defRPr sz="1200"/>
            </a:lvl3pPr>
            <a:lvl4pPr marL="1371605" indent="0">
              <a:buNone/>
              <a:defRPr sz="1000"/>
            </a:lvl4pPr>
            <a:lvl5pPr marL="1828807" indent="0">
              <a:buNone/>
              <a:defRPr sz="1000"/>
            </a:lvl5pPr>
            <a:lvl6pPr marL="2286008" indent="0">
              <a:buNone/>
              <a:defRPr sz="1000"/>
            </a:lvl6pPr>
            <a:lvl7pPr marL="2743210" indent="0">
              <a:buNone/>
              <a:defRPr sz="1000"/>
            </a:lvl7pPr>
            <a:lvl8pPr marL="3200412" indent="0">
              <a:buNone/>
              <a:defRPr sz="1000"/>
            </a:lvl8pPr>
            <a:lvl9pPr marL="3657614"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94FA2C59-C23D-4005-8A9B-C3ED85191872}"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9247870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4591986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899"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199"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7722804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stretch>
            <a:fillRect/>
          </a:stretch>
        </p:blipFill>
        <p:spPr>
          <a:xfrm>
            <a:off x="0" y="-26847"/>
            <a:ext cx="5322268" cy="6864691"/>
          </a:xfrm>
          <a:prstGeom prst="rect">
            <a:avLst/>
          </a:prstGeom>
        </p:spPr>
      </p:pic>
      <p:sp>
        <p:nvSpPr>
          <p:cNvPr id="14" name="Title 1"/>
          <p:cNvSpPr>
            <a:spLocks noGrp="1"/>
          </p:cNvSpPr>
          <p:nvPr>
            <p:ph type="title"/>
          </p:nvPr>
        </p:nvSpPr>
        <p:spPr>
          <a:xfrm>
            <a:off x="4357992" y="2030630"/>
            <a:ext cx="6838473" cy="1966587"/>
          </a:xfrm>
        </p:spPr>
        <p:txBody>
          <a:bodyPr anchor="t">
            <a:normAutofit/>
          </a:bodyPr>
          <a:lstStyle>
            <a:lvl1pPr algn="l" defTabSz="914403" rtl="0" eaLnBrk="1" latinLnBrk="0" hangingPunct="1">
              <a:lnSpc>
                <a:spcPct val="90000"/>
              </a:lnSpc>
              <a:spcBef>
                <a:spcPct val="0"/>
              </a:spcBef>
              <a:buNone/>
              <a:defRPr lang="en-US" sz="3200" b="1" kern="1200" baseline="0">
                <a:solidFill>
                  <a:schemeClr val="bg2">
                    <a:lumMod val="10000"/>
                  </a:schemeClr>
                </a:solidFill>
                <a:latin typeface="Arial" panose="020B0604020202020204" pitchFamily="34" charset="0"/>
                <a:ea typeface="+mj-ea"/>
                <a:cs typeface="Arial" panose="020B0604020202020204" pitchFamily="34" charset="0"/>
              </a:defRPr>
            </a:lvl1pPr>
          </a:lstStyle>
          <a:p>
            <a:endParaRPr lang="en-US" dirty="0"/>
          </a:p>
        </p:txBody>
      </p:sp>
      <p:cxnSp>
        <p:nvCxnSpPr>
          <p:cNvPr id="16" name="Straight Connector 15"/>
          <p:cNvCxnSpPr/>
          <p:nvPr userDrawn="1"/>
        </p:nvCxnSpPr>
        <p:spPr>
          <a:xfrm flipV="1">
            <a:off x="3871917" y="1352546"/>
            <a:ext cx="8319015" cy="3152"/>
          </a:xfrm>
          <a:prstGeom prst="line">
            <a:avLst/>
          </a:prstGeom>
          <a:ln w="3810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36" name="Picture 3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19840" y="6362704"/>
            <a:ext cx="554937" cy="259316"/>
          </a:xfrm>
          <a:prstGeom prst="rect">
            <a:avLst/>
          </a:prstGeom>
        </p:spPr>
      </p:pic>
      <p:pic>
        <p:nvPicPr>
          <p:cNvPr id="38" name="Picture 37"/>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176159" y="6197763"/>
            <a:ext cx="739785" cy="566989"/>
          </a:xfrm>
          <a:prstGeom prst="rect">
            <a:avLst/>
          </a:prstGeom>
        </p:spPr>
      </p:pic>
      <p:pic>
        <p:nvPicPr>
          <p:cNvPr id="43" name="Picture 42"/>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064905" y="6197762"/>
            <a:ext cx="508146" cy="640080"/>
          </a:xfrm>
          <a:prstGeom prst="rect">
            <a:avLst/>
          </a:prstGeom>
        </p:spPr>
      </p:pic>
      <p:pic>
        <p:nvPicPr>
          <p:cNvPr id="3" name="Picture 2"/>
          <p:cNvPicPr>
            <a:picLocks noChangeAspect="1"/>
          </p:cNvPicPr>
          <p:nvPr userDrawn="1"/>
        </p:nvPicPr>
        <p:blipFill>
          <a:blip r:embed="rId6"/>
          <a:stretch>
            <a:fillRect/>
          </a:stretch>
        </p:blipFill>
        <p:spPr>
          <a:xfrm>
            <a:off x="0" y="-26847"/>
            <a:ext cx="3871915" cy="6864691"/>
          </a:xfrm>
          <a:prstGeom prst="rect">
            <a:avLst/>
          </a:prstGeom>
        </p:spPr>
      </p:pic>
      <p:pic>
        <p:nvPicPr>
          <p:cNvPr id="7" name="Picture 6"/>
          <p:cNvPicPr>
            <a:picLocks noChangeAspect="1"/>
          </p:cNvPicPr>
          <p:nvPr userDrawn="1"/>
        </p:nvPicPr>
        <p:blipFill>
          <a:blip r:embed="rId7"/>
          <a:stretch>
            <a:fillRect/>
          </a:stretch>
        </p:blipFill>
        <p:spPr>
          <a:xfrm>
            <a:off x="6848073" y="120124"/>
            <a:ext cx="4474852" cy="1072989"/>
          </a:xfrm>
          <a:prstGeom prst="rect">
            <a:avLst/>
          </a:prstGeom>
        </p:spPr>
      </p:pic>
      <p:sp>
        <p:nvSpPr>
          <p:cNvPr id="21" name="Rectangle 20"/>
          <p:cNvSpPr/>
          <p:nvPr userDrawn="1"/>
        </p:nvSpPr>
        <p:spPr>
          <a:xfrm>
            <a:off x="-1072" y="6176964"/>
            <a:ext cx="12192000" cy="6810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Text Placeholder 11"/>
          <p:cNvSpPr>
            <a:spLocks noGrp="1"/>
          </p:cNvSpPr>
          <p:nvPr>
            <p:ph type="body" sz="quarter" idx="10"/>
          </p:nvPr>
        </p:nvSpPr>
        <p:spPr>
          <a:xfrm>
            <a:off x="4357992" y="4668838"/>
            <a:ext cx="6838469" cy="914400"/>
          </a:xfrm>
        </p:spPr>
        <p:txBody>
          <a:bodyPr/>
          <a:lstStyle>
            <a:lvl5pPr marL="0" indent="0" algn="l">
              <a:buNone/>
              <a:defRPr baseline="0">
                <a:latin typeface="Arial" panose="020B0604020202020204" pitchFamily="34" charset="0"/>
                <a:cs typeface="Arial" panose="020B0604020202020204" pitchFamily="34" charset="0"/>
              </a:defRPr>
            </a:lvl5pPr>
          </a:lstStyle>
          <a:p>
            <a:pPr lvl="4"/>
            <a:endParaRPr lang="en-US" dirty="0"/>
          </a:p>
        </p:txBody>
      </p:sp>
      <p:sp>
        <p:nvSpPr>
          <p:cNvPr id="25" name="Content Placeholder 24"/>
          <p:cNvSpPr>
            <a:spLocks noGrp="1"/>
          </p:cNvSpPr>
          <p:nvPr>
            <p:ph sz="quarter" idx="11" hasCustomPrompt="1"/>
          </p:nvPr>
        </p:nvSpPr>
        <p:spPr>
          <a:xfrm>
            <a:off x="4357992" y="4189616"/>
            <a:ext cx="6965950" cy="314325"/>
          </a:xfrm>
        </p:spPr>
        <p:txBody>
          <a:bodyPr>
            <a:normAutofit/>
          </a:bodyPr>
          <a:lstStyle>
            <a:lvl1pPr marL="0" indent="0">
              <a:buNone/>
              <a:defRPr sz="1600" baseline="0">
                <a:latin typeface="Arial" panose="020B0604020202020204" pitchFamily="34" charset="0"/>
                <a:cs typeface="Arial" panose="020B0604020202020204" pitchFamily="34" charset="0"/>
              </a:defRPr>
            </a:lvl1pPr>
          </a:lstStyle>
          <a:p>
            <a:pPr lvl="0"/>
            <a:r>
              <a:rPr lang="en-US" dirty="0"/>
              <a:t>Click to add text </a:t>
            </a:r>
          </a:p>
        </p:txBody>
      </p:sp>
      <p:sp>
        <p:nvSpPr>
          <p:cNvPr id="27" name="Content Placeholder 26"/>
          <p:cNvSpPr>
            <a:spLocks noGrp="1"/>
          </p:cNvSpPr>
          <p:nvPr>
            <p:ph sz="quarter" idx="12"/>
          </p:nvPr>
        </p:nvSpPr>
        <p:spPr>
          <a:xfrm>
            <a:off x="4357993" y="4668399"/>
            <a:ext cx="6838951" cy="914400"/>
          </a:xfrm>
        </p:spPr>
        <p:txBody>
          <a:bodyPr/>
          <a:lstStyle>
            <a:lvl1pPr>
              <a:defRPr/>
            </a:lvl1pPr>
          </a:lstStyle>
          <a:p>
            <a:pPr lvl="0"/>
            <a:endParaRPr lang="en-US" dirty="0"/>
          </a:p>
        </p:txBody>
      </p:sp>
    </p:spTree>
    <p:extLst>
      <p:ext uri="{BB962C8B-B14F-4D97-AF65-F5344CB8AC3E}">
        <p14:creationId xmlns:p14="http://schemas.microsoft.com/office/powerpoint/2010/main" val="39029781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Project Overview</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(1 paragraph)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40689411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165957111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 y="-127493"/>
            <a:ext cx="5318974" cy="6864773"/>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Key Deliverables and Milestones</a:t>
            </a:r>
          </a:p>
        </p:txBody>
      </p:sp>
      <p:sp>
        <p:nvSpPr>
          <p:cNvPr id="3" name="Content Placeholder 2"/>
          <p:cNvSpPr>
            <a:spLocks noGrp="1"/>
          </p:cNvSpPr>
          <p:nvPr>
            <p:ph idx="1" hasCustomPrompt="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baseline="0"/>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Executive Overview </a:t>
            </a:r>
          </a:p>
          <a:p>
            <a:pPr lvl="0"/>
            <a:r>
              <a:rPr lang="en-US" dirty="0"/>
              <a:t>Project Objectives </a:t>
            </a:r>
          </a:p>
          <a:p>
            <a:pPr lvl="2"/>
            <a:r>
              <a:rPr lang="en-US" dirty="0"/>
              <a:t>Third level</a:t>
            </a:r>
          </a:p>
          <a:p>
            <a:pPr lvl="3"/>
            <a:r>
              <a:rPr lang="en-US" dirty="0"/>
              <a:t>Fourth level</a:t>
            </a:r>
          </a:p>
          <a:p>
            <a:pPr lvl="4"/>
            <a:r>
              <a:rPr lang="en-US" dirty="0"/>
              <a:t>Fifth level</a:t>
            </a:r>
          </a:p>
        </p:txBody>
      </p:sp>
      <p:pic>
        <p:nvPicPr>
          <p:cNvPr id="9" name="Picture 8"/>
          <p:cNvPicPr>
            <a:picLocks noChangeAspect="1"/>
          </p:cNvPicPr>
          <p:nvPr userDrawn="1"/>
        </p:nvPicPr>
        <p:blipFill>
          <a:blip r:embed="rId3"/>
          <a:stretch>
            <a:fillRect/>
          </a:stretch>
        </p:blipFill>
        <p:spPr>
          <a:xfrm>
            <a:off x="394786" y="6261498"/>
            <a:ext cx="2227118" cy="396610"/>
          </a:xfrm>
          <a:prstGeom prst="rect">
            <a:avLst/>
          </a:prstGeom>
        </p:spPr>
      </p:pic>
    </p:spTree>
    <p:extLst>
      <p:ext uri="{BB962C8B-B14F-4D97-AF65-F5344CB8AC3E}">
        <p14:creationId xmlns:p14="http://schemas.microsoft.com/office/powerpoint/2010/main" val="35960143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2">
            <a:alphaModFix amt="15000"/>
            <a:duotone>
              <a:schemeClr val="accent4">
                <a:shade val="45000"/>
                <a:satMod val="135000"/>
              </a:schemeClr>
              <a:prstClr val="white"/>
            </a:duotone>
            <a:extLst>
              <a:ext uri="{28A0092B-C50C-407E-A947-70E740481C1C}">
                <a14:useLocalDpi xmlns:a14="http://schemas.microsoft.com/office/drawing/2010/main" val="0"/>
              </a:ext>
            </a:extLst>
          </a:blip>
          <a:srcRect t="20658" r="35412" b="14930"/>
          <a:stretch/>
        </p:blipFill>
        <p:spPr>
          <a:xfrm>
            <a:off x="-37584" y="-127494"/>
            <a:ext cx="4824078" cy="6226051"/>
          </a:xfrm>
          <a:prstGeom prst="rect">
            <a:avLst/>
          </a:prstGeom>
        </p:spPr>
      </p:pic>
      <p:sp>
        <p:nvSpPr>
          <p:cNvPr id="7" name="Rectangle 6"/>
          <p:cNvSpPr/>
          <p:nvPr userDrawn="1"/>
        </p:nvSpPr>
        <p:spPr>
          <a:xfrm>
            <a:off x="0" y="6098558"/>
            <a:ext cx="12192000" cy="6897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2" name="Title 1"/>
          <p:cNvSpPr>
            <a:spLocks noGrp="1"/>
          </p:cNvSpPr>
          <p:nvPr>
            <p:ph type="title" hasCustomPrompt="1"/>
          </p:nvPr>
        </p:nvSpPr>
        <p:spPr/>
        <p:txBody>
          <a:bodyPr>
            <a:normAutofit/>
          </a:bodyPr>
          <a:lstStyle>
            <a:lvl1pPr>
              <a:defRPr lang="en-US" sz="4000" b="1" kern="1200" baseline="0" dirty="0">
                <a:solidFill>
                  <a:schemeClr val="tx1"/>
                </a:solidFill>
                <a:latin typeface="+mn-lt"/>
                <a:ea typeface="+mj-ea"/>
                <a:cs typeface="+mj-cs"/>
              </a:defRPr>
            </a:lvl1pPr>
          </a:lstStyle>
          <a:p>
            <a:r>
              <a:rPr lang="en-US" dirty="0"/>
              <a:t>Click to edit title</a:t>
            </a:r>
          </a:p>
        </p:txBody>
      </p:sp>
      <p:sp>
        <p:nvSpPr>
          <p:cNvPr id="3" name="Content Placeholder 2"/>
          <p:cNvSpPr>
            <a:spLocks noGrp="1"/>
          </p:cNvSpPr>
          <p:nvPr>
            <p:ph idx="1"/>
          </p:nvPr>
        </p:nvSpPr>
        <p:spPr>
          <a:xfrm>
            <a:off x="838204" y="1825625"/>
            <a:ext cx="10515600" cy="4136636"/>
          </a:xfrm>
        </p:spPr>
        <p:txBody>
          <a:bodyPr/>
          <a:lstStyle>
            <a:lvl1pPr marL="228601" indent="-228601">
              <a:lnSpc>
                <a:spcPct val="100000"/>
              </a:lnSpc>
              <a:buClr>
                <a:srgbClr val="FAB506"/>
              </a:buClr>
              <a:buFont typeface="Arial" panose="020B0604020202020204" pitchFamily="34" charset="0"/>
              <a:buChar char="•"/>
              <a:defRPr/>
            </a:lvl1pPr>
            <a:lvl2pPr marL="685803" indent="-228601">
              <a:lnSpc>
                <a:spcPct val="100000"/>
              </a:lnSpc>
              <a:buClr>
                <a:srgbClr val="FAB506"/>
              </a:buClr>
              <a:buFont typeface="Arial" panose="020B0604020202020204" pitchFamily="34" charset="0"/>
              <a:buChar char="•"/>
              <a:defRPr/>
            </a:lvl2pPr>
            <a:lvl3pPr marL="1143005" indent="-228601">
              <a:lnSpc>
                <a:spcPct val="100000"/>
              </a:lnSpc>
              <a:buClr>
                <a:srgbClr val="FAB506"/>
              </a:buClr>
              <a:buFont typeface="Arial" panose="020B0604020202020204" pitchFamily="34" charset="0"/>
              <a:buChar char="•"/>
              <a:defRPr/>
            </a:lvl3pPr>
            <a:lvl4pPr marL="1600206" indent="-228601">
              <a:lnSpc>
                <a:spcPct val="100000"/>
              </a:lnSpc>
              <a:buClr>
                <a:srgbClr val="FAB506"/>
              </a:buClr>
              <a:buFont typeface="Arial" panose="020B0604020202020204" pitchFamily="34" charset="0"/>
              <a:buChar char="•"/>
              <a:defRPr/>
            </a:lvl4pPr>
            <a:lvl5pPr marL="2057408" indent="-228601">
              <a:lnSpc>
                <a:spcPct val="100000"/>
              </a:lnSpc>
              <a:buClr>
                <a:srgbClr val="FAB506"/>
              </a:buClr>
              <a:buFont typeface="Arial" panose="020B0604020202020204" pitchFamily="34" charset="0"/>
              <a:buChar cha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027423" y="2662428"/>
            <a:ext cx="6137161" cy="1533147"/>
          </a:xfrm>
          <a:prstGeom prst="rect">
            <a:avLst/>
          </a:prstGeom>
        </p:spPr>
      </p:pic>
      <p:pic>
        <p:nvPicPr>
          <p:cNvPr id="9" name="Picture 8"/>
          <p:cNvPicPr>
            <a:picLocks noChangeAspect="1"/>
          </p:cNvPicPr>
          <p:nvPr userDrawn="1"/>
        </p:nvPicPr>
        <p:blipFill>
          <a:blip r:embed="rId4"/>
          <a:stretch>
            <a:fillRect/>
          </a:stretch>
        </p:blipFill>
        <p:spPr>
          <a:xfrm>
            <a:off x="394786" y="6261498"/>
            <a:ext cx="2227118" cy="396610"/>
          </a:xfrm>
          <a:prstGeom prst="rect">
            <a:avLst/>
          </a:prstGeom>
        </p:spPr>
      </p:pic>
      <p:pic>
        <p:nvPicPr>
          <p:cNvPr id="8" name="Picture 7" descr="Graphical user interface, text, application, Word&#10;&#10;Description automatically generated">
            <a:extLst>
              <a:ext uri="{FF2B5EF4-FFF2-40B4-BE49-F238E27FC236}">
                <a16:creationId xmlns:a16="http://schemas.microsoft.com/office/drawing/2014/main" id="{2E29F60C-A85F-DC45-B1EB-3F391C5B4F12}"/>
              </a:ext>
            </a:extLst>
          </p:cNvPr>
          <p:cNvPicPr>
            <a:picLocks noChangeAspect="1"/>
          </p:cNvPicPr>
          <p:nvPr userDrawn="1"/>
        </p:nvPicPr>
        <p:blipFill>
          <a:blip r:embed="rId5"/>
          <a:srcRect l="28046" t="10527" r="29646" b="50000"/>
          <a:stretch>
            <a:fillRect/>
          </a:stretch>
        </p:blipFill>
        <p:spPr bwMode="auto">
          <a:xfrm>
            <a:off x="3264184" y="6167535"/>
            <a:ext cx="959271" cy="631527"/>
          </a:xfrm>
          <a:prstGeom prst="rect">
            <a:avLst/>
          </a:prstGeom>
          <a:noFill/>
          <a:ln w="9525">
            <a:noFill/>
            <a:miter lim="800000"/>
            <a:headEnd/>
            <a:tailEnd/>
          </a:ln>
        </p:spPr>
      </p:pic>
      <p:pic>
        <p:nvPicPr>
          <p:cNvPr id="11" name="Picture 10" descr="Logo, company name&#10;&#10;Description automatically generated">
            <a:extLst>
              <a:ext uri="{FF2B5EF4-FFF2-40B4-BE49-F238E27FC236}">
                <a16:creationId xmlns:a16="http://schemas.microsoft.com/office/drawing/2014/main" id="{C3E57EA4-9F85-5A40-AA91-71F3C5DF36DF}"/>
              </a:ext>
            </a:extLst>
          </p:cNvPr>
          <p:cNvPicPr>
            <a:picLocks noChangeAspect="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4689541" y="6244204"/>
            <a:ext cx="1406459" cy="400934"/>
          </a:xfrm>
          <a:prstGeom prst="rect">
            <a:avLst/>
          </a:prstGeom>
          <a:noFill/>
          <a:ln>
            <a:noFill/>
          </a:ln>
        </p:spPr>
      </p:pic>
      <p:sp>
        <p:nvSpPr>
          <p:cNvPr id="12" name="Rectangle 6">
            <a:extLst>
              <a:ext uri="{FF2B5EF4-FFF2-40B4-BE49-F238E27FC236}">
                <a16:creationId xmlns:a16="http://schemas.microsoft.com/office/drawing/2014/main" id="{607B8232-10FC-4D48-953F-898D701C2ADF}"/>
              </a:ext>
            </a:extLst>
          </p:cNvPr>
          <p:cNvSpPr>
            <a:spLocks noGrp="1" noChangeArrowheads="1"/>
          </p:cNvSpPr>
          <p:nvPr>
            <p:ph type="sldNum" sz="quarter" idx="12"/>
          </p:nvPr>
        </p:nvSpPr>
        <p:spPr>
          <a:xfrm>
            <a:off x="10103216" y="6212542"/>
            <a:ext cx="1905000" cy="457200"/>
          </a:xfrm>
          <a:ln/>
        </p:spPr>
        <p:txBody>
          <a:bodyPr/>
          <a:lstStyle>
            <a:lvl1pPr>
              <a:defRPr/>
            </a:lvl1pPr>
          </a:lstStyle>
          <a:p>
            <a:pPr>
              <a:defRPr/>
            </a:pPr>
            <a:fld id="{17F8B8DE-3C83-AB49-B191-ABAC5DDDDCFD}" type="slidenum">
              <a:rPr lang="en-US" altLang="en-US"/>
              <a:pPr>
                <a:defRPr/>
              </a:pPr>
              <a:t>‹#›</a:t>
            </a:fld>
            <a:endParaRPr lang="en-US" altLang="en-US"/>
          </a:p>
        </p:txBody>
      </p:sp>
    </p:spTree>
    <p:extLst>
      <p:ext uri="{BB962C8B-B14F-4D97-AF65-F5344CB8AC3E}">
        <p14:creationId xmlns:p14="http://schemas.microsoft.com/office/powerpoint/2010/main" val="1185357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347048F-2F53-476C-A550-80ECC0E0C226}"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38726BF-FF81-48C5-B038-61463263AFC2}" type="slidenum">
              <a:rPr lang="en-US" smtClean="0"/>
              <a:t>‹#›</a:t>
            </a:fld>
            <a:endParaRPr lang="en-US" dirty="0"/>
          </a:p>
        </p:txBody>
      </p:sp>
    </p:spTree>
    <p:extLst>
      <p:ext uri="{BB962C8B-B14F-4D97-AF65-F5344CB8AC3E}">
        <p14:creationId xmlns:p14="http://schemas.microsoft.com/office/powerpoint/2010/main" val="13968268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3" y="1122363"/>
            <a:ext cx="9144002"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3" y="3602038"/>
            <a:ext cx="9144002" cy="1655762"/>
          </a:xfrm>
        </p:spPr>
        <p:txBody>
          <a:bodyPr/>
          <a:lstStyle>
            <a:lvl1pPr marL="0" indent="0" algn="ctr">
              <a:buNone/>
              <a:defRPr sz="2400"/>
            </a:lvl1pPr>
            <a:lvl2pPr marL="457202" indent="0" algn="ctr">
              <a:buNone/>
              <a:defRPr sz="2000"/>
            </a:lvl2pPr>
            <a:lvl3pPr marL="914403" indent="0" algn="ctr">
              <a:buNone/>
              <a:defRPr sz="1800"/>
            </a:lvl3pPr>
            <a:lvl4pPr marL="1371605" indent="0" algn="ctr">
              <a:buNone/>
              <a:defRPr sz="1600"/>
            </a:lvl4pPr>
            <a:lvl5pPr marL="1828807" indent="0" algn="ctr">
              <a:buNone/>
              <a:defRPr sz="1600"/>
            </a:lvl5pPr>
            <a:lvl6pPr marL="2286008" indent="0" algn="ctr">
              <a:buNone/>
              <a:defRPr sz="1600"/>
            </a:lvl6pPr>
            <a:lvl7pPr marL="2743210" indent="0" algn="ctr">
              <a:buNone/>
              <a:defRPr sz="1600"/>
            </a:lvl7pPr>
            <a:lvl8pPr marL="3200412" indent="0" algn="ctr">
              <a:buNone/>
              <a:defRPr sz="1600"/>
            </a:lvl8pPr>
            <a:lvl9pPr marL="3657614"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94FA2C59-C23D-4005-8A9B-C3ED85191872}"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2762883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4FA2C59-C23D-4005-8A9B-C3ED85191872}"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668168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2" y="4589465"/>
            <a:ext cx="10515600" cy="1500187"/>
          </a:xfrm>
        </p:spPr>
        <p:txBody>
          <a:bodyPr/>
          <a:lstStyle>
            <a:lvl1pPr marL="0" indent="0">
              <a:buNone/>
              <a:defRPr sz="2400">
                <a:solidFill>
                  <a:schemeClr val="tx1">
                    <a:tint val="75000"/>
                  </a:schemeClr>
                </a:solidFill>
              </a:defRPr>
            </a:lvl1pPr>
            <a:lvl2pPr marL="457202" indent="0">
              <a:buNone/>
              <a:defRPr sz="2000">
                <a:solidFill>
                  <a:schemeClr val="tx1">
                    <a:tint val="75000"/>
                  </a:schemeClr>
                </a:solidFill>
              </a:defRPr>
            </a:lvl2pPr>
            <a:lvl3pPr marL="914403" indent="0">
              <a:buNone/>
              <a:defRPr sz="1800">
                <a:solidFill>
                  <a:schemeClr val="tx1">
                    <a:tint val="75000"/>
                  </a:schemeClr>
                </a:solidFill>
              </a:defRPr>
            </a:lvl3pPr>
            <a:lvl4pPr marL="1371605" indent="0">
              <a:buNone/>
              <a:defRPr sz="1600">
                <a:solidFill>
                  <a:schemeClr val="tx1">
                    <a:tint val="75000"/>
                  </a:schemeClr>
                </a:solidFill>
              </a:defRPr>
            </a:lvl4pPr>
            <a:lvl5pPr marL="1828807" indent="0">
              <a:buNone/>
              <a:defRPr sz="1600">
                <a:solidFill>
                  <a:schemeClr val="tx1">
                    <a:tint val="75000"/>
                  </a:schemeClr>
                </a:solidFill>
              </a:defRPr>
            </a:lvl5pPr>
            <a:lvl6pPr marL="2286008" indent="0">
              <a:buNone/>
              <a:defRPr sz="1600">
                <a:solidFill>
                  <a:schemeClr val="tx1">
                    <a:tint val="75000"/>
                  </a:schemeClr>
                </a:solidFill>
              </a:defRPr>
            </a:lvl6pPr>
            <a:lvl7pPr marL="2743210" indent="0">
              <a:buNone/>
              <a:defRPr sz="1600">
                <a:solidFill>
                  <a:schemeClr val="tx1">
                    <a:tint val="75000"/>
                  </a:schemeClr>
                </a:solidFill>
              </a:defRPr>
            </a:lvl7pPr>
            <a:lvl8pPr marL="3200412" indent="0">
              <a:buNone/>
              <a:defRPr sz="1600">
                <a:solidFill>
                  <a:schemeClr val="tx1">
                    <a:tint val="75000"/>
                  </a:schemeClr>
                </a:solidFill>
              </a:defRPr>
            </a:lvl8pPr>
            <a:lvl9pPr marL="3657614"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4FA2C59-C23D-4005-8A9B-C3ED85191872}" type="datetimeFigureOut">
              <a:rPr lang="en-US" smtClean="0"/>
              <a:t>3/7/23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34323931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1"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4FA2C59-C23D-4005-8A9B-C3ED85191872}" type="datetimeFigureOut">
              <a:rPr lang="en-US" smtClean="0"/>
              <a:t>3/7/23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8329971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6"/>
            <a:ext cx="515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3" y="1681163"/>
            <a:ext cx="5183188" cy="823912"/>
          </a:xfrm>
        </p:spPr>
        <p:txBody>
          <a:bodyPr anchor="b"/>
          <a:lstStyle>
            <a:lvl1pPr marL="0" indent="0">
              <a:buNone/>
              <a:defRPr sz="2400" b="1"/>
            </a:lvl1pPr>
            <a:lvl2pPr marL="457202" indent="0">
              <a:buNone/>
              <a:defRPr sz="2000" b="1"/>
            </a:lvl2pPr>
            <a:lvl3pPr marL="914403" indent="0">
              <a:buNone/>
              <a:defRPr sz="1800" b="1"/>
            </a:lvl3pPr>
            <a:lvl4pPr marL="1371605" indent="0">
              <a:buNone/>
              <a:defRPr sz="1600" b="1"/>
            </a:lvl4pPr>
            <a:lvl5pPr marL="1828807" indent="0">
              <a:buNone/>
              <a:defRPr sz="1600" b="1"/>
            </a:lvl5pPr>
            <a:lvl6pPr marL="2286008" indent="0">
              <a:buNone/>
              <a:defRPr sz="1600" b="1"/>
            </a:lvl6pPr>
            <a:lvl7pPr marL="2743210" indent="0">
              <a:buNone/>
              <a:defRPr sz="1600" b="1"/>
            </a:lvl7pPr>
            <a:lvl8pPr marL="3200412" indent="0">
              <a:buNone/>
              <a:defRPr sz="1600" b="1"/>
            </a:lvl8pPr>
            <a:lvl9pPr marL="3657614" indent="0">
              <a:buNone/>
              <a:defRPr sz="1600" b="1"/>
            </a:lvl9pPr>
          </a:lstStyle>
          <a:p>
            <a:pPr lvl="0"/>
            <a:r>
              <a:rPr lang="en-US"/>
              <a:t>Edit Master text styles</a:t>
            </a:r>
          </a:p>
        </p:txBody>
      </p:sp>
      <p:sp>
        <p:nvSpPr>
          <p:cNvPr id="6" name="Content Placeholder 5"/>
          <p:cNvSpPr>
            <a:spLocks noGrp="1"/>
          </p:cNvSpPr>
          <p:nvPr>
            <p:ph sz="quarter" idx="4"/>
          </p:nvPr>
        </p:nvSpPr>
        <p:spPr>
          <a:xfrm>
            <a:off x="6172203" y="2505076"/>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4FA2C59-C23D-4005-8A9B-C3ED85191872}" type="datetimeFigureOut">
              <a:rPr lang="en-US" smtClean="0"/>
              <a:t>3/7/23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19858764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4FA2C59-C23D-4005-8A9B-C3ED85191872}" type="datetimeFigureOut">
              <a:rPr lang="en-US" smtClean="0"/>
              <a:t>3/7/23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3A50522-0F77-41EB-95C4-5747A45B67AF}" type="slidenum">
              <a:rPr lang="en-US" smtClean="0"/>
              <a:t>‹#›</a:t>
            </a:fld>
            <a:endParaRPr lang="en-US" dirty="0"/>
          </a:p>
        </p:txBody>
      </p:sp>
    </p:spTree>
    <p:extLst>
      <p:ext uri="{BB962C8B-B14F-4D97-AF65-F5344CB8AC3E}">
        <p14:creationId xmlns:p14="http://schemas.microsoft.com/office/powerpoint/2010/main" val="200316307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DHS Center of Excellence for Homeland Security Quantitative Analysis</a:t>
            </a:r>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A78F13B-A34B-C24C-BA3A-659B3A6A972A}" type="slidenum">
              <a:rPr lang="en-US" smtClean="0"/>
              <a:t>‹#›</a:t>
            </a:fld>
            <a:endParaRPr lang="en-US" dirty="0"/>
          </a:p>
        </p:txBody>
      </p:sp>
    </p:spTree>
    <p:extLst>
      <p:ext uri="{BB962C8B-B14F-4D97-AF65-F5344CB8AC3E}">
        <p14:creationId xmlns:p14="http://schemas.microsoft.com/office/powerpoint/2010/main" val="4190035563"/>
      </p:ext>
    </p:extLst>
  </p:cSld>
  <p:clrMap bg1="lt1" tx1="dk1" bg2="lt2" tx2="dk2" accent1="accent1" accent2="accent2" accent3="accent3" accent4="accent4" accent5="accent5" accent6="accent6" hlink="hlink" folHlink="folHlink"/>
  <p:sldLayoutIdLst>
    <p:sldLayoutId id="2147483673" r:id="rId1"/>
    <p:sldLayoutId id="2147483672" r:id="rId2"/>
    <p:sldLayoutId id="2147483710" r:id="rId3"/>
  </p:sldLayoutIdLst>
  <p:hf hdr="0" ftr="0" dt="0"/>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A2C59-C23D-4005-8A9B-C3ED85191872}" type="datetimeFigureOut">
              <a:rPr lang="en-US" smtClean="0"/>
              <a:t>3/7/23</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A50522-0F77-41EB-95C4-5747A45B67AF}" type="slidenum">
              <a:rPr lang="en-US" smtClean="0"/>
              <a:t>‹#›</a:t>
            </a:fld>
            <a:endParaRPr lang="en-US" dirty="0"/>
          </a:p>
        </p:txBody>
      </p:sp>
    </p:spTree>
    <p:extLst>
      <p:ext uri="{BB962C8B-B14F-4D97-AF65-F5344CB8AC3E}">
        <p14:creationId xmlns:p14="http://schemas.microsoft.com/office/powerpoint/2010/main" val="606954444"/>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4"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4"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1A3678-B8F0-43FD-8C34-637BB06765A1}" type="datetimeFigureOut">
              <a:rPr lang="en-US" smtClean="0"/>
              <a:t>3/7/23</a:t>
            </a:fld>
            <a:endParaRPr lang="en-US" dirty="0"/>
          </a:p>
        </p:txBody>
      </p:sp>
      <p:sp>
        <p:nvSpPr>
          <p:cNvPr id="5" name="Footer Placeholder 4"/>
          <p:cNvSpPr>
            <a:spLocks noGrp="1"/>
          </p:cNvSpPr>
          <p:nvPr>
            <p:ph type="ftr" sz="quarter" idx="3"/>
          </p:nvPr>
        </p:nvSpPr>
        <p:spPr>
          <a:xfrm>
            <a:off x="4038603" y="6356352"/>
            <a:ext cx="41147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2" y="6356352"/>
            <a:ext cx="274320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478808-908A-4BC6-A1AE-632E1F2F32D0}" type="slidenum">
              <a:rPr lang="en-US" smtClean="0"/>
              <a:t>‹#›</a:t>
            </a:fld>
            <a:endParaRPr lang="en-US" dirty="0"/>
          </a:p>
        </p:txBody>
      </p:sp>
    </p:spTree>
    <p:extLst>
      <p:ext uri="{BB962C8B-B14F-4D97-AF65-F5344CB8AC3E}">
        <p14:creationId xmlns:p14="http://schemas.microsoft.com/office/powerpoint/2010/main" val="3734157748"/>
      </p:ext>
    </p:extLst>
  </p:cSld>
  <p:clrMap bg1="lt1" tx1="dk1" bg2="lt2" tx2="dk2" accent1="accent1" accent2="accent2" accent3="accent3" accent4="accent4" accent5="accent5" accent6="accent6" hlink="hlink" folHlink="folHlink"/>
  <p:sldLayoutIdLst>
    <p:sldLayoutId id="2147483671" r:id="rId1"/>
    <p:sldLayoutId id="2147483691" r:id="rId2"/>
    <p:sldLayoutId id="2147483692" r:id="rId3"/>
    <p:sldLayoutId id="2147483694" r:id="rId4"/>
  </p:sldLayoutIdLst>
  <p:txStyles>
    <p:titleStyle>
      <a:lvl1pPr algn="l" defTabSz="914403"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1" indent="-228601" algn="l" defTabSz="914403"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3" rtl="0" eaLnBrk="1" latinLnBrk="0" hangingPunct="1">
        <a:defRPr sz="1800" kern="1200">
          <a:solidFill>
            <a:schemeClr val="tx1"/>
          </a:solidFill>
          <a:latin typeface="+mn-lt"/>
          <a:ea typeface="+mn-ea"/>
          <a:cs typeface="+mn-cs"/>
        </a:defRPr>
      </a:lvl1pPr>
      <a:lvl2pPr marL="457202" algn="l" defTabSz="914403" rtl="0" eaLnBrk="1" latinLnBrk="0" hangingPunct="1">
        <a:defRPr sz="1800" kern="1200">
          <a:solidFill>
            <a:schemeClr val="tx1"/>
          </a:solidFill>
          <a:latin typeface="+mn-lt"/>
          <a:ea typeface="+mn-ea"/>
          <a:cs typeface="+mn-cs"/>
        </a:defRPr>
      </a:lvl2pPr>
      <a:lvl3pPr marL="914403" algn="l" defTabSz="914403" rtl="0" eaLnBrk="1" latinLnBrk="0" hangingPunct="1">
        <a:defRPr sz="1800" kern="1200">
          <a:solidFill>
            <a:schemeClr val="tx1"/>
          </a:solidFill>
          <a:latin typeface="+mn-lt"/>
          <a:ea typeface="+mn-ea"/>
          <a:cs typeface="+mn-cs"/>
        </a:defRPr>
      </a:lvl3pPr>
      <a:lvl4pPr marL="1371605" algn="l" defTabSz="914403" rtl="0" eaLnBrk="1" latinLnBrk="0" hangingPunct="1">
        <a:defRPr sz="1800" kern="1200">
          <a:solidFill>
            <a:schemeClr val="tx1"/>
          </a:solidFill>
          <a:latin typeface="+mn-lt"/>
          <a:ea typeface="+mn-ea"/>
          <a:cs typeface="+mn-cs"/>
        </a:defRPr>
      </a:lvl4pPr>
      <a:lvl5pPr marL="1828807" algn="l" defTabSz="914403" rtl="0" eaLnBrk="1" latinLnBrk="0" hangingPunct="1">
        <a:defRPr sz="1800" kern="1200">
          <a:solidFill>
            <a:schemeClr val="tx1"/>
          </a:solidFill>
          <a:latin typeface="+mn-lt"/>
          <a:ea typeface="+mn-ea"/>
          <a:cs typeface="+mn-cs"/>
        </a:defRPr>
      </a:lvl5pPr>
      <a:lvl6pPr marL="2286008" algn="l" defTabSz="914403" rtl="0" eaLnBrk="1" latinLnBrk="0" hangingPunct="1">
        <a:defRPr sz="1800" kern="1200">
          <a:solidFill>
            <a:schemeClr val="tx1"/>
          </a:solidFill>
          <a:latin typeface="+mn-lt"/>
          <a:ea typeface="+mn-ea"/>
          <a:cs typeface="+mn-cs"/>
        </a:defRPr>
      </a:lvl6pPr>
      <a:lvl7pPr marL="2743210" algn="l" defTabSz="914403" rtl="0" eaLnBrk="1" latinLnBrk="0" hangingPunct="1">
        <a:defRPr sz="1800" kern="1200">
          <a:solidFill>
            <a:schemeClr val="tx1"/>
          </a:solidFill>
          <a:latin typeface="+mn-lt"/>
          <a:ea typeface="+mn-ea"/>
          <a:cs typeface="+mn-cs"/>
        </a:defRPr>
      </a:lvl7pPr>
      <a:lvl8pPr marL="3200412" algn="l" defTabSz="914403" rtl="0" eaLnBrk="1" latinLnBrk="0" hangingPunct="1">
        <a:defRPr sz="1800" kern="1200">
          <a:solidFill>
            <a:schemeClr val="tx1"/>
          </a:solidFill>
          <a:latin typeface="+mn-lt"/>
          <a:ea typeface="+mn-ea"/>
          <a:cs typeface="+mn-cs"/>
        </a:defRPr>
      </a:lvl8pPr>
      <a:lvl9pPr marL="3657614" algn="l" defTabSz="914403"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hyperlink" Target="https://en.wikipedia.org/wiki/" TargetMode="External"/><Relationship Id="rId4" Type="http://schemas.openxmlformats.org/officeDocument/2006/relationships/hyperlink" Target="https://en.wikipedia.org/wiki/User:Camerafiend"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838200" y="262097"/>
            <a:ext cx="5257800" cy="4940938"/>
          </a:xfrm>
        </p:spPr>
        <p:txBody>
          <a:bodyPr>
            <a:normAutofit fontScale="85000" lnSpcReduction="20000"/>
          </a:bodyPr>
          <a:lstStyle/>
          <a:p>
            <a:pPr marL="0" indent="0" algn="ctr">
              <a:spcAft>
                <a:spcPts val="1200"/>
              </a:spcAft>
              <a:buNone/>
            </a:pPr>
            <a:r>
              <a:rPr lang="en-US" sz="3600" b="1" dirty="0"/>
              <a:t>Modeling the Impact of Complex, Multi-Vector Disruptions to the Marine Transportation System (MCAT)</a:t>
            </a:r>
          </a:p>
          <a:p>
            <a:pPr marL="0" indent="0" algn="ctr">
              <a:spcAft>
                <a:spcPts val="1200"/>
              </a:spcAft>
              <a:buNone/>
            </a:pPr>
            <a:r>
              <a:rPr lang="en-US" sz="3600" b="1" dirty="0"/>
              <a:t>Fred Roberts (Rutgers University)</a:t>
            </a:r>
          </a:p>
          <a:p>
            <a:pPr marL="0" indent="0" algn="ctr">
              <a:spcAft>
                <a:spcPts val="1200"/>
              </a:spcAft>
              <a:buNone/>
            </a:pPr>
            <a:r>
              <a:rPr lang="en-US" sz="3600" b="1" dirty="0"/>
              <a:t>Dennis Egan (Rutgers University)</a:t>
            </a:r>
          </a:p>
          <a:p>
            <a:pPr marL="0" indent="0" algn="ctr">
              <a:spcAft>
                <a:spcPts val="1200"/>
              </a:spcAft>
              <a:buNone/>
            </a:pPr>
            <a:r>
              <a:rPr lang="en-US" sz="3600" b="1" dirty="0"/>
              <a:t>March 10, 2023</a:t>
            </a:r>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a:t>
            </a:fld>
            <a:endParaRPr lang="en-US" dirty="0"/>
          </a:p>
        </p:txBody>
      </p:sp>
      <p:sp>
        <p:nvSpPr>
          <p:cNvPr id="8" name="TextBox 7">
            <a:extLst>
              <a:ext uri="{FF2B5EF4-FFF2-40B4-BE49-F238E27FC236}">
                <a16:creationId xmlns:a16="http://schemas.microsoft.com/office/drawing/2014/main" id="{AB4E1F89-3280-D8F7-CE8C-C13CFF677178}"/>
              </a:ext>
            </a:extLst>
          </p:cNvPr>
          <p:cNvSpPr txBox="1"/>
          <p:nvPr/>
        </p:nvSpPr>
        <p:spPr>
          <a:xfrm>
            <a:off x="7540283" y="4825218"/>
            <a:ext cx="3865161" cy="646331"/>
          </a:xfrm>
          <a:prstGeom prst="rect">
            <a:avLst/>
          </a:prstGeom>
          <a:noFill/>
        </p:spPr>
        <p:txBody>
          <a:bodyPr wrap="none" rtlCol="0">
            <a:spAutoFit/>
          </a:bodyPr>
          <a:lstStyle/>
          <a:p>
            <a:r>
              <a:rPr lang="en-US" dirty="0"/>
              <a:t>SS </a:t>
            </a:r>
            <a:r>
              <a:rPr lang="en-US" dirty="0" err="1"/>
              <a:t>Sansinena</a:t>
            </a:r>
            <a:r>
              <a:rPr lang="en-US" dirty="0"/>
              <a:t> Explosion, Port of LA</a:t>
            </a:r>
          </a:p>
          <a:p>
            <a:r>
              <a:rPr lang="en-US" dirty="0"/>
              <a:t>Photo credit: Wikimedia commons</a:t>
            </a:r>
          </a:p>
        </p:txBody>
      </p:sp>
      <p:pic>
        <p:nvPicPr>
          <p:cNvPr id="11" name="Picture 10" descr="A picture containing sky, outdoor, boat, rock&#10;&#10;Description automatically generated">
            <a:extLst>
              <a:ext uri="{FF2B5EF4-FFF2-40B4-BE49-F238E27FC236}">
                <a16:creationId xmlns:a16="http://schemas.microsoft.com/office/drawing/2014/main" id="{C7900671-89FD-B0AB-840E-D54CF833D15C}"/>
              </a:ext>
            </a:extLst>
          </p:cNvPr>
          <p:cNvPicPr>
            <a:picLocks noChangeAspect="1"/>
          </p:cNvPicPr>
          <p:nvPr/>
        </p:nvPicPr>
        <p:blipFill>
          <a:blip r:embed="rId3"/>
          <a:stretch>
            <a:fillRect/>
          </a:stretch>
        </p:blipFill>
        <p:spPr>
          <a:xfrm>
            <a:off x="6676064" y="351741"/>
            <a:ext cx="4948518" cy="3362081"/>
          </a:xfrm>
          <a:prstGeom prst="rect">
            <a:avLst/>
          </a:prstGeom>
        </p:spPr>
      </p:pic>
    </p:spTree>
    <p:extLst>
      <p:ext uri="{BB962C8B-B14F-4D97-AF65-F5344CB8AC3E}">
        <p14:creationId xmlns:p14="http://schemas.microsoft.com/office/powerpoint/2010/main" val="1782992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113197" y="193345"/>
            <a:ext cx="5981278" cy="1435233"/>
          </a:xfrm>
        </p:spPr>
        <p:txBody>
          <a:bodyPr>
            <a:normAutofit/>
          </a:bodyPr>
          <a:lstStyle/>
          <a:p>
            <a:pPr algn="ctr"/>
            <a:r>
              <a:rPr lang="en-US" sz="3700" dirty="0"/>
              <a:t> Ukraine War: Impacts to Maritime Supply Chains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393408" y="1624977"/>
            <a:ext cx="5981278" cy="4607009"/>
          </a:xfrm>
        </p:spPr>
        <p:txBody>
          <a:bodyPr>
            <a:normAutofit/>
          </a:bodyPr>
          <a:lstStyle/>
          <a:p>
            <a:pPr marL="0" indent="0">
              <a:buNone/>
            </a:pPr>
            <a:r>
              <a:rPr lang="en-US" sz="2400" dirty="0"/>
              <a:t>We are preparing a report on the impacts of the Ukraine War on the MTS.</a:t>
            </a:r>
          </a:p>
          <a:p>
            <a:r>
              <a:rPr lang="en-US" sz="2400" dirty="0"/>
              <a:t>Attacks on seafarers, ships, ports,                                                                        and maritime infrastructure</a:t>
            </a:r>
          </a:p>
          <a:p>
            <a:r>
              <a:rPr lang="en-US" sz="2400" dirty="0"/>
              <a:t>Food and energy</a:t>
            </a:r>
          </a:p>
          <a:p>
            <a:r>
              <a:rPr lang="en-US" sz="2400" dirty="0"/>
              <a:t>Economic sanctions</a:t>
            </a:r>
          </a:p>
          <a:p>
            <a:r>
              <a:rPr lang="en-US" sz="2400" dirty="0"/>
              <a:t>Deceptive shipping practices</a:t>
            </a:r>
          </a:p>
          <a:p>
            <a:pPr marL="0" indent="0">
              <a:buNone/>
            </a:pPr>
            <a:endParaRPr lang="en-US" sz="2000" dirty="0"/>
          </a:p>
        </p:txBody>
      </p:sp>
      <p:pic>
        <p:nvPicPr>
          <p:cNvPr id="2052" name="Picture 4" descr="Mariupol, As It Was">
            <a:extLst>
              <a:ext uri="{FF2B5EF4-FFF2-40B4-BE49-F238E27FC236}">
                <a16:creationId xmlns:a16="http://schemas.microsoft.com/office/drawing/2014/main" id="{9869C05D-9FB3-408C-54F7-41F5E038E0D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902"/>
          <a:stretch/>
        </p:blipFill>
        <p:spPr bwMode="auto">
          <a:xfrm>
            <a:off x="7013653" y="116932"/>
            <a:ext cx="4245871" cy="2437120"/>
          </a:xfrm>
          <a:prstGeom prst="rect">
            <a:avLst/>
          </a:prstGeom>
          <a:noFill/>
          <a:ln>
            <a:solidFill>
              <a:schemeClr val="accent6">
                <a:lumMod val="50000"/>
              </a:schemeClr>
            </a:solidFill>
          </a:ln>
          <a:extLst>
            <a:ext uri="{909E8E84-426E-40DD-AFC4-6F175D3DCCD1}">
              <a14:hiddenFill xmlns:a14="http://schemas.microsoft.com/office/drawing/2010/main">
                <a:solidFill>
                  <a:srgbClr val="FFFFFF"/>
                </a:solidFill>
              </a14:hiddenFill>
            </a:ext>
          </a:extLst>
        </p:spPr>
      </p:pic>
      <p:sp>
        <p:nvSpPr>
          <p:cNvPr id="4" name="Slide Number Placeholder 1">
            <a:extLst>
              <a:ext uri="{FF2B5EF4-FFF2-40B4-BE49-F238E27FC236}">
                <a16:creationId xmlns:a16="http://schemas.microsoft.com/office/drawing/2014/main" id="{83CB272D-88E4-EF5F-2461-26CFA245EE59}"/>
              </a:ext>
            </a:extLst>
          </p:cNvPr>
          <p:cNvSpPr>
            <a:spLocks noGrp="1"/>
          </p:cNvSpPr>
          <p:nvPr>
            <p:ph type="sldNum" sz="quarter" idx="12"/>
          </p:nvPr>
        </p:nvSpPr>
        <p:spPr>
          <a:xfrm>
            <a:off x="8610600" y="6356350"/>
            <a:ext cx="2743200" cy="365125"/>
          </a:xfrm>
        </p:spPr>
        <p:txBody>
          <a:bodyPr>
            <a:normAutofit/>
          </a:bodyPr>
          <a:lstStyle/>
          <a:p>
            <a:pPr>
              <a:spcAft>
                <a:spcPts val="600"/>
              </a:spcAft>
            </a:pPr>
            <a:fld id="{17A44D4A-C3D1-6F47-8DBD-78DBF2D0B6F9}" type="slidenum">
              <a:rPr lang="en-US" smtClean="0"/>
              <a:pPr>
                <a:spcAft>
                  <a:spcPts val="600"/>
                </a:spcAft>
              </a:pPr>
              <a:t>10</a:t>
            </a:fld>
            <a:endParaRPr lang="en-US"/>
          </a:p>
        </p:txBody>
      </p:sp>
      <p:sp>
        <p:nvSpPr>
          <p:cNvPr id="8" name="Content Placeholder 2">
            <a:extLst>
              <a:ext uri="{FF2B5EF4-FFF2-40B4-BE49-F238E27FC236}">
                <a16:creationId xmlns:a16="http://schemas.microsoft.com/office/drawing/2014/main" id="{93EDFA80-9C8E-B1F9-209D-C0AC0FFC6580}"/>
              </a:ext>
            </a:extLst>
          </p:cNvPr>
          <p:cNvSpPr txBox="1">
            <a:spLocks/>
          </p:cNvSpPr>
          <p:nvPr/>
        </p:nvSpPr>
        <p:spPr>
          <a:xfrm>
            <a:off x="5940448" y="2741316"/>
            <a:ext cx="5998333" cy="4317236"/>
          </a:xfrm>
          <a:prstGeom prst="rect">
            <a:avLst/>
          </a:prstGeom>
          <a:solidFill>
            <a:schemeClr val="accent5">
              <a:lumMod val="40000"/>
              <a:lumOff val="60000"/>
            </a:schemeClr>
          </a:solidFill>
        </p:spPr>
        <p:txBody>
          <a:bodyPr vert="horz" lIns="91440" tIns="45720" rIns="91440" bIns="45720" rtlCol="0">
            <a:normAutofit lnSpcReduction="10000"/>
          </a:bodyPr>
          <a:lstStyle>
            <a:lvl1pPr marL="228601" indent="-228601" algn="l" defTabSz="914403" rtl="0" eaLnBrk="1" latinLnBrk="0" hangingPunct="1">
              <a:lnSpc>
                <a:spcPct val="100000"/>
              </a:lnSpc>
              <a:spcBef>
                <a:spcPts val="1000"/>
              </a:spcBef>
              <a:buClr>
                <a:srgbClr val="FAB506"/>
              </a:buClr>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100000"/>
              </a:lnSpc>
              <a:spcBef>
                <a:spcPts val="500"/>
              </a:spcBef>
              <a:buClr>
                <a:srgbClr val="FAB506"/>
              </a:buClr>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100000"/>
              </a:lnSpc>
              <a:spcBef>
                <a:spcPts val="500"/>
              </a:spcBef>
              <a:buClr>
                <a:srgbClr val="FAB506"/>
              </a:buClr>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US" sz="2000" b="1" dirty="0"/>
              <a:t>Example: Food:</a:t>
            </a:r>
          </a:p>
          <a:p>
            <a:r>
              <a:rPr lang="en-US" sz="2000" dirty="0"/>
              <a:t>Russia and Ukraine produce much of the world’s food and fertilizer.</a:t>
            </a:r>
          </a:p>
          <a:p>
            <a:r>
              <a:rPr lang="en-US" sz="2000" dirty="0"/>
              <a:t>Russia targeted port facilities in Ukraine.  </a:t>
            </a:r>
          </a:p>
          <a:p>
            <a:r>
              <a:rPr lang="en-US" sz="2000" dirty="0"/>
              <a:t>Ukraine struggled to export grain via rail.</a:t>
            </a:r>
          </a:p>
          <a:p>
            <a:r>
              <a:rPr lang="en-US" sz="2000" dirty="0"/>
              <a:t>Russia is allowing only limited Ukrainian exports via the UN brokered grain deal.</a:t>
            </a:r>
          </a:p>
          <a:p>
            <a:r>
              <a:rPr lang="en-US" sz="2000" dirty="0">
                <a:effectLst/>
                <a:latin typeface="Times New Roman" panose="02020603050405020304" pitchFamily="18" charset="0"/>
                <a:ea typeface="Calibri" panose="020F0502020204030204" pitchFamily="34" charset="0"/>
                <a:cs typeface="Times New Roman" panose="02020603050405020304" pitchFamily="18" charset="0"/>
              </a:rPr>
              <a:t>“An enduring global food crisis has become one of the farthest-reaching consequences of Russia’s war, contributing to widespread starvation, poverty and premature deaths.”  </a:t>
            </a:r>
          </a:p>
          <a:p>
            <a:pPr marL="800102" lvl="1" indent="-342900">
              <a:spcBef>
                <a:spcPts val="0"/>
              </a:spcBef>
              <a:spcAft>
                <a:spcPts val="600"/>
              </a:spcAft>
              <a:buFont typeface="Times New Roman" panose="02020603050405020304" pitchFamily="18" charset="0"/>
              <a:buChar char="-"/>
            </a:pPr>
            <a:r>
              <a:rPr lang="en-US" sz="2000" dirty="0">
                <a:effectLst/>
                <a:latin typeface="Times New Roman" panose="02020603050405020304" pitchFamily="18" charset="0"/>
                <a:ea typeface="Calibri" panose="020F0502020204030204" pitchFamily="34" charset="0"/>
                <a:cs typeface="Times New Roman" panose="02020603050405020304" pitchFamily="18" charset="0"/>
              </a:rPr>
              <a:t> New York Times, Jan 2, 2023.</a:t>
            </a:r>
          </a:p>
          <a:p>
            <a:endParaRPr lang="en-US" sz="2400" dirty="0"/>
          </a:p>
          <a:p>
            <a:pPr marL="0" indent="0">
              <a:buFont typeface="Arial" panose="020B0604020202020204" pitchFamily="34" charset="0"/>
              <a:buNone/>
            </a:pPr>
            <a:endParaRPr lang="en-US" sz="2400" dirty="0"/>
          </a:p>
        </p:txBody>
      </p:sp>
    </p:spTree>
    <p:extLst>
      <p:ext uri="{BB962C8B-B14F-4D97-AF65-F5344CB8AC3E}">
        <p14:creationId xmlns:p14="http://schemas.microsoft.com/office/powerpoint/2010/main" val="21626328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8DD0D9-FB59-453F-B6B5-11108EC2DB21}"/>
              </a:ext>
            </a:extLst>
          </p:cNvPr>
          <p:cNvSpPr>
            <a:spLocks noGrp="1"/>
          </p:cNvSpPr>
          <p:nvPr>
            <p:ph type="title"/>
          </p:nvPr>
        </p:nvSpPr>
        <p:spPr>
          <a:xfrm>
            <a:off x="723900" y="339435"/>
            <a:ext cx="10515600" cy="748749"/>
          </a:xfrm>
        </p:spPr>
        <p:txBody>
          <a:bodyPr>
            <a:normAutofit/>
          </a:bodyPr>
          <a:lstStyle/>
          <a:p>
            <a:r>
              <a:rPr lang="en-US" sz="3600" dirty="0"/>
              <a:t> Ukraine War: General Maritime Impacts</a:t>
            </a:r>
          </a:p>
        </p:txBody>
      </p:sp>
      <p:sp>
        <p:nvSpPr>
          <p:cNvPr id="3" name="Content Placeholder 2">
            <a:extLst>
              <a:ext uri="{FF2B5EF4-FFF2-40B4-BE49-F238E27FC236}">
                <a16:creationId xmlns:a16="http://schemas.microsoft.com/office/drawing/2014/main" id="{4178DC50-4006-4B6E-BDC7-FD16C9959DCC}"/>
              </a:ext>
            </a:extLst>
          </p:cNvPr>
          <p:cNvSpPr>
            <a:spLocks noGrp="1"/>
          </p:cNvSpPr>
          <p:nvPr>
            <p:ph idx="1"/>
          </p:nvPr>
        </p:nvSpPr>
        <p:spPr>
          <a:xfrm>
            <a:off x="304801" y="1270382"/>
            <a:ext cx="10515599" cy="4317236"/>
          </a:xfrm>
        </p:spPr>
        <p:txBody>
          <a:bodyPr>
            <a:normAutofit/>
          </a:bodyPr>
          <a:lstStyle/>
          <a:p>
            <a:r>
              <a:rPr lang="en-US" sz="2400" dirty="0"/>
              <a:t>When the war broke out, various EU ports experienced short term but significant congestion as they struggled to meet the economic sanctions. </a:t>
            </a:r>
          </a:p>
          <a:p>
            <a:r>
              <a:rPr lang="en-US" sz="2400" dirty="0"/>
              <a:t>Many western maritime and energy companies pulled out of Russia voluntarily, or as a result of sanctions.</a:t>
            </a:r>
          </a:p>
          <a:p>
            <a:r>
              <a:rPr lang="en-US" sz="2400" dirty="0"/>
              <a:t>Increased use of “Deceptive Shipping Practices” by Russian affiliated ships as a way to avoid sanctions. </a:t>
            </a:r>
          </a:p>
          <a:p>
            <a:r>
              <a:rPr lang="en-US" sz="2400" dirty="0"/>
              <a:t>IMO, USCG, other agencies, and various maritime companies and organizations will continue to be involved in the conflict to manage sanctions and the energy and food trade deals.  </a:t>
            </a:r>
          </a:p>
          <a:p>
            <a:pPr marL="0" indent="0">
              <a:buNone/>
            </a:pPr>
            <a:endParaRPr lang="en-US" sz="2400" dirty="0"/>
          </a:p>
        </p:txBody>
      </p:sp>
      <p:sp>
        <p:nvSpPr>
          <p:cNvPr id="4" name="Slide Number Placeholder 1">
            <a:extLst>
              <a:ext uri="{FF2B5EF4-FFF2-40B4-BE49-F238E27FC236}">
                <a16:creationId xmlns:a16="http://schemas.microsoft.com/office/drawing/2014/main" id="{E0631CC3-FFD3-8858-4BB9-E1A984F45E21}"/>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11</a:t>
            </a:fld>
            <a:endParaRPr lang="en-US" dirty="0"/>
          </a:p>
        </p:txBody>
      </p:sp>
      <p:sp>
        <p:nvSpPr>
          <p:cNvPr id="5" name="TextBox 4">
            <a:extLst>
              <a:ext uri="{FF2B5EF4-FFF2-40B4-BE49-F238E27FC236}">
                <a16:creationId xmlns:a16="http://schemas.microsoft.com/office/drawing/2014/main" id="{428568A8-95D7-41FB-3A3D-E084492DE5A9}"/>
              </a:ext>
            </a:extLst>
          </p:cNvPr>
          <p:cNvSpPr txBox="1"/>
          <p:nvPr/>
        </p:nvSpPr>
        <p:spPr>
          <a:xfrm>
            <a:off x="6943407" y="4993239"/>
            <a:ext cx="4436766" cy="923330"/>
          </a:xfrm>
          <a:prstGeom prst="rect">
            <a:avLst/>
          </a:prstGeom>
          <a:noFill/>
          <a:ln>
            <a:solidFill>
              <a:schemeClr val="accent6">
                <a:lumMod val="50000"/>
              </a:schemeClr>
            </a:solidFill>
          </a:ln>
        </p:spPr>
        <p:txBody>
          <a:bodyPr wrap="square" rtlCol="0">
            <a:spAutoFit/>
          </a:bodyPr>
          <a:lstStyle/>
          <a:p>
            <a:pPr algn="ctr"/>
            <a:r>
              <a:rPr lang="en-US" b="1" dirty="0">
                <a:solidFill>
                  <a:srgbClr val="C00000"/>
                </a:solidFill>
              </a:rPr>
              <a:t>A conflict in Asia would have a much greater impact on the world economy, U.S. trade, and West Coast ports</a:t>
            </a:r>
          </a:p>
        </p:txBody>
      </p:sp>
    </p:spTree>
    <p:extLst>
      <p:ext uri="{BB962C8B-B14F-4D97-AF65-F5344CB8AC3E}">
        <p14:creationId xmlns:p14="http://schemas.microsoft.com/office/powerpoint/2010/main" val="21651043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02982"/>
            <a:ext cx="10515600" cy="1325563"/>
          </a:xfrm>
        </p:spPr>
        <p:txBody>
          <a:bodyPr/>
          <a:lstStyle/>
          <a:p>
            <a:r>
              <a:rPr lang="en-US" dirty="0"/>
              <a:t>The MCAT Economic Consequence Analysis Tool</a:t>
            </a:r>
          </a:p>
        </p:txBody>
      </p:sp>
      <p:sp>
        <p:nvSpPr>
          <p:cNvPr id="7" name="Text Placeholder 6"/>
          <p:cNvSpPr>
            <a:spLocks noGrp="1"/>
          </p:cNvSpPr>
          <p:nvPr>
            <p:ph idx="1"/>
          </p:nvPr>
        </p:nvSpPr>
        <p:spPr>
          <a:xfrm>
            <a:off x="838200" y="1120228"/>
            <a:ext cx="10515600" cy="4940938"/>
          </a:xfrm>
        </p:spPr>
        <p:txBody>
          <a:bodyPr>
            <a:normAutofit/>
          </a:bodyPr>
          <a:lstStyle/>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12</a:t>
            </a:fld>
            <a:endParaRPr lang="en-US" dirty="0"/>
          </a:p>
        </p:txBody>
      </p:sp>
      <p:sp>
        <p:nvSpPr>
          <p:cNvPr id="4" name="Content Placeholder 2">
            <a:extLst>
              <a:ext uri="{FF2B5EF4-FFF2-40B4-BE49-F238E27FC236}">
                <a16:creationId xmlns:a16="http://schemas.microsoft.com/office/drawing/2014/main" id="{EAF04AB2-7721-5C26-DEAA-13CBDA8FDE8F}"/>
              </a:ext>
            </a:extLst>
          </p:cNvPr>
          <p:cNvSpPr txBox="1">
            <a:spLocks/>
          </p:cNvSpPr>
          <p:nvPr/>
        </p:nvSpPr>
        <p:spPr>
          <a:xfrm>
            <a:off x="422563" y="1349032"/>
            <a:ext cx="10515599" cy="4672377"/>
          </a:xfrm>
          <a:prstGeom prst="rect">
            <a:avLst/>
          </a:prstGeom>
        </p:spPr>
        <p:txBody>
          <a:bodyPr vert="horz" lIns="91440" tIns="45720" rIns="91440" bIns="45720" rtlCol="0">
            <a:normAutofit/>
          </a:bodyPr>
          <a:lstStyle>
            <a:lvl1pPr marL="228601" indent="-228601" algn="l" defTabSz="914403" rtl="0" eaLnBrk="1" latinLnBrk="0" hangingPunct="1">
              <a:lnSpc>
                <a:spcPct val="100000"/>
              </a:lnSpc>
              <a:spcBef>
                <a:spcPts val="1000"/>
              </a:spcBef>
              <a:buClr>
                <a:srgbClr val="FAB506"/>
              </a:buClr>
              <a:buFont typeface="Arial" panose="020B0604020202020204" pitchFamily="34" charset="0"/>
              <a:buChar char="•"/>
              <a:defRPr sz="2800" kern="1200">
                <a:solidFill>
                  <a:schemeClr val="tx1"/>
                </a:solidFill>
                <a:latin typeface="+mn-lt"/>
                <a:ea typeface="+mn-ea"/>
                <a:cs typeface="+mn-cs"/>
              </a:defRPr>
            </a:lvl1pPr>
            <a:lvl2pPr marL="685803" indent="-228601" algn="l" defTabSz="914403" rtl="0" eaLnBrk="1" latinLnBrk="0" hangingPunct="1">
              <a:lnSpc>
                <a:spcPct val="100000"/>
              </a:lnSpc>
              <a:spcBef>
                <a:spcPts val="500"/>
              </a:spcBef>
              <a:buClr>
                <a:srgbClr val="FAB506"/>
              </a:buClr>
              <a:buFont typeface="Arial" panose="020B0604020202020204" pitchFamily="34" charset="0"/>
              <a:buChar char="•"/>
              <a:defRPr sz="2400" kern="1200">
                <a:solidFill>
                  <a:schemeClr val="tx1"/>
                </a:solidFill>
                <a:latin typeface="+mn-lt"/>
                <a:ea typeface="+mn-ea"/>
                <a:cs typeface="+mn-cs"/>
              </a:defRPr>
            </a:lvl2pPr>
            <a:lvl3pPr marL="1143005" indent="-228601" algn="l" defTabSz="914403" rtl="0" eaLnBrk="1" latinLnBrk="0" hangingPunct="1">
              <a:lnSpc>
                <a:spcPct val="100000"/>
              </a:lnSpc>
              <a:spcBef>
                <a:spcPts val="500"/>
              </a:spcBef>
              <a:buClr>
                <a:srgbClr val="FAB506"/>
              </a:buClr>
              <a:buFont typeface="Arial" panose="020B0604020202020204" pitchFamily="34" charset="0"/>
              <a:buChar char="•"/>
              <a:defRPr sz="2000" kern="1200">
                <a:solidFill>
                  <a:schemeClr val="tx1"/>
                </a:solidFill>
                <a:latin typeface="+mn-lt"/>
                <a:ea typeface="+mn-ea"/>
                <a:cs typeface="+mn-cs"/>
              </a:defRPr>
            </a:lvl3pPr>
            <a:lvl4pPr marL="1600206"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4pPr>
            <a:lvl5pPr marL="2057408" indent="-228601" algn="l" defTabSz="914403" rtl="0" eaLnBrk="1" latinLnBrk="0" hangingPunct="1">
              <a:lnSpc>
                <a:spcPct val="100000"/>
              </a:lnSpc>
              <a:spcBef>
                <a:spcPts val="500"/>
              </a:spcBef>
              <a:buClr>
                <a:srgbClr val="FAB506"/>
              </a:buClr>
              <a:buFont typeface="Arial" panose="020B0604020202020204" pitchFamily="34" charset="0"/>
              <a:buChar char="•"/>
              <a:defRPr sz="1800" kern="1200">
                <a:solidFill>
                  <a:schemeClr val="tx1"/>
                </a:solidFill>
                <a:latin typeface="+mn-lt"/>
                <a:ea typeface="+mn-ea"/>
                <a:cs typeface="+mn-cs"/>
              </a:defRPr>
            </a:lvl5pPr>
            <a:lvl6pPr marL="2514610"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11"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13"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15" indent="-228601" algn="l" defTabSz="914403"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r>
              <a:rPr lang="en-US" sz="2400" dirty="0"/>
              <a:t>We are working to transform the analysis into a user-friendly, decision-support tool for use by the Coast Guard and others to improve risk management.</a:t>
            </a:r>
          </a:p>
          <a:p>
            <a:r>
              <a:rPr lang="en-US" sz="2400" dirty="0"/>
              <a:t>The Tool (Complex Maritime Economic Consequence Analysis Tool – </a:t>
            </a:r>
            <a:r>
              <a:rPr lang="en-US" sz="2400" b="1" i="1" dirty="0">
                <a:solidFill>
                  <a:srgbClr val="FF0000"/>
                </a:solidFill>
              </a:rPr>
              <a:t>MCAT</a:t>
            </a:r>
            <a:r>
              <a:rPr lang="en-US" sz="2400" dirty="0"/>
              <a:t>) is based on an Economic Consequence Analysis Tool (E-CAT) developed by our partner center CREATE to identify direct </a:t>
            </a:r>
            <a:r>
              <a:rPr lang="en-US" sz="2400" b="1" i="1" dirty="0"/>
              <a:t>and indirect </a:t>
            </a:r>
            <a:r>
              <a:rPr lang="en-US" sz="2400" dirty="0"/>
              <a:t>economic impacts of disruptive events.</a:t>
            </a:r>
          </a:p>
          <a:p>
            <a:pPr lvl="1"/>
            <a:r>
              <a:rPr lang="en-US" sz="2200" dirty="0">
                <a:solidFill>
                  <a:srgbClr val="000000"/>
                </a:solidFill>
                <a:ea typeface="Times New Roman" panose="02020603050405020304" pitchFamily="18" charset="0"/>
              </a:rPr>
              <a:t>Uses</a:t>
            </a:r>
            <a:r>
              <a:rPr lang="en-US" sz="2200" dirty="0">
                <a:solidFill>
                  <a:srgbClr val="000000"/>
                </a:solidFill>
                <a:effectLst/>
                <a:ea typeface="Times New Roman" panose="02020603050405020304" pitchFamily="18" charset="0"/>
              </a:rPr>
              <a:t> an internationally linked computable general equilibrium (CGE) model consisting of over 100 countries with 65 sectors each</a:t>
            </a:r>
            <a:r>
              <a:rPr lang="en-US" sz="2200" dirty="0">
                <a:solidFill>
                  <a:srgbClr val="000000"/>
                </a:solidFill>
                <a:ea typeface="Times New Roman" panose="02020603050405020304" pitchFamily="18" charset="0"/>
              </a:rPr>
              <a:t>.</a:t>
            </a:r>
          </a:p>
          <a:p>
            <a:pPr lvl="1"/>
            <a:r>
              <a:rPr lang="en-US" sz="2200" dirty="0">
                <a:solidFill>
                  <a:srgbClr val="000000"/>
                </a:solidFill>
                <a:ea typeface="Times New Roman" panose="02020603050405020304" pitchFamily="18" charset="0"/>
              </a:rPr>
              <a:t>Extends</a:t>
            </a:r>
            <a:r>
              <a:rPr lang="en-US" sz="2200" dirty="0">
                <a:solidFill>
                  <a:srgbClr val="000000"/>
                </a:solidFill>
                <a:effectLst/>
                <a:ea typeface="Times New Roman" panose="02020603050405020304" pitchFamily="18" charset="0"/>
              </a:rPr>
              <a:t> the well-known Global Trade Analysis Project (GTAP) CGE model.</a:t>
            </a:r>
          </a:p>
          <a:p>
            <a:pPr lvl="1"/>
            <a:r>
              <a:rPr lang="en-US" sz="2200" dirty="0">
                <a:solidFill>
                  <a:srgbClr val="000000"/>
                </a:solidFill>
                <a:effectLst/>
                <a:ea typeface="Times New Roman" panose="02020603050405020304" pitchFamily="18" charset="0"/>
              </a:rPr>
              <a:t>Will help </a:t>
            </a:r>
            <a:r>
              <a:rPr lang="en-US" sz="2200" dirty="0">
                <a:solidFill>
                  <a:srgbClr val="000000"/>
                </a:solidFill>
                <a:ea typeface="Times New Roman" panose="02020603050405020304" pitchFamily="18" charset="0"/>
              </a:rPr>
              <a:t>determine </a:t>
            </a:r>
            <a:r>
              <a:rPr lang="en-US" sz="2200" dirty="0">
                <a:solidFill>
                  <a:srgbClr val="000000"/>
                </a:solidFill>
                <a:effectLst/>
                <a:ea typeface="Times New Roman" panose="02020603050405020304" pitchFamily="18" charset="0"/>
              </a:rPr>
              <a:t>economic impacts of complex disruptions and provide insight into how to minimize them.</a:t>
            </a:r>
            <a:r>
              <a:rPr lang="en-US" sz="2200" dirty="0">
                <a:effectLst/>
              </a:rPr>
              <a:t> </a:t>
            </a:r>
            <a:endParaRPr lang="en-US" sz="2200" dirty="0"/>
          </a:p>
        </p:txBody>
      </p:sp>
    </p:spTree>
    <p:extLst>
      <p:ext uri="{BB962C8B-B14F-4D97-AF65-F5344CB8AC3E}">
        <p14:creationId xmlns:p14="http://schemas.microsoft.com/office/powerpoint/2010/main" val="11989764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D82A78-8E26-3E41-9778-E569A3E033FA}"/>
              </a:ext>
            </a:extLst>
          </p:cNvPr>
          <p:cNvSpPr>
            <a:spLocks noGrp="1"/>
          </p:cNvSpPr>
          <p:nvPr>
            <p:ph type="title"/>
          </p:nvPr>
        </p:nvSpPr>
        <p:spPr>
          <a:xfrm>
            <a:off x="653143" y="236534"/>
            <a:ext cx="10700657" cy="839792"/>
          </a:xfrm>
        </p:spPr>
        <p:txBody>
          <a:bodyPr>
            <a:normAutofit fontScale="90000"/>
          </a:bodyPr>
          <a:lstStyle/>
          <a:p>
            <a:r>
              <a:rPr lang="en-US" dirty="0"/>
              <a:t>MCAT Modeling/Economics Application: Economic Impacts of the Ukraine War</a:t>
            </a:r>
          </a:p>
        </p:txBody>
      </p:sp>
      <p:sp>
        <p:nvSpPr>
          <p:cNvPr id="3" name="Content Placeholder 2">
            <a:extLst>
              <a:ext uri="{FF2B5EF4-FFF2-40B4-BE49-F238E27FC236}">
                <a16:creationId xmlns:a16="http://schemas.microsoft.com/office/drawing/2014/main" id="{2FA5A865-8B17-CA45-9E46-22EDBAB40402}"/>
              </a:ext>
            </a:extLst>
          </p:cNvPr>
          <p:cNvSpPr>
            <a:spLocks noGrp="1"/>
          </p:cNvSpPr>
          <p:nvPr>
            <p:ph idx="1"/>
          </p:nvPr>
        </p:nvSpPr>
        <p:spPr>
          <a:xfrm>
            <a:off x="653143" y="1255080"/>
            <a:ext cx="11538857" cy="4619708"/>
          </a:xfrm>
        </p:spPr>
        <p:txBody>
          <a:bodyPr>
            <a:normAutofit/>
          </a:bodyPr>
          <a:lstStyle/>
          <a:p>
            <a:r>
              <a:rPr lang="en-US" dirty="0"/>
              <a:t>Tested out our preliminary ideas for the MCAT tool to study economic impacts of the Ukraine War on Grain and Metal Markets </a:t>
            </a:r>
          </a:p>
          <a:p>
            <a:r>
              <a:rPr lang="en-US" dirty="0"/>
              <a:t>Applied GTAP Computable General Equilibrium Modeling System</a:t>
            </a:r>
          </a:p>
          <a:p>
            <a:r>
              <a:rPr lang="en-US" dirty="0"/>
              <a:t>Results in terms of GDP impacts:</a:t>
            </a:r>
          </a:p>
          <a:p>
            <a:pPr marL="0" indent="0">
              <a:buNone/>
            </a:pPr>
            <a:r>
              <a:rPr lang="en-US" sz="2400" dirty="0"/>
              <a:t>   - Ukraine projected to lose $2.6 billion (2%) in first year of the War</a:t>
            </a:r>
          </a:p>
          <a:p>
            <a:pPr marL="0" indent="0">
              <a:buNone/>
            </a:pPr>
            <a:r>
              <a:rPr lang="en-US" sz="2400" dirty="0"/>
              <a:t>   - Russia projected to lose only $0.6 billion (0.3%) in first-year</a:t>
            </a:r>
          </a:p>
          <a:p>
            <a:pPr marL="0" indent="0">
              <a:buNone/>
            </a:pPr>
            <a:r>
              <a:rPr lang="en-US" sz="2400" dirty="0"/>
              <a:t>   - Losses to Ukraine much larger because of its greater trade dependency</a:t>
            </a:r>
          </a:p>
          <a:p>
            <a:pPr marL="0" indent="0">
              <a:buNone/>
            </a:pPr>
            <a:r>
              <a:rPr lang="en-US" sz="2400" dirty="0"/>
              <a:t>   - Other countries/regions to suffer</a:t>
            </a:r>
            <a:r>
              <a:rPr lang="en-US" sz="2400" strike="sngStrike" dirty="0">
                <a:solidFill>
                  <a:schemeClr val="bg1"/>
                </a:solidFill>
              </a:rPr>
              <a:t> </a:t>
            </a:r>
            <a:r>
              <a:rPr lang="en-US" sz="2400" dirty="0"/>
              <a:t>losses: Rest of Asia, China, RFSU, Africa</a:t>
            </a:r>
          </a:p>
          <a:p>
            <a:pPr marL="0" indent="0">
              <a:buNone/>
            </a:pPr>
            <a:r>
              <a:rPr lang="en-US" sz="2400" dirty="0"/>
              <a:t>   - Countries/regions expected to gain: India, Latin America, NATO, Oceana, Japan</a:t>
            </a:r>
          </a:p>
          <a:p>
            <a:endParaRPr lang="en-US" dirty="0"/>
          </a:p>
        </p:txBody>
      </p:sp>
      <p:sp>
        <p:nvSpPr>
          <p:cNvPr id="4" name="Slide Number Placeholder 1">
            <a:extLst>
              <a:ext uri="{FF2B5EF4-FFF2-40B4-BE49-F238E27FC236}">
                <a16:creationId xmlns:a16="http://schemas.microsoft.com/office/drawing/2014/main" id="{E226F2C3-FFEF-5BC2-8A85-0E7C4E3246F1}"/>
              </a:ext>
            </a:extLst>
          </p:cNvPr>
          <p:cNvSpPr txBox="1">
            <a:spLocks/>
          </p:cNvSpPr>
          <p:nvPr/>
        </p:nvSpPr>
        <p:spPr>
          <a:xfrm>
            <a:off x="94488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7A44D4A-C3D1-6F47-8DBD-78DBF2D0B6F9}" type="slidenum">
              <a:rPr lang="en-US" smtClean="0"/>
              <a:pPr/>
              <a:t>13</a:t>
            </a:fld>
            <a:endParaRPr lang="en-US" dirty="0"/>
          </a:p>
        </p:txBody>
      </p:sp>
    </p:spTree>
    <p:extLst>
      <p:ext uri="{BB962C8B-B14F-4D97-AF65-F5344CB8AC3E}">
        <p14:creationId xmlns:p14="http://schemas.microsoft.com/office/powerpoint/2010/main" val="29279055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The combination of cyber and physical disruptions, particularly in critical areas (such as chokepoints), is a significant risk. </a:t>
            </a:r>
          </a:p>
          <a:p>
            <a:pPr marL="0" lvl="0" indent="0">
              <a:buNone/>
            </a:pPr>
            <a:endParaRPr lang="en-US" dirty="0"/>
          </a:p>
          <a:p>
            <a:pPr lvl="0"/>
            <a:r>
              <a:rPr lang="en-US" dirty="0"/>
              <a:t>Sustained power outages are also a concern,                                                                 particularly where automation and air quality                                           requirements may limit the ability to return to                                                          manual operations </a:t>
            </a:r>
            <a:r>
              <a:rPr lang="en-US" u="sng" dirty="0"/>
              <a:t>at the desired throughput</a:t>
            </a:r>
            <a:r>
              <a:rPr lang="en-US" dirty="0"/>
              <a: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14</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1026" name="Picture 2">
            <a:extLst>
              <a:ext uri="{FF2B5EF4-FFF2-40B4-BE49-F238E27FC236}">
                <a16:creationId xmlns:a16="http://schemas.microsoft.com/office/drawing/2014/main" id="{049E7C1E-CD7E-FF4E-5E1B-6DB29DFC404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9166" y="2236762"/>
            <a:ext cx="3679483" cy="275961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65544358-CAF1-3F8F-A6F1-2952B7C0C0E7}"/>
              </a:ext>
            </a:extLst>
          </p:cNvPr>
          <p:cNvSpPr txBox="1"/>
          <p:nvPr/>
        </p:nvSpPr>
        <p:spPr>
          <a:xfrm>
            <a:off x="7279957" y="5283389"/>
            <a:ext cx="4754880" cy="646331"/>
          </a:xfrm>
          <a:prstGeom prst="rect">
            <a:avLst/>
          </a:prstGeom>
          <a:noFill/>
        </p:spPr>
        <p:txBody>
          <a:bodyPr wrap="square" rtlCol="0">
            <a:spAutoFit/>
          </a:bodyPr>
          <a:lstStyle/>
          <a:p>
            <a:pPr marL="0" marR="0">
              <a:spcBef>
                <a:spcPts val="0"/>
              </a:spcBef>
              <a:spcAft>
                <a:spcPts val="0"/>
              </a:spcAft>
            </a:pPr>
            <a:r>
              <a:rPr lang="en-US" sz="1800" dirty="0">
                <a:effectLst/>
                <a:latin typeface="Cambria" panose="02040503050406030204" pitchFamily="18" charset="0"/>
                <a:ea typeface="MS Mincho" panose="02020609040205080304" pitchFamily="49" charset="-128"/>
                <a:cs typeface="Times New Roman" panose="02020603050405020304" pitchFamily="18" charset="0"/>
              </a:rPr>
              <a:t>credit </a:t>
            </a:r>
            <a:r>
              <a:rPr lang="en-US" sz="1800" dirty="0" err="1">
                <a:effectLst/>
                <a:latin typeface="Cambria" panose="02040503050406030204" pitchFamily="18" charset="0"/>
                <a:ea typeface="MS Mincho" panose="02020609040205080304" pitchFamily="49" charset="-128"/>
                <a:cs typeface="Times New Roman" panose="02020603050405020304" pitchFamily="18" charset="0"/>
              </a:rPr>
              <a:t>Commons.wikimedia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commons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4" tooltip="wikipedia:User:Camerafiend"/>
              </a:rPr>
              <a:t>Camerafiend</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at </a:t>
            </a:r>
            <a:r>
              <a:rPr lang="en-US" sz="1800" u="sng" dirty="0">
                <a:solidFill>
                  <a:srgbClr val="0000FF"/>
                </a:solidFill>
                <a:effectLst/>
                <a:latin typeface="Cambria" panose="02040503050406030204" pitchFamily="18" charset="0"/>
                <a:ea typeface="MS Mincho" panose="02020609040205080304" pitchFamily="49" charset="-128"/>
                <a:cs typeface="Times New Roman" panose="02020603050405020304" pitchFamily="18" charset="0"/>
                <a:hlinkClick r:id="rId5" tooltip="wikipedia:"/>
              </a:rPr>
              <a:t>English Wikipedia</a:t>
            </a:r>
            <a:r>
              <a:rPr lang="en-US" sz="1800" dirty="0">
                <a:effectLst/>
                <a:latin typeface="Cambria" panose="02040503050406030204" pitchFamily="18" charset="0"/>
                <a:ea typeface="MS Mincho" panose="02020609040205080304" pitchFamily="49" charset="-128"/>
                <a:cs typeface="Times New Roman" panose="02020603050405020304" pitchFamily="18" charset="0"/>
              </a:rPr>
              <a:t> no changes</a:t>
            </a:r>
          </a:p>
        </p:txBody>
      </p:sp>
    </p:spTree>
    <p:extLst>
      <p:ext uri="{BB962C8B-B14F-4D97-AF65-F5344CB8AC3E}">
        <p14:creationId xmlns:p14="http://schemas.microsoft.com/office/powerpoint/2010/main" val="2886311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7917437" cy="4740245"/>
          </a:xfrm>
        </p:spPr>
        <p:txBody>
          <a:bodyPr>
            <a:normAutofit/>
          </a:bodyPr>
          <a:lstStyle/>
          <a:p>
            <a:pPr>
              <a:spcAft>
                <a:spcPts val="1200"/>
              </a:spcAft>
            </a:pPr>
            <a:r>
              <a:rPr lang="en-US" dirty="0"/>
              <a:t>Security complacency may be an issue. For several years, the focus has been on COVID and its impacts, and on issues such as automation and electrification. </a:t>
            </a:r>
          </a:p>
          <a:p>
            <a:pPr>
              <a:spcAft>
                <a:spcPts val="1200"/>
              </a:spcAft>
            </a:pPr>
            <a:r>
              <a:rPr lang="en-US" dirty="0"/>
              <a:t>The ability of some ports and maritime stakeholders to conduct efficient MTS activity during a </a:t>
            </a:r>
            <a:r>
              <a:rPr lang="en-US" u="sng" dirty="0"/>
              <a:t>sustained</a:t>
            </a:r>
            <a:r>
              <a:rPr lang="en-US" dirty="0"/>
              <a:t> security threat is uncertain.  A security threat could therefore lead to greater than expected disruptions.</a:t>
            </a:r>
          </a:p>
          <a:p>
            <a:pPr>
              <a:spcAft>
                <a:spcPts val="1200"/>
              </a:spcAft>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15</a:t>
            </a:fld>
            <a:endParaRPr lang="en-US" dirty="0"/>
          </a:p>
        </p:txBody>
      </p:sp>
      <p:sp>
        <p:nvSpPr>
          <p:cNvPr id="6" name="Title 8">
            <a:extLst>
              <a:ext uri="{FF2B5EF4-FFF2-40B4-BE49-F238E27FC236}">
                <a16:creationId xmlns:a16="http://schemas.microsoft.com/office/drawing/2014/main" id="{9B92A1EC-CEE1-7E5E-22EC-0665DB88F248}"/>
              </a:ext>
            </a:extLst>
          </p:cNvPr>
          <p:cNvSpPr txBox="1">
            <a:spLocks/>
          </p:cNvSpPr>
          <p:nvPr/>
        </p:nvSpPr>
        <p:spPr>
          <a:xfrm>
            <a:off x="157163" y="38551"/>
            <a:ext cx="11901487" cy="108167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lang="en-US" sz="4000" b="1" kern="1200" baseline="0" dirty="0">
                <a:solidFill>
                  <a:schemeClr val="tx1"/>
                </a:solidFill>
                <a:latin typeface="+mn-lt"/>
                <a:ea typeface="+mj-ea"/>
                <a:cs typeface="+mj-cs"/>
              </a:defRPr>
            </a:lvl1pPr>
          </a:lstStyle>
          <a:p>
            <a:r>
              <a:rPr lang="en-US" sz="3400"/>
              <a:t>A Selection of Preliminary Observations from Interviews</a:t>
            </a:r>
          </a:p>
        </p:txBody>
      </p:sp>
      <p:pic>
        <p:nvPicPr>
          <p:cNvPr id="5" name="Picture 4">
            <a:extLst>
              <a:ext uri="{FF2B5EF4-FFF2-40B4-BE49-F238E27FC236}">
                <a16:creationId xmlns:a16="http://schemas.microsoft.com/office/drawing/2014/main" id="{3DE4D3F1-A145-8740-4975-ACA11C09ACEB}"/>
              </a:ext>
            </a:extLst>
          </p:cNvPr>
          <p:cNvPicPr>
            <a:picLocks noChangeAspect="1"/>
          </p:cNvPicPr>
          <p:nvPr/>
        </p:nvPicPr>
        <p:blipFill>
          <a:blip r:embed="rId3"/>
          <a:stretch>
            <a:fillRect/>
          </a:stretch>
        </p:blipFill>
        <p:spPr>
          <a:xfrm>
            <a:off x="8855654" y="1357746"/>
            <a:ext cx="2555045" cy="3785252"/>
          </a:xfrm>
          <a:prstGeom prst="rect">
            <a:avLst/>
          </a:prstGeom>
          <a:ln>
            <a:solidFill>
              <a:schemeClr val="accent1"/>
            </a:solidFill>
          </a:ln>
        </p:spPr>
      </p:pic>
      <p:sp>
        <p:nvSpPr>
          <p:cNvPr id="3" name="TextBox 2">
            <a:extLst>
              <a:ext uri="{FF2B5EF4-FFF2-40B4-BE49-F238E27FC236}">
                <a16:creationId xmlns:a16="http://schemas.microsoft.com/office/drawing/2014/main" id="{9AD40290-C3E7-05E0-FD97-BE6B33891917}"/>
              </a:ext>
            </a:extLst>
          </p:cNvPr>
          <p:cNvSpPr txBox="1"/>
          <p:nvPr/>
        </p:nvSpPr>
        <p:spPr>
          <a:xfrm>
            <a:off x="8285876" y="5542671"/>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26976765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385763" y="877332"/>
            <a:ext cx="11258547" cy="4740245"/>
          </a:xfrm>
        </p:spPr>
        <p:txBody>
          <a:bodyPr>
            <a:normAutofit/>
          </a:bodyPr>
          <a:lstStyle/>
          <a:p>
            <a:r>
              <a:rPr lang="en-US" dirty="0"/>
              <a:t>With the increasingly complex technologies used in ports and vessels, highly trained labor becomes increasingly important. Competition for skilled labor is driving costs up.</a:t>
            </a:r>
          </a:p>
          <a:p>
            <a:r>
              <a:rPr lang="en-US" dirty="0"/>
              <a:t>There has been tremendous innovation on specialized low and no-carbon marine fuels, but less attention on how to respond to a salvage or firefighting incident, or a lack of their availability at critical times.</a:t>
            </a:r>
          </a:p>
          <a:p>
            <a:endParaRPr lang="en-US" dirty="0"/>
          </a:p>
          <a:p>
            <a:pPr lvl="0"/>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16</a:t>
            </a:fld>
            <a:endParaRPr lang="en-US" dirty="0"/>
          </a:p>
        </p:txBody>
      </p:sp>
      <p:sp>
        <p:nvSpPr>
          <p:cNvPr id="5" name="Title 8">
            <a:extLst>
              <a:ext uri="{FF2B5EF4-FFF2-40B4-BE49-F238E27FC236}">
                <a16:creationId xmlns:a16="http://schemas.microsoft.com/office/drawing/2014/main" id="{BCA41CC9-082F-B422-7D98-1A75D11B7951}"/>
              </a:ext>
            </a:extLst>
          </p:cNvPr>
          <p:cNvSpPr>
            <a:spLocks noGrp="1"/>
          </p:cNvSpPr>
          <p:nvPr>
            <p:ph type="title"/>
          </p:nvPr>
        </p:nvSpPr>
        <p:spPr>
          <a:xfrm>
            <a:off x="157163" y="-4313"/>
            <a:ext cx="11901487" cy="1081677"/>
          </a:xfrm>
        </p:spPr>
        <p:txBody>
          <a:bodyPr>
            <a:normAutofit/>
          </a:bodyPr>
          <a:lstStyle/>
          <a:p>
            <a:r>
              <a:rPr lang="en-US" sz="3400" dirty="0"/>
              <a:t>A Selection of Preliminary Observations from Interviews</a:t>
            </a:r>
          </a:p>
        </p:txBody>
      </p:sp>
      <p:pic>
        <p:nvPicPr>
          <p:cNvPr id="3" name="Picture 2">
            <a:extLst>
              <a:ext uri="{FF2B5EF4-FFF2-40B4-BE49-F238E27FC236}">
                <a16:creationId xmlns:a16="http://schemas.microsoft.com/office/drawing/2014/main" id="{A11674FD-696D-B2F8-BB61-EEA08EB13947}"/>
              </a:ext>
            </a:extLst>
          </p:cNvPr>
          <p:cNvPicPr>
            <a:picLocks noChangeAspect="1"/>
          </p:cNvPicPr>
          <p:nvPr/>
        </p:nvPicPr>
        <p:blipFill rotWithShape="1">
          <a:blip r:embed="rId3">
            <a:extLst>
              <a:ext uri="{28A0092B-C50C-407E-A947-70E740481C1C}">
                <a14:useLocalDpi xmlns:a14="http://schemas.microsoft.com/office/drawing/2010/main" val="0"/>
              </a:ext>
            </a:extLst>
          </a:blip>
          <a:srcRect t="23358" b="12669"/>
          <a:stretch/>
        </p:blipFill>
        <p:spPr bwMode="auto">
          <a:xfrm>
            <a:off x="2305609" y="3918137"/>
            <a:ext cx="4353517" cy="2088832"/>
          </a:xfrm>
          <a:prstGeom prst="rect">
            <a:avLst/>
          </a:prstGeom>
          <a:ln>
            <a:solidFill>
              <a:schemeClr val="accent1">
                <a:lumMod val="50000"/>
              </a:schemeClr>
            </a:solidFill>
          </a:ln>
          <a:extLst>
            <a:ext uri="{53640926-AAD7-44D8-BBD7-CCE9431645EC}">
              <a14:shadowObscured xmlns:a14="http://schemas.microsoft.com/office/drawing/2010/main"/>
            </a:ext>
          </a:extLst>
        </p:spPr>
      </p:pic>
      <p:sp>
        <p:nvSpPr>
          <p:cNvPr id="4" name="TextBox 3">
            <a:extLst>
              <a:ext uri="{FF2B5EF4-FFF2-40B4-BE49-F238E27FC236}">
                <a16:creationId xmlns:a16="http://schemas.microsoft.com/office/drawing/2014/main" id="{18831F4C-3DDC-9886-FD31-6B8D36D89E03}"/>
              </a:ext>
            </a:extLst>
          </p:cNvPr>
          <p:cNvSpPr txBox="1"/>
          <p:nvPr/>
        </p:nvSpPr>
        <p:spPr>
          <a:xfrm>
            <a:off x="7073466" y="5205745"/>
            <a:ext cx="5202510" cy="646331"/>
          </a:xfrm>
          <a:prstGeom prst="rect">
            <a:avLst/>
          </a:prstGeom>
          <a:noFill/>
        </p:spPr>
        <p:txBody>
          <a:bodyPr wrap="square" rtlCol="0">
            <a:spAutoFit/>
          </a:bodyPr>
          <a:lstStyle/>
          <a:p>
            <a:pPr marL="0" marR="0">
              <a:spcBef>
                <a:spcPts val="0"/>
              </a:spcBef>
              <a:spcAft>
                <a:spcPts val="600"/>
              </a:spcAft>
            </a:pPr>
            <a:r>
              <a:rPr lang="en-US" sz="1800" dirty="0">
                <a:effectLst/>
                <a:latin typeface="Times New Roman" panose="02020603050405020304" pitchFamily="18" charset="0"/>
                <a:ea typeface="Calibri" panose="020F0502020204030204" pitchFamily="34" charset="0"/>
                <a:cs typeface="Times New Roman (Body CS)"/>
              </a:rPr>
              <a:t>Control room at a port facility showing the need for skilled operators (photo by Andrew Tucci)</a:t>
            </a:r>
          </a:p>
        </p:txBody>
      </p:sp>
    </p:spTree>
    <p:extLst>
      <p:ext uri="{BB962C8B-B14F-4D97-AF65-F5344CB8AC3E}">
        <p14:creationId xmlns:p14="http://schemas.microsoft.com/office/powerpoint/2010/main" val="41562816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121621"/>
            <a:ext cx="11901487" cy="365125"/>
          </a:xfrm>
        </p:spPr>
        <p:txBody>
          <a:bodyPr>
            <a:normAutofit fontScale="90000"/>
          </a:bodyPr>
          <a:lstStyle/>
          <a:p>
            <a:br>
              <a:rPr lang="en-US" sz="3600" dirty="0"/>
            </a:br>
            <a:br>
              <a:rPr lang="en-US" sz="3400" dirty="0"/>
            </a:br>
            <a:r>
              <a:rPr lang="en-US" sz="3400" dirty="0"/>
              <a:t>A Selection of Preliminary Observations from Interviews</a:t>
            </a:r>
          </a:p>
        </p:txBody>
      </p:sp>
      <p:sp>
        <p:nvSpPr>
          <p:cNvPr id="7" name="Text Placeholder 6"/>
          <p:cNvSpPr>
            <a:spLocks noGrp="1"/>
          </p:cNvSpPr>
          <p:nvPr>
            <p:ph idx="1"/>
          </p:nvPr>
        </p:nvSpPr>
        <p:spPr>
          <a:xfrm>
            <a:off x="359567" y="810746"/>
            <a:ext cx="7441404" cy="5161427"/>
          </a:xfrm>
        </p:spPr>
        <p:txBody>
          <a:bodyPr>
            <a:normAutofit lnSpcReduction="10000"/>
          </a:bodyPr>
          <a:lstStyle/>
          <a:p>
            <a:r>
              <a:rPr lang="en-US" dirty="0"/>
              <a:t>The only way to expand terminal capacity in ports like New York is vertical, meaning higher stacks of containers. </a:t>
            </a:r>
          </a:p>
          <a:p>
            <a:pPr lvl="1"/>
            <a:r>
              <a:rPr lang="en-US" dirty="0"/>
              <a:t>But higher has its limits, is a poor use of space, and adds risks during wind events and routine handling.</a:t>
            </a:r>
            <a:br>
              <a:rPr lang="en-US" dirty="0"/>
            </a:br>
            <a:endParaRPr lang="en-US" dirty="0"/>
          </a:p>
          <a:p>
            <a:r>
              <a:rPr lang="en-US" dirty="0"/>
              <a:t>Better coordination between shippers, vessels, and port facility operators could improve port efficiency; technology provides promising information-sharing solutions. </a:t>
            </a:r>
          </a:p>
          <a:p>
            <a:pPr lvl="1">
              <a:spcAft>
                <a:spcPts val="1200"/>
              </a:spcAft>
            </a:pPr>
            <a:r>
              <a:rPr lang="en-US" dirty="0"/>
              <a:t>However, business confidentiality concerns are limiting progress in this area.</a:t>
            </a:r>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17</a:t>
            </a:fld>
            <a:endParaRPr lang="en-US" dirty="0"/>
          </a:p>
        </p:txBody>
      </p:sp>
      <p:pic>
        <p:nvPicPr>
          <p:cNvPr id="4" name="Picture 3" descr="A picture containing text, truck, outdoor, cargo container&#10;&#10;Description automatically generated">
            <a:extLst>
              <a:ext uri="{FF2B5EF4-FFF2-40B4-BE49-F238E27FC236}">
                <a16:creationId xmlns:a16="http://schemas.microsoft.com/office/drawing/2014/main" id="{BD413B56-6BDE-B25A-4708-DDA7217E9CFB}"/>
              </a:ext>
            </a:extLst>
          </p:cNvPr>
          <p:cNvPicPr>
            <a:picLocks noChangeAspect="1"/>
          </p:cNvPicPr>
          <p:nvPr/>
        </p:nvPicPr>
        <p:blipFill>
          <a:blip r:embed="rId3"/>
          <a:stretch>
            <a:fillRect/>
          </a:stretch>
        </p:blipFill>
        <p:spPr>
          <a:xfrm>
            <a:off x="7965025" y="952899"/>
            <a:ext cx="3926009" cy="2618976"/>
          </a:xfrm>
          <a:prstGeom prst="rect">
            <a:avLst/>
          </a:prstGeom>
          <a:ln>
            <a:solidFill>
              <a:schemeClr val="tx1">
                <a:lumMod val="75000"/>
              </a:schemeClr>
            </a:solidFill>
          </a:ln>
        </p:spPr>
      </p:pic>
      <p:sp>
        <p:nvSpPr>
          <p:cNvPr id="5" name="TextBox 4">
            <a:extLst>
              <a:ext uri="{FF2B5EF4-FFF2-40B4-BE49-F238E27FC236}">
                <a16:creationId xmlns:a16="http://schemas.microsoft.com/office/drawing/2014/main" id="{88F03517-0ABD-0D06-F4AA-C9F9CED4F4CB}"/>
              </a:ext>
            </a:extLst>
          </p:cNvPr>
          <p:cNvSpPr txBox="1"/>
          <p:nvPr/>
        </p:nvSpPr>
        <p:spPr>
          <a:xfrm>
            <a:off x="8015288" y="5114926"/>
            <a:ext cx="4640107" cy="584775"/>
          </a:xfrm>
          <a:prstGeom prst="rect">
            <a:avLst/>
          </a:prstGeom>
          <a:noFill/>
        </p:spPr>
        <p:txBody>
          <a:bodyPr wrap="square" rtlCol="0">
            <a:spAutoFit/>
          </a:bodyPr>
          <a:lstStyle/>
          <a:p>
            <a:r>
              <a:rPr lang="en-US" sz="1600" dirty="0"/>
              <a:t>Container terminal, Port of Elizabeth, credit: Wikimedia Commons, NOAA</a:t>
            </a:r>
          </a:p>
        </p:txBody>
      </p:sp>
    </p:spTree>
    <p:extLst>
      <p:ext uri="{BB962C8B-B14F-4D97-AF65-F5344CB8AC3E}">
        <p14:creationId xmlns:p14="http://schemas.microsoft.com/office/powerpoint/2010/main" val="1227618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p:cNvSpPr>
            <a:spLocks noGrp="1"/>
          </p:cNvSpPr>
          <p:nvPr>
            <p:ph idx="1"/>
          </p:nvPr>
        </p:nvSpPr>
        <p:spPr>
          <a:xfrm>
            <a:off x="547690" y="1005924"/>
            <a:ext cx="11096620" cy="4740245"/>
          </a:xfrm>
        </p:spPr>
        <p:txBody>
          <a:bodyPr>
            <a:normAutofit/>
          </a:bodyPr>
          <a:lstStyle/>
          <a:p>
            <a:pPr lvl="0"/>
            <a:r>
              <a:rPr lang="en-US" dirty="0"/>
              <a:t>Cyberattacks that compromise data integrity can have a significant impact on operations, even in systems where no direct, kinetic impact is possible. There is increasing concern that simply creating the perception of a data integrity problem could be sufficient to shut down operations or cause major disruptions.</a:t>
            </a:r>
          </a:p>
          <a:p>
            <a:r>
              <a:rPr lang="en-US" dirty="0"/>
              <a:t>Undeclared or improperly packaged hazardous </a:t>
            </a:r>
            <a:br>
              <a:rPr lang="en-US" dirty="0"/>
            </a:br>
            <a:r>
              <a:rPr lang="en-US" dirty="0"/>
              <a:t>materials, including lithium-ion batteries, are </a:t>
            </a:r>
            <a:br>
              <a:rPr lang="en-US" dirty="0"/>
            </a:br>
            <a:r>
              <a:rPr lang="en-US" dirty="0"/>
              <a:t>a growing concern and could lead to a fire or </a:t>
            </a:r>
            <a:br>
              <a:rPr lang="en-US" dirty="0"/>
            </a:br>
            <a:r>
              <a:rPr lang="en-US" dirty="0"/>
              <a:t>other incident.  </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18</a:t>
            </a:fld>
            <a:endParaRPr lang="en-US" dirty="0"/>
          </a:p>
        </p:txBody>
      </p:sp>
      <p:sp>
        <p:nvSpPr>
          <p:cNvPr id="5" name="Title 8">
            <a:extLst>
              <a:ext uri="{FF2B5EF4-FFF2-40B4-BE49-F238E27FC236}">
                <a16:creationId xmlns:a16="http://schemas.microsoft.com/office/drawing/2014/main" id="{B03C0F81-8D14-FF5F-2BC5-1DDB9CA65E5B}"/>
              </a:ext>
            </a:extLst>
          </p:cNvPr>
          <p:cNvSpPr>
            <a:spLocks noGrp="1"/>
          </p:cNvSpPr>
          <p:nvPr>
            <p:ph type="title"/>
          </p:nvPr>
        </p:nvSpPr>
        <p:spPr>
          <a:xfrm>
            <a:off x="157163" y="38551"/>
            <a:ext cx="11901487" cy="1081677"/>
          </a:xfrm>
        </p:spPr>
        <p:txBody>
          <a:bodyPr>
            <a:normAutofit/>
          </a:bodyPr>
          <a:lstStyle/>
          <a:p>
            <a:r>
              <a:rPr lang="en-US" sz="3400" dirty="0"/>
              <a:t>A Selection of Preliminary Observations from Interviews</a:t>
            </a:r>
          </a:p>
        </p:txBody>
      </p:sp>
      <p:pic>
        <p:nvPicPr>
          <p:cNvPr id="4" name="Picture 3" descr="A large ship in the water&#10;&#10;Description automatically generated with low confidence">
            <a:extLst>
              <a:ext uri="{FF2B5EF4-FFF2-40B4-BE49-F238E27FC236}">
                <a16:creationId xmlns:a16="http://schemas.microsoft.com/office/drawing/2014/main" id="{088FA5F8-FE67-54B3-8998-D903ADF66480}"/>
              </a:ext>
            </a:extLst>
          </p:cNvPr>
          <p:cNvPicPr>
            <a:picLocks noChangeAspect="1"/>
          </p:cNvPicPr>
          <p:nvPr/>
        </p:nvPicPr>
        <p:blipFill>
          <a:blip r:embed="rId3"/>
          <a:stretch>
            <a:fillRect/>
          </a:stretch>
        </p:blipFill>
        <p:spPr>
          <a:xfrm>
            <a:off x="8177758" y="3764750"/>
            <a:ext cx="3447259" cy="1939855"/>
          </a:xfrm>
          <a:prstGeom prst="rect">
            <a:avLst/>
          </a:prstGeom>
          <a:ln>
            <a:solidFill>
              <a:schemeClr val="accent1"/>
            </a:solidFill>
          </a:ln>
        </p:spPr>
      </p:pic>
      <p:sp>
        <p:nvSpPr>
          <p:cNvPr id="3" name="TextBox 2">
            <a:extLst>
              <a:ext uri="{FF2B5EF4-FFF2-40B4-BE49-F238E27FC236}">
                <a16:creationId xmlns:a16="http://schemas.microsoft.com/office/drawing/2014/main" id="{C152835B-7329-C2BD-86D7-AB73D96F202C}"/>
              </a:ext>
            </a:extLst>
          </p:cNvPr>
          <p:cNvSpPr txBox="1"/>
          <p:nvPr/>
        </p:nvSpPr>
        <p:spPr>
          <a:xfrm>
            <a:off x="8285876" y="5711487"/>
            <a:ext cx="3762568" cy="369332"/>
          </a:xfrm>
          <a:prstGeom prst="rect">
            <a:avLst/>
          </a:prstGeom>
          <a:noFill/>
        </p:spPr>
        <p:txBody>
          <a:bodyPr wrap="none" rtlCol="0">
            <a:spAutoFit/>
          </a:bodyPr>
          <a:lstStyle/>
          <a:p>
            <a:r>
              <a:rPr lang="en-US" dirty="0"/>
              <a:t>Image credit: Wikimedia Commons</a:t>
            </a:r>
          </a:p>
        </p:txBody>
      </p:sp>
    </p:spTree>
    <p:extLst>
      <p:ext uri="{BB962C8B-B14F-4D97-AF65-F5344CB8AC3E}">
        <p14:creationId xmlns:p14="http://schemas.microsoft.com/office/powerpoint/2010/main" val="30899837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157163" y="-7317"/>
            <a:ext cx="11901487" cy="365125"/>
          </a:xfrm>
        </p:spPr>
        <p:txBody>
          <a:bodyPr>
            <a:normAutofit fontScale="90000"/>
          </a:bodyPr>
          <a:lstStyle/>
          <a:p>
            <a:br>
              <a:rPr lang="en-US" sz="3600" dirty="0"/>
            </a:br>
            <a:br>
              <a:rPr lang="en-US" sz="3400" dirty="0"/>
            </a:br>
            <a:r>
              <a:rPr lang="en-US" sz="3400" dirty="0"/>
              <a:t>For More Information:</a:t>
            </a:r>
          </a:p>
        </p:txBody>
      </p:sp>
      <p:sp>
        <p:nvSpPr>
          <p:cNvPr id="7" name="Text Placeholder 6"/>
          <p:cNvSpPr>
            <a:spLocks noGrp="1"/>
          </p:cNvSpPr>
          <p:nvPr>
            <p:ph idx="1"/>
          </p:nvPr>
        </p:nvSpPr>
        <p:spPr>
          <a:xfrm>
            <a:off x="559596" y="911303"/>
            <a:ext cx="11096620" cy="4740245"/>
          </a:xfrm>
        </p:spPr>
        <p:txBody>
          <a:bodyPr>
            <a:normAutofit/>
          </a:bodyPr>
          <a:lstStyle/>
          <a:p>
            <a:r>
              <a:rPr lang="en-US" dirty="0"/>
              <a:t>Fred Roberts, CCICADA</a:t>
            </a:r>
          </a:p>
          <a:p>
            <a:pPr lvl="1"/>
            <a:r>
              <a:rPr lang="en-US" dirty="0" err="1"/>
              <a:t>froberts@dimacs.rutgers.edu</a:t>
            </a:r>
            <a:endParaRPr lang="en-US" dirty="0"/>
          </a:p>
          <a:p>
            <a:pPr lvl="1"/>
            <a:r>
              <a:rPr lang="en-US" dirty="0"/>
              <a:t>908-803-7851</a:t>
            </a:r>
          </a:p>
          <a:p>
            <a:pPr marL="457202" lvl="1" indent="0">
              <a:buNone/>
            </a:pPr>
            <a:endParaRPr lang="en-US" dirty="0"/>
          </a:p>
          <a:p>
            <a:pPr marL="0" indent="0">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19</a:t>
            </a:fld>
            <a:endParaRPr lang="en-US" dirty="0"/>
          </a:p>
        </p:txBody>
      </p:sp>
    </p:spTree>
    <p:extLst>
      <p:ext uri="{BB962C8B-B14F-4D97-AF65-F5344CB8AC3E}">
        <p14:creationId xmlns:p14="http://schemas.microsoft.com/office/powerpoint/2010/main" val="4176336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8553"/>
            <a:ext cx="10515600" cy="1325563"/>
          </a:xfrm>
        </p:spPr>
        <p:txBody>
          <a:bodyPr/>
          <a:lstStyle/>
          <a:p>
            <a:r>
              <a:rPr lang="en-US" dirty="0"/>
              <a:t>Project Overview</a:t>
            </a:r>
          </a:p>
        </p:txBody>
      </p:sp>
      <p:sp>
        <p:nvSpPr>
          <p:cNvPr id="7" name="Text Placeholder 6"/>
          <p:cNvSpPr>
            <a:spLocks noGrp="1"/>
          </p:cNvSpPr>
          <p:nvPr>
            <p:ph idx="1"/>
          </p:nvPr>
        </p:nvSpPr>
        <p:spPr>
          <a:xfrm>
            <a:off x="838200" y="1120228"/>
            <a:ext cx="10515600" cy="4940938"/>
          </a:xfrm>
        </p:spPr>
        <p:txBody>
          <a:bodyPr>
            <a:normAutofit/>
          </a:bodyPr>
          <a:lstStyle/>
          <a:p>
            <a:pPr>
              <a:spcAft>
                <a:spcPts val="1200"/>
              </a:spcAft>
            </a:pPr>
            <a:r>
              <a:rPr lang="en-US" dirty="0"/>
              <a:t>Project is a partnership among three DHS university centers of excellence:</a:t>
            </a:r>
          </a:p>
          <a:p>
            <a:pPr lvl="1">
              <a:spcAft>
                <a:spcPts val="1200"/>
              </a:spcAft>
            </a:pPr>
            <a:r>
              <a:rPr lang="en-US" dirty="0"/>
              <a:t>CAOE: Center for Accelerating Operational Efficiency, led by Arizona State University</a:t>
            </a:r>
          </a:p>
          <a:p>
            <a:pPr lvl="1">
              <a:spcAft>
                <a:spcPts val="1200"/>
              </a:spcAft>
            </a:pPr>
            <a:r>
              <a:rPr lang="en-US" dirty="0"/>
              <a:t>CCICADA: Command, Control, and Interoperability Center for Advanced Data Analysis, led by Rutgers University (Fred Roberts, Director, Dennis Egan, Assistant Director)</a:t>
            </a:r>
          </a:p>
          <a:p>
            <a:pPr lvl="1">
              <a:spcAft>
                <a:spcPts val="1200"/>
              </a:spcAft>
            </a:pPr>
            <a:r>
              <a:rPr lang="en-US" dirty="0"/>
              <a:t>CREATE: Center for Risk and Economic Analysis of Threats and Emergencies, led by University of Southern California</a:t>
            </a:r>
          </a:p>
          <a:p>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2</a:t>
            </a:fld>
            <a:endParaRPr lang="en-US" dirty="0"/>
          </a:p>
        </p:txBody>
      </p:sp>
    </p:spTree>
    <p:extLst>
      <p:ext uri="{BB962C8B-B14F-4D97-AF65-F5344CB8AC3E}">
        <p14:creationId xmlns:p14="http://schemas.microsoft.com/office/powerpoint/2010/main" val="42522204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257426"/>
            <a:ext cx="10515600" cy="1325563"/>
          </a:xfrm>
        </p:spPr>
        <p:txBody>
          <a:bodyPr/>
          <a:lstStyle/>
          <a:p>
            <a:r>
              <a:rPr lang="en-US" dirty="0"/>
              <a:t>Project Overview</a:t>
            </a:r>
          </a:p>
        </p:txBody>
      </p:sp>
      <p:sp>
        <p:nvSpPr>
          <p:cNvPr id="7" name="Text Placeholder 6"/>
          <p:cNvSpPr>
            <a:spLocks noGrp="1"/>
          </p:cNvSpPr>
          <p:nvPr>
            <p:ph idx="1"/>
          </p:nvPr>
        </p:nvSpPr>
        <p:spPr>
          <a:xfrm>
            <a:off x="373964" y="782598"/>
            <a:ext cx="8300380" cy="4940938"/>
          </a:xfrm>
        </p:spPr>
        <p:txBody>
          <a:bodyPr>
            <a:normAutofit fontScale="85000" lnSpcReduction="20000"/>
          </a:bodyPr>
          <a:lstStyle/>
          <a:p>
            <a:pPr>
              <a:spcAft>
                <a:spcPts val="1200"/>
              </a:spcAft>
            </a:pPr>
            <a:r>
              <a:rPr lang="en-US" dirty="0"/>
              <a:t>While the MTS is resilient, multiple disruptions can have unexpected impacts.</a:t>
            </a:r>
          </a:p>
          <a:p>
            <a:pPr>
              <a:spcAft>
                <a:spcPts val="1200"/>
              </a:spcAft>
            </a:pPr>
            <a:r>
              <a:rPr lang="en-US" dirty="0"/>
              <a:t>We know little about how these disruptions interact and how they impact downstream businesses dependent on a smooth functioning MTS.  </a:t>
            </a:r>
          </a:p>
          <a:p>
            <a:pPr>
              <a:spcAft>
                <a:spcPts val="1200"/>
              </a:spcAft>
            </a:pPr>
            <a:r>
              <a:rPr lang="en-US" dirty="0"/>
              <a:t>Modeling multiple vector disruptions and identifying potential countermeasures can help policy makers, business leaders, and others anticipate, plan for, mitigate, recover from them.</a:t>
            </a:r>
          </a:p>
          <a:p>
            <a:pPr>
              <a:spcAft>
                <a:spcPts val="1200"/>
              </a:spcAft>
            </a:pPr>
            <a:r>
              <a:rPr lang="en-US" dirty="0"/>
              <a:t>We are identifying plausible complex disruptions, possible countermeasures, and developing a decision-support tool called </a:t>
            </a:r>
            <a:r>
              <a:rPr lang="en-US" b="1" i="1" dirty="0">
                <a:solidFill>
                  <a:srgbClr val="FF0000"/>
                </a:solidFill>
              </a:rPr>
              <a:t>MCAT</a:t>
            </a:r>
            <a:r>
              <a:rPr lang="en-US" dirty="0"/>
              <a:t> for use by the Coast Guard and others to improve risk management.</a:t>
            </a:r>
          </a:p>
          <a:p>
            <a:pPr>
              <a:spcAft>
                <a:spcPts val="1200"/>
              </a:spcAft>
            </a:pPr>
            <a:endParaRPr lang="en-US" dirty="0"/>
          </a:p>
          <a:p>
            <a:pPr lvl="1" indent="0">
              <a:buNone/>
            </a:pPr>
            <a:endParaRPr lang="en-US" dirty="0"/>
          </a:p>
        </p:txBody>
      </p:sp>
      <p:sp>
        <p:nvSpPr>
          <p:cNvPr id="6" name="Footer Placeholder 5"/>
          <p:cNvSpPr>
            <a:spLocks noGrp="1"/>
          </p:cNvSpPr>
          <p:nvPr>
            <p:ph type="ftr" sz="quarter" idx="4294967295"/>
          </p:nvPr>
        </p:nvSpPr>
        <p:spPr>
          <a:xfrm>
            <a:off x="0" y="6423025"/>
            <a:ext cx="3860800" cy="200025"/>
          </a:xfrm>
        </p:spPr>
        <p:txBody>
          <a:bodyPr/>
          <a:lstStyle/>
          <a:p>
            <a:r>
              <a:rPr lang="en-US" dirty="0"/>
              <a:t>caoe.asu.edu</a:t>
            </a:r>
          </a:p>
        </p:txBody>
      </p:sp>
      <p:sp>
        <p:nvSpPr>
          <p:cNvPr id="2" name="Slide Number Placeholder 1"/>
          <p:cNvSpPr>
            <a:spLocks noGrp="1"/>
          </p:cNvSpPr>
          <p:nvPr>
            <p:ph type="sldNum" sz="quarter" idx="12"/>
          </p:nvPr>
        </p:nvSpPr>
        <p:spPr>
          <a:xfrm>
            <a:off x="9448800" y="6356350"/>
            <a:ext cx="2743200" cy="365125"/>
          </a:xfrm>
        </p:spPr>
        <p:txBody>
          <a:bodyPr/>
          <a:lstStyle/>
          <a:p>
            <a:fld id="{17A44D4A-C3D1-6F47-8DBD-78DBF2D0B6F9}" type="slidenum">
              <a:rPr lang="en-US" smtClean="0"/>
              <a:pPr/>
              <a:t>3</a:t>
            </a:fld>
            <a:endParaRPr lang="en-US" dirty="0"/>
          </a:p>
        </p:txBody>
      </p:sp>
      <p:grpSp>
        <p:nvGrpSpPr>
          <p:cNvPr id="3" name="Group 2">
            <a:extLst>
              <a:ext uri="{FF2B5EF4-FFF2-40B4-BE49-F238E27FC236}">
                <a16:creationId xmlns:a16="http://schemas.microsoft.com/office/drawing/2014/main" id="{D2EFA75C-70AA-6B00-42B3-13BA3A831247}"/>
              </a:ext>
            </a:extLst>
          </p:cNvPr>
          <p:cNvGrpSpPr/>
          <p:nvPr/>
        </p:nvGrpSpPr>
        <p:grpSpPr>
          <a:xfrm>
            <a:off x="8671007" y="936568"/>
            <a:ext cx="3428389" cy="3184202"/>
            <a:chOff x="0" y="0"/>
            <a:chExt cx="2795905" cy="2796540"/>
          </a:xfrm>
        </p:grpSpPr>
        <p:pic>
          <p:nvPicPr>
            <p:cNvPr id="4" name="Picture 3">
              <a:extLst>
                <a:ext uri="{FF2B5EF4-FFF2-40B4-BE49-F238E27FC236}">
                  <a16:creationId xmlns:a16="http://schemas.microsoft.com/office/drawing/2014/main" id="{E6D9ED35-97D3-7162-A7AD-11D43A5185B1}"/>
                </a:ext>
              </a:extLst>
            </p:cNvPr>
            <p:cNvPicPr>
              <a:picLocks noChangeAspect="1"/>
            </p:cNvPicPr>
            <p:nvPr/>
          </p:nvPicPr>
          <p:blipFill rotWithShape="1">
            <a:blip r:embed="rId3">
              <a:extLst>
                <a:ext uri="{28A0092B-C50C-407E-A947-70E740481C1C}">
                  <a14:useLocalDpi xmlns:a14="http://schemas.microsoft.com/office/drawing/2010/main" val="0"/>
                </a:ext>
              </a:extLst>
            </a:blip>
            <a:srcRect l="11538" t="4887" r="34872" b="9174"/>
            <a:stretch/>
          </p:blipFill>
          <p:spPr bwMode="auto">
            <a:xfrm>
              <a:off x="0" y="0"/>
              <a:ext cx="2795905" cy="2278380"/>
            </a:xfrm>
            <a:prstGeom prst="rect">
              <a:avLst/>
            </a:prstGeom>
            <a:ln>
              <a:noFill/>
            </a:ln>
            <a:extLst>
              <a:ext uri="{53640926-AAD7-44D8-BBD7-CCE9431645EC}">
                <a14:shadowObscured xmlns:a14="http://schemas.microsoft.com/office/drawing/2010/main"/>
              </a:ext>
            </a:extLst>
          </p:spPr>
        </p:pic>
        <p:sp>
          <p:nvSpPr>
            <p:cNvPr id="5" name="Text Box 12">
              <a:extLst>
                <a:ext uri="{FF2B5EF4-FFF2-40B4-BE49-F238E27FC236}">
                  <a16:creationId xmlns:a16="http://schemas.microsoft.com/office/drawing/2014/main" id="{6DAAC454-BF1D-6D8A-6911-337AFB8D1E92}"/>
                </a:ext>
              </a:extLst>
            </p:cNvPr>
            <p:cNvSpPr txBox="1"/>
            <p:nvPr/>
          </p:nvSpPr>
          <p:spPr>
            <a:xfrm>
              <a:off x="0" y="2331720"/>
              <a:ext cx="2795905" cy="464820"/>
            </a:xfrm>
            <a:prstGeom prst="rect">
              <a:avLst/>
            </a:prstGeom>
            <a:solidFill>
              <a:prstClr val="white"/>
            </a:solidFill>
            <a:ln>
              <a:noFill/>
            </a:ln>
          </p:spPr>
          <p:txBody>
            <a:bodyPr rot="0" spcFirstLastPara="0" vert="horz" wrap="square" lIns="0" tIns="0" rIns="0" bIns="0" numCol="1" spcCol="0" rtlCol="0" fromWordArt="0" anchor="t" anchorCtr="0" forceAA="0" compatLnSpc="1">
              <a:prstTxWarp prst="textNoShape">
                <a:avLst/>
              </a:prstTxWarp>
              <a:noAutofit/>
            </a:bodyPr>
            <a:lstStyle/>
            <a:p>
              <a:pPr marL="0" marR="0">
                <a:spcBef>
                  <a:spcPts val="0"/>
                </a:spcBef>
                <a:spcAft>
                  <a:spcPts val="1000"/>
                </a:spcAft>
              </a:pPr>
              <a:r>
                <a:rPr lang="en-US" sz="900" i="1">
                  <a:solidFill>
                    <a:srgbClr val="4A66AC"/>
                  </a:solidFill>
                  <a:effectLst/>
                  <a:latin typeface="Times New Roman" panose="02020603050405020304" pitchFamily="18" charset="0"/>
                  <a:ea typeface="Times New Roman" panose="02020603050405020304" pitchFamily="18" charset="0"/>
                </a:rPr>
                <a:t>The Ever Given wedged in the Suez Canal, blocking traffic in both directions. Credit: Contains modified Copernicus Sentinel data 2021, CC BY 2.0, via Wikimedia Commons</a:t>
              </a:r>
              <a:endParaRPr lang="en-US" sz="900" i="1">
                <a:solidFill>
                  <a:srgbClr val="242852"/>
                </a:solidFill>
                <a:effectLst/>
                <a:latin typeface="Times New Roman" panose="02020603050405020304" pitchFamily="18" charset="0"/>
                <a:ea typeface="Times New Roman" panose="02020603050405020304" pitchFamily="18" charset="0"/>
              </a:endParaRPr>
            </a:p>
          </p:txBody>
        </p:sp>
      </p:grpSp>
      <p:sp>
        <p:nvSpPr>
          <p:cNvPr id="8" name="TextBox 7">
            <a:extLst>
              <a:ext uri="{FF2B5EF4-FFF2-40B4-BE49-F238E27FC236}">
                <a16:creationId xmlns:a16="http://schemas.microsoft.com/office/drawing/2014/main" id="{0C9F999D-D924-578E-F3EA-0D069929499A}"/>
              </a:ext>
            </a:extLst>
          </p:cNvPr>
          <p:cNvSpPr txBox="1"/>
          <p:nvPr/>
        </p:nvSpPr>
        <p:spPr>
          <a:xfrm>
            <a:off x="8755407" y="4177042"/>
            <a:ext cx="3258401" cy="978729"/>
          </a:xfrm>
          <a:prstGeom prst="rect">
            <a:avLst/>
          </a:prstGeom>
          <a:solidFill>
            <a:schemeClr val="accent5">
              <a:lumMod val="40000"/>
              <a:lumOff val="60000"/>
            </a:schemeClr>
          </a:solidFill>
          <a:ln>
            <a:solidFill>
              <a:srgbClr val="FFFF00"/>
            </a:solidFill>
          </a:ln>
        </p:spPr>
        <p:txBody>
          <a:bodyPr wrap="square" rtlCol="0">
            <a:spAutoFit/>
          </a:bodyPr>
          <a:lstStyle/>
          <a:p>
            <a:pPr>
              <a:lnSpc>
                <a:spcPct val="80000"/>
              </a:lnSpc>
            </a:pPr>
            <a:r>
              <a:rPr lang="en-US" sz="2400" dirty="0"/>
              <a:t>Complex disruption: COVID + ship blocking Suez Canal</a:t>
            </a:r>
          </a:p>
        </p:txBody>
      </p:sp>
    </p:spTree>
    <p:extLst>
      <p:ext uri="{BB962C8B-B14F-4D97-AF65-F5344CB8AC3E}">
        <p14:creationId xmlns:p14="http://schemas.microsoft.com/office/powerpoint/2010/main" val="7606781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30870"/>
            <a:ext cx="10515600" cy="869903"/>
          </a:xfrm>
        </p:spPr>
        <p:txBody>
          <a:bodyPr>
            <a:noAutofit/>
          </a:bodyPr>
          <a:lstStyle/>
          <a:p>
            <a:pPr algn="ctr"/>
            <a:r>
              <a:rPr lang="en-US" sz="3200" dirty="0"/>
              <a:t>“Simple” Disruptions</a:t>
            </a:r>
            <a:br>
              <a:rPr lang="en-US" sz="3200" dirty="0"/>
            </a:br>
            <a:r>
              <a:rPr lang="en-US" sz="1800" dirty="0"/>
              <a:t>(not comprehensive)</a:t>
            </a:r>
            <a:endParaRPr lang="en-US" sz="3200" dirty="0"/>
          </a:p>
        </p:txBody>
      </p:sp>
      <p:sp>
        <p:nvSpPr>
          <p:cNvPr id="3" name="Content Placeholder 2"/>
          <p:cNvSpPr>
            <a:spLocks noGrp="1"/>
          </p:cNvSpPr>
          <p:nvPr>
            <p:ph idx="1"/>
          </p:nvPr>
        </p:nvSpPr>
        <p:spPr>
          <a:xfrm>
            <a:off x="838200" y="1287144"/>
            <a:ext cx="10515600" cy="4836435"/>
          </a:xfrm>
        </p:spPr>
        <p:txBody>
          <a:bodyPr>
            <a:normAutofit/>
          </a:bodyPr>
          <a:lstStyle/>
          <a:p>
            <a:pPr marL="457200" lvl="1" indent="0">
              <a:buNone/>
            </a:pPr>
            <a:endParaRPr lang="en-US" dirty="0"/>
          </a:p>
          <a:p>
            <a:pPr lvl="1"/>
            <a:endParaRPr lang="en-US" dirty="0"/>
          </a:p>
          <a:p>
            <a:pPr lvl="1"/>
            <a:endParaRPr lang="en-US" dirty="0"/>
          </a:p>
          <a:p>
            <a:endParaRPr lang="en-US" dirty="0"/>
          </a:p>
        </p:txBody>
      </p:sp>
      <p:sp>
        <p:nvSpPr>
          <p:cNvPr id="5" name="TextBox 4">
            <a:extLst>
              <a:ext uri="{FF2B5EF4-FFF2-40B4-BE49-F238E27FC236}">
                <a16:creationId xmlns:a16="http://schemas.microsoft.com/office/drawing/2014/main" id="{36419CF2-22C7-8B45-BD1E-C16DB4C0B002}"/>
              </a:ext>
            </a:extLst>
          </p:cNvPr>
          <p:cNvSpPr txBox="1"/>
          <p:nvPr/>
        </p:nvSpPr>
        <p:spPr>
          <a:xfrm>
            <a:off x="838200" y="5172282"/>
            <a:ext cx="10612658" cy="646331"/>
          </a:xfrm>
          <a:prstGeom prst="rect">
            <a:avLst/>
          </a:prstGeom>
          <a:noFill/>
        </p:spPr>
        <p:txBody>
          <a:bodyPr wrap="square" rtlCol="0">
            <a:spAutoFit/>
          </a:bodyPr>
          <a:lstStyle/>
          <a:p>
            <a:pPr algn="ctr"/>
            <a:r>
              <a:rPr lang="en-US" b="1" dirty="0">
                <a:solidFill>
                  <a:srgbClr val="C00000"/>
                </a:solidFill>
              </a:rPr>
              <a:t>When “simple” disruptions occur together, along a common supply chain, they become “complex” and may have surprising consequences or require novel mitigation approaches.</a:t>
            </a:r>
          </a:p>
        </p:txBody>
      </p:sp>
      <p:pic>
        <p:nvPicPr>
          <p:cNvPr id="6" name="Picture 5" descr="Table&#10;&#10;Description automatically generated">
            <a:extLst>
              <a:ext uri="{FF2B5EF4-FFF2-40B4-BE49-F238E27FC236}">
                <a16:creationId xmlns:a16="http://schemas.microsoft.com/office/drawing/2014/main" id="{4513D7E9-50C6-5FAB-01CE-33265D94FADE}"/>
              </a:ext>
            </a:extLst>
          </p:cNvPr>
          <p:cNvPicPr>
            <a:picLocks noChangeAspect="1"/>
          </p:cNvPicPr>
          <p:nvPr/>
        </p:nvPicPr>
        <p:blipFill>
          <a:blip r:embed="rId2"/>
          <a:stretch>
            <a:fillRect/>
          </a:stretch>
        </p:blipFill>
        <p:spPr>
          <a:xfrm>
            <a:off x="1201349" y="1459886"/>
            <a:ext cx="9789302" cy="3407430"/>
          </a:xfrm>
          <a:prstGeom prst="rect">
            <a:avLst/>
          </a:prstGeom>
          <a:ln>
            <a:solidFill>
              <a:srgbClr val="002060"/>
            </a:solidFill>
          </a:ln>
        </p:spPr>
      </p:pic>
      <p:sp>
        <p:nvSpPr>
          <p:cNvPr id="4" name="Slide Number Placeholder 1">
            <a:extLst>
              <a:ext uri="{FF2B5EF4-FFF2-40B4-BE49-F238E27FC236}">
                <a16:creationId xmlns:a16="http://schemas.microsoft.com/office/drawing/2014/main" id="{2B429F82-A0A4-6896-00B4-889633E44386}"/>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4</a:t>
            </a:fld>
            <a:endParaRPr lang="en-US" dirty="0"/>
          </a:p>
        </p:txBody>
      </p:sp>
    </p:spTree>
    <p:extLst>
      <p:ext uri="{BB962C8B-B14F-4D97-AF65-F5344CB8AC3E}">
        <p14:creationId xmlns:p14="http://schemas.microsoft.com/office/powerpoint/2010/main" val="30056343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176601"/>
            <a:ext cx="6503894" cy="1081677"/>
          </a:xfrm>
        </p:spPr>
        <p:txBody>
          <a:bodyPr>
            <a:normAutofit/>
          </a:bodyPr>
          <a:lstStyle/>
          <a:p>
            <a:r>
              <a:rPr lang="en-US" dirty="0"/>
              <a:t>NY/NJ (KVK)  Scenario</a:t>
            </a:r>
          </a:p>
        </p:txBody>
      </p:sp>
      <p:sp>
        <p:nvSpPr>
          <p:cNvPr id="7" name="Text Placeholder 6"/>
          <p:cNvSpPr>
            <a:spLocks noGrp="1"/>
          </p:cNvSpPr>
          <p:nvPr>
            <p:ph idx="1"/>
          </p:nvPr>
        </p:nvSpPr>
        <p:spPr>
          <a:xfrm>
            <a:off x="569258" y="568901"/>
            <a:ext cx="10515600" cy="5280571"/>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Background Scenario:</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Increased dwell </a:t>
            </a:r>
            <a:r>
              <a:rPr lang="en-US" sz="1800" b="1" dirty="0">
                <a:solidFill>
                  <a:srgbClr val="222222"/>
                </a:solidFill>
                <a:latin typeface="+mj-lt"/>
                <a:ea typeface="Times New Roman" panose="02020603050405020304" pitchFamily="18" charset="0"/>
                <a:cs typeface="Times New Roman" panose="02020603050405020304" pitchFamily="18" charset="0"/>
              </a:rPr>
              <a:t>t</a:t>
            </a:r>
            <a:r>
              <a:rPr lang="en-US" sz="1800" b="1" dirty="0">
                <a:solidFill>
                  <a:srgbClr val="222222"/>
                </a:solidFill>
                <a:effectLst/>
                <a:latin typeface="+mj-lt"/>
                <a:ea typeface="Times New Roman" panose="02020603050405020304" pitchFamily="18" charset="0"/>
                <a:cs typeface="Times New Roman" panose="02020603050405020304" pitchFamily="18" charset="0"/>
              </a:rPr>
              <a:t>ime for containers</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A combination of truck driver, chassis, and warehouse shortages has significantly increased terminal dwell time of containers in the NY/NJ area.</a:t>
            </a:r>
            <a:endParaRPr lang="en-US" sz="1600" dirty="0">
              <a:effectLst/>
              <a:ea typeface="Calibri" panose="020F0502020204030204" pitchFamily="34" charset="0"/>
              <a:cs typeface="Times New Roman" panose="02020603050405020304" pitchFamily="18" charset="0"/>
            </a:endParaRPr>
          </a:p>
          <a:p>
            <a:pPr marL="0" marR="0" indent="0">
              <a:lnSpc>
                <a:spcPct val="107000"/>
              </a:lnSpc>
              <a:spcBef>
                <a:spcPts val="0"/>
              </a:spcBef>
              <a:spcAft>
                <a:spcPts val="600"/>
              </a:spcAft>
              <a:buNone/>
            </a:pPr>
            <a:r>
              <a:rPr lang="en-US" sz="1800" b="1" dirty="0">
                <a:solidFill>
                  <a:srgbClr val="222222"/>
                </a:solidFill>
                <a:effectLst/>
                <a:latin typeface="+mj-lt"/>
                <a:ea typeface="Times New Roman" panose="02020603050405020304" pitchFamily="18" charset="0"/>
                <a:cs typeface="Times New Roman" panose="02020603050405020304" pitchFamily="18" charset="0"/>
              </a:rPr>
              <a:t>Initial Disruption:</a:t>
            </a:r>
            <a:r>
              <a:rPr lang="en-US" sz="1800" dirty="0">
                <a:solidFill>
                  <a:srgbClr val="222222"/>
                </a:solidFill>
                <a:effectLst/>
                <a:latin typeface="+mj-lt"/>
                <a:ea typeface="Times New Roman" panose="02020603050405020304" pitchFamily="18" charset="0"/>
                <a:cs typeface="Times New Roman" panose="02020603050405020304" pitchFamily="18" charset="0"/>
              </a:rPr>
              <a:t> </a:t>
            </a:r>
            <a:r>
              <a:rPr lang="en-US" sz="1800" b="1" dirty="0">
                <a:solidFill>
                  <a:srgbClr val="222222"/>
                </a:solidFill>
                <a:effectLst/>
                <a:latin typeface="+mj-lt"/>
                <a:ea typeface="Times New Roman" panose="02020603050405020304" pitchFamily="18" charset="0"/>
                <a:cs typeface="Times New Roman" panose="02020603050405020304" pitchFamily="18" charset="0"/>
              </a:rPr>
              <a:t>Container ship </a:t>
            </a:r>
            <a:r>
              <a:rPr lang="en-US" sz="1800" b="1" dirty="0">
                <a:solidFill>
                  <a:srgbClr val="222222"/>
                </a:solidFill>
                <a:latin typeface="+mj-lt"/>
                <a:ea typeface="Times New Roman" panose="02020603050405020304" pitchFamily="18" charset="0"/>
                <a:cs typeface="Times New Roman" panose="02020603050405020304" pitchFamily="18" charset="0"/>
              </a:rPr>
              <a:t>f</a:t>
            </a:r>
            <a:r>
              <a:rPr lang="en-US" sz="1800" b="1" dirty="0">
                <a:solidFill>
                  <a:srgbClr val="222222"/>
                </a:solidFill>
                <a:effectLst/>
                <a:latin typeface="+mj-lt"/>
                <a:ea typeface="Times New Roman" panose="02020603050405020304" pitchFamily="18" charset="0"/>
                <a:cs typeface="Times New Roman" panose="02020603050405020304" pitchFamily="18" charset="0"/>
              </a:rPr>
              <a:t>ire and blockage of the Kill van Kull</a:t>
            </a:r>
          </a:p>
          <a:p>
            <a:pPr marL="0" marR="0" indent="0">
              <a:lnSpc>
                <a:spcPct val="107000"/>
              </a:lnSpc>
              <a:spcBef>
                <a:spcPts val="0"/>
              </a:spcBef>
              <a:spcAft>
                <a:spcPts val="600"/>
              </a:spcAft>
              <a:buNone/>
            </a:pPr>
            <a:r>
              <a:rPr lang="en-US" sz="1600" dirty="0">
                <a:solidFill>
                  <a:srgbClr val="222222"/>
                </a:solidFill>
                <a:effectLst/>
                <a:ea typeface="Times New Roman" panose="02020603050405020304" pitchFamily="18" charset="0"/>
                <a:cs typeface="Times New Roman" panose="02020603050405020304" pitchFamily="18" charset="0"/>
              </a:rPr>
              <a:t>Ship carrying fireworks &amp; industrial chemicals catches fire in the KVK; smoke from burning chemicals affects surrounding area. Escort tug loses connection; vessel runs aground. 4 days to extinguish fire and tow vessel to safety; 4 more days of daytime, one-way traffic on KVK. </a:t>
            </a:r>
          </a:p>
          <a:p>
            <a:pPr marL="0" marR="0" indent="0">
              <a:lnSpc>
                <a:spcPct val="107000"/>
              </a:lnSpc>
              <a:spcBef>
                <a:spcPts val="0"/>
              </a:spcBef>
              <a:spcAft>
                <a:spcPts val="600"/>
              </a:spcAft>
              <a:buNone/>
            </a:pPr>
            <a:r>
              <a:rPr lang="en-US" sz="1800" b="1" dirty="0">
                <a:solidFill>
                  <a:srgbClr val="222222"/>
                </a:solidFill>
                <a:latin typeface="+mj-lt"/>
                <a:ea typeface="Calibri" panose="020F0502020204030204" pitchFamily="34" charset="0"/>
                <a:cs typeface="Times New Roman" panose="02020603050405020304" pitchFamily="18" charset="0"/>
              </a:rPr>
              <a:t>Secondary Disruption: Malware impacts to terminal operating systems</a:t>
            </a:r>
            <a:endParaRPr lang="en-US" sz="1800" b="1" dirty="0">
              <a:effectLst/>
              <a:latin typeface="+mj-lt"/>
              <a:ea typeface="Calibri" panose="020F0502020204030204" pitchFamily="34" charset="0"/>
              <a:cs typeface="Times New Roman" panose="02020603050405020304" pitchFamily="18" charset="0"/>
            </a:endParaRPr>
          </a:p>
          <a:p>
            <a:pPr marL="0" marR="0" lvl="0" indent="0">
              <a:lnSpc>
                <a:spcPct val="107000"/>
              </a:lnSpc>
              <a:spcBef>
                <a:spcPts val="0"/>
              </a:spcBef>
              <a:spcAft>
                <a:spcPts val="600"/>
              </a:spcAft>
              <a:buNone/>
            </a:pPr>
            <a:r>
              <a:rPr lang="en-US" sz="1600" dirty="0"/>
              <a:t>Malware affects terminal OS at Port Newark-Elizabeth, affecting ability to track status, location, destination of containers, and further increases terminal dwell time issues resulting from background scenario. Other terminals take their systems offline for 24 hours to ensure that the malware has not affected them. Occasional rechecks slow down operations for another week.</a:t>
            </a:r>
          </a:p>
          <a:p>
            <a:pPr lvl="2">
              <a:spcAft>
                <a:spcPts val="1200"/>
              </a:spcAft>
            </a:pPr>
            <a:endParaRPr lang="en-US" dirty="0"/>
          </a:p>
          <a:p>
            <a:pPr marL="0" indent="0">
              <a:buNone/>
            </a:pPr>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5</a:t>
            </a:fld>
            <a:endParaRPr lang="en-US" dirty="0"/>
          </a:p>
        </p:txBody>
      </p:sp>
      <p:pic>
        <p:nvPicPr>
          <p:cNvPr id="6" name="Picture 5">
            <a:extLst>
              <a:ext uri="{FF2B5EF4-FFF2-40B4-BE49-F238E27FC236}">
                <a16:creationId xmlns:a16="http://schemas.microsoft.com/office/drawing/2014/main" id="{3282D66F-315A-EAC1-D328-2A21D935B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02860" y="3987871"/>
            <a:ext cx="3570809" cy="2005394"/>
          </a:xfrm>
          <a:prstGeom prst="rect">
            <a:avLst/>
          </a:prstGeom>
          <a:ln>
            <a:solidFill>
              <a:schemeClr val="accent1">
                <a:lumMod val="50000"/>
              </a:schemeClr>
            </a:solidFill>
          </a:ln>
        </p:spPr>
      </p:pic>
      <p:sp>
        <p:nvSpPr>
          <p:cNvPr id="8" name="TextBox 7">
            <a:extLst>
              <a:ext uri="{FF2B5EF4-FFF2-40B4-BE49-F238E27FC236}">
                <a16:creationId xmlns:a16="http://schemas.microsoft.com/office/drawing/2014/main" id="{798FD33D-88DD-614B-F125-2A770E09643E}"/>
              </a:ext>
            </a:extLst>
          </p:cNvPr>
          <p:cNvSpPr txBox="1"/>
          <p:nvPr/>
        </p:nvSpPr>
        <p:spPr>
          <a:xfrm>
            <a:off x="569258" y="4214948"/>
            <a:ext cx="7398083" cy="2154436"/>
          </a:xfrm>
          <a:prstGeom prst="rect">
            <a:avLst/>
          </a:prstGeom>
          <a:noFill/>
          <a:ln>
            <a:solidFill>
              <a:schemeClr val="accent1"/>
            </a:solidFill>
          </a:ln>
        </p:spPr>
        <p:txBody>
          <a:bodyPr wrap="square" rtlCol="0">
            <a:spAutoFit/>
          </a:bodyPr>
          <a:lstStyle/>
          <a:p>
            <a:pPr marL="285750" indent="-285750">
              <a:spcAft>
                <a:spcPts val="600"/>
              </a:spcAft>
              <a:buFont typeface="Arial" panose="020B0604020202020204" pitchFamily="34" charset="0"/>
              <a:buChar char="•"/>
            </a:pPr>
            <a:r>
              <a:rPr lang="en-US" sz="1700" dirty="0">
                <a:solidFill>
                  <a:srgbClr val="FF0000"/>
                </a:solidFill>
              </a:rPr>
              <a:t>Coast Guard and Port Authority of NY/NJ are concerned about a similar scenario. </a:t>
            </a:r>
          </a:p>
          <a:p>
            <a:pPr marL="285750" indent="-285750">
              <a:spcAft>
                <a:spcPts val="600"/>
              </a:spcAft>
              <a:buFont typeface="Arial" panose="020B0604020202020204" pitchFamily="34" charset="0"/>
              <a:buChar char="•"/>
            </a:pPr>
            <a:r>
              <a:rPr lang="en-US" sz="1700" dirty="0">
                <a:solidFill>
                  <a:srgbClr val="FF0000"/>
                </a:solidFill>
              </a:rPr>
              <a:t>We expect the combination of events would significantly challenge port activity and cargo movement.</a:t>
            </a:r>
          </a:p>
          <a:p>
            <a:pPr marL="285750" indent="-285750">
              <a:spcAft>
                <a:spcPts val="600"/>
              </a:spcAft>
              <a:buFont typeface="Arial" panose="020B0604020202020204" pitchFamily="34" charset="0"/>
              <a:buChar char="•"/>
            </a:pPr>
            <a:r>
              <a:rPr lang="en-US" sz="1700" dirty="0">
                <a:solidFill>
                  <a:srgbClr val="FF0000"/>
                </a:solidFill>
              </a:rPr>
              <a:t>What pre- and post- mitigation measures/resilience tactics short term or long term might reduce risk?</a:t>
            </a:r>
          </a:p>
          <a:p>
            <a:pPr marL="285750" indent="-285750">
              <a:spcAft>
                <a:spcPts val="600"/>
              </a:spcAft>
              <a:buFont typeface="Arial" panose="020B0604020202020204" pitchFamily="34" charset="0"/>
              <a:buChar char="•"/>
            </a:pPr>
            <a:endParaRPr lang="en-US" sz="1700" dirty="0">
              <a:solidFill>
                <a:srgbClr val="C00000"/>
              </a:solidFill>
            </a:endParaRPr>
          </a:p>
        </p:txBody>
      </p:sp>
    </p:spTree>
    <p:extLst>
      <p:ext uri="{BB962C8B-B14F-4D97-AF65-F5344CB8AC3E}">
        <p14:creationId xmlns:p14="http://schemas.microsoft.com/office/powerpoint/2010/main" val="10864052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43109" y="-94614"/>
            <a:ext cx="11678175" cy="1081677"/>
          </a:xfrm>
        </p:spPr>
        <p:txBody>
          <a:bodyPr>
            <a:normAutofit fontScale="90000"/>
          </a:bodyPr>
          <a:lstStyle/>
          <a:p>
            <a:r>
              <a:rPr lang="en-US" dirty="0"/>
              <a:t>Complex Disruption Example: West Coast Scenario</a:t>
            </a:r>
          </a:p>
        </p:txBody>
      </p:sp>
      <p:sp>
        <p:nvSpPr>
          <p:cNvPr id="7" name="Text Placeholder 6"/>
          <p:cNvSpPr>
            <a:spLocks noGrp="1"/>
          </p:cNvSpPr>
          <p:nvPr>
            <p:ph idx="1"/>
          </p:nvPr>
        </p:nvSpPr>
        <p:spPr>
          <a:xfrm>
            <a:off x="112060" y="771013"/>
            <a:ext cx="7122458" cy="4427702"/>
          </a:xfrm>
        </p:spPr>
        <p:txBody>
          <a:bodyPr>
            <a:normAutofit/>
          </a:bodyPr>
          <a:lstStyle/>
          <a:p>
            <a:pPr marL="0" marR="0" indent="0">
              <a:lnSpc>
                <a:spcPct val="107000"/>
              </a:lnSpc>
              <a:spcBef>
                <a:spcPts val="0"/>
              </a:spcBef>
              <a:spcAft>
                <a:spcPts val="600"/>
              </a:spcAft>
              <a:buNone/>
            </a:pP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Background Scenario:</a:t>
            </a:r>
            <a:r>
              <a:rPr lang="en-US" sz="1800"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  </a:t>
            </a:r>
            <a:r>
              <a:rPr lang="en-US" sz="1800" b="1" dirty="0">
                <a:solidFill>
                  <a:srgbClr val="222222"/>
                </a:solidFill>
                <a:effectLst/>
                <a:latin typeface="Arial" panose="020B0604020202020204" pitchFamily="34" charset="0"/>
                <a:ea typeface="Times New Roman" panose="02020603050405020304" pitchFamily="18" charset="0"/>
                <a:cs typeface="Times New Roman" panose="02020603050405020304" pitchFamily="18" charset="0"/>
              </a:rPr>
              <a:t>Labor dispute</a:t>
            </a:r>
          </a:p>
          <a:p>
            <a:pPr marL="514350" lvl="1" indent="-285750">
              <a:lnSpc>
                <a:spcPct val="107000"/>
              </a:lnSpc>
              <a:spcBef>
                <a:spcPts val="0"/>
              </a:spcBef>
              <a:spcAft>
                <a:spcPts val="600"/>
              </a:spcAft>
            </a:pPr>
            <a:r>
              <a:rPr lang="en-US" sz="1600" dirty="0">
                <a:effectLst/>
                <a:ea typeface="Lato" panose="020F0502020204030203" pitchFamily="34" charset="0"/>
                <a:cs typeface="Lato" panose="020F0502020204030203" pitchFamily="34" charset="0"/>
              </a:rPr>
              <a:t>Labor dispute at POLA/LB leads to cargo diversions, </a:t>
            </a:r>
            <a:r>
              <a:rPr lang="en-US" sz="1600" dirty="0">
                <a:ea typeface="Lato" panose="020F0502020204030203" pitchFamily="34" charset="0"/>
                <a:cs typeface="Lato" panose="020F0502020204030203" pitchFamily="34" charset="0"/>
              </a:rPr>
              <a:t>increasing </a:t>
            </a:r>
            <a:r>
              <a:rPr lang="en-US" sz="1600" dirty="0">
                <a:effectLst/>
                <a:ea typeface="Lato" panose="020F0502020204030203" pitchFamily="34" charset="0"/>
                <a:cs typeface="Lato" panose="020F0502020204030203" pitchFamily="34" charset="0"/>
              </a:rPr>
              <a:t>shipping spot rates and a wait time </a:t>
            </a:r>
            <a:r>
              <a:rPr lang="en-US" sz="1600" dirty="0">
                <a:ea typeface="Lato" panose="020F0502020204030203" pitchFamily="34" charset="0"/>
                <a:cs typeface="Lato" panose="020F0502020204030203" pitchFamily="34" charset="0"/>
              </a:rPr>
              <a:t>as high as 26 days.</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Initial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Wildfires and power loss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Wildfires damage transmission lines and substations servicing the port area leading to 3 days of blackouts/brownouts in the port area; 2 more days for full power to be restored.</a:t>
            </a:r>
          </a:p>
          <a:p>
            <a:pPr marL="228600" lvl="1" indent="0">
              <a:lnSpc>
                <a:spcPct val="107000"/>
              </a:lnSpc>
              <a:spcBef>
                <a:spcPts val="0"/>
              </a:spcBef>
              <a:spcAft>
                <a:spcPts val="600"/>
              </a:spcAft>
              <a:buNone/>
            </a:pPr>
            <a:r>
              <a:rPr lang="en-US" sz="1800" b="1" dirty="0">
                <a:ea typeface="Lato" panose="020F0502020204030203" pitchFamily="34" charset="0"/>
                <a:cs typeface="Lato" panose="020F0502020204030203" pitchFamily="34" charset="0"/>
              </a:rPr>
              <a:t>Secondary Disruption</a:t>
            </a:r>
            <a:r>
              <a:rPr lang="en-US" sz="1600" dirty="0">
                <a:ea typeface="Lato" panose="020F0502020204030203" pitchFamily="34" charset="0"/>
                <a:cs typeface="Lato" panose="020F0502020204030203" pitchFamily="34" charset="0"/>
              </a:rPr>
              <a:t>: </a:t>
            </a:r>
            <a:r>
              <a:rPr lang="en-US" sz="1800" b="1" dirty="0">
                <a:ea typeface="Lato" panose="020F0502020204030203" pitchFamily="34" charset="0"/>
                <a:cs typeface="Lato" panose="020F0502020204030203" pitchFamily="34" charset="0"/>
              </a:rPr>
              <a:t>Sustained security requirements</a:t>
            </a:r>
          </a:p>
          <a:p>
            <a:pPr marL="514350" lvl="1" indent="-285750">
              <a:lnSpc>
                <a:spcPct val="107000"/>
              </a:lnSpc>
              <a:spcBef>
                <a:spcPts val="0"/>
              </a:spcBef>
              <a:spcAft>
                <a:spcPts val="600"/>
              </a:spcAft>
            </a:pPr>
            <a:r>
              <a:rPr lang="en-US" sz="1600" dirty="0">
                <a:ea typeface="Lato" panose="020F0502020204030203" pitchFamily="34" charset="0"/>
                <a:cs typeface="Lato" panose="020F0502020204030203" pitchFamily="34" charset="0"/>
              </a:rPr>
              <a:t>Two days after power is restored, a bomb explodes in a container at POLA/LB, damaging cranes. Threats of further explosions lead to MARSEC 2 conditions for the port area for 10 days, and security advisories for all West Coast ports for one week. Workers reluctant to work until safety is assured. Evidence collection and debris clearing takes 3 days, but replacing cranes much longer.</a:t>
            </a:r>
          </a:p>
          <a:p>
            <a:pPr marL="914404" lvl="2" indent="0">
              <a:spcAft>
                <a:spcPts val="1200"/>
              </a:spcAft>
              <a:buNone/>
            </a:pPr>
            <a:endParaRPr lang="en-US" dirty="0"/>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6</a:t>
            </a:fld>
            <a:endParaRPr lang="en-US" dirty="0"/>
          </a:p>
        </p:txBody>
      </p:sp>
      <p:pic>
        <p:nvPicPr>
          <p:cNvPr id="8" name="Picture 7">
            <a:extLst>
              <a:ext uri="{FF2B5EF4-FFF2-40B4-BE49-F238E27FC236}">
                <a16:creationId xmlns:a16="http://schemas.microsoft.com/office/drawing/2014/main" id="{5A0E58E9-374B-5FF1-DA62-AB4F6776113A}"/>
              </a:ext>
            </a:extLst>
          </p:cNvPr>
          <p:cNvPicPr>
            <a:picLocks noChangeAspect="1"/>
          </p:cNvPicPr>
          <p:nvPr/>
        </p:nvPicPr>
        <p:blipFill rotWithShape="1">
          <a:blip r:embed="rId3"/>
          <a:srcRect r="15256"/>
          <a:stretch/>
        </p:blipFill>
        <p:spPr>
          <a:xfrm>
            <a:off x="7293174" y="1148364"/>
            <a:ext cx="4728110" cy="2397460"/>
          </a:xfrm>
          <a:prstGeom prst="rect">
            <a:avLst/>
          </a:prstGeom>
          <a:ln>
            <a:noFill/>
          </a:ln>
        </p:spPr>
      </p:pic>
      <p:sp>
        <p:nvSpPr>
          <p:cNvPr id="10" name="TextBox 9">
            <a:extLst>
              <a:ext uri="{FF2B5EF4-FFF2-40B4-BE49-F238E27FC236}">
                <a16:creationId xmlns:a16="http://schemas.microsoft.com/office/drawing/2014/main" id="{2429C643-4B38-3B70-0FD3-2D651C4FC07F}"/>
              </a:ext>
            </a:extLst>
          </p:cNvPr>
          <p:cNvSpPr txBox="1"/>
          <p:nvPr/>
        </p:nvSpPr>
        <p:spPr>
          <a:xfrm>
            <a:off x="7234518" y="3746583"/>
            <a:ext cx="4786766" cy="1908215"/>
          </a:xfrm>
          <a:prstGeom prst="rect">
            <a:avLst/>
          </a:prstGeom>
          <a:noFill/>
          <a:ln>
            <a:solidFill>
              <a:schemeClr val="accent1"/>
            </a:solidFill>
          </a:ln>
        </p:spPr>
        <p:txBody>
          <a:bodyPr wrap="square" rtlCol="0">
            <a:spAutoFit/>
          </a:bodyPr>
          <a:lstStyle/>
          <a:p>
            <a:pPr>
              <a:spcAft>
                <a:spcPts val="1200"/>
              </a:spcAft>
            </a:pPr>
            <a:r>
              <a:rPr lang="en-US" dirty="0">
                <a:solidFill>
                  <a:srgbClr val="FF0000"/>
                </a:solidFill>
              </a:rPr>
              <a:t>What are the economic and supply chain impacts of this scenario, including down-stream businesses?</a:t>
            </a:r>
          </a:p>
          <a:p>
            <a:pPr>
              <a:spcAft>
                <a:spcPts val="1200"/>
              </a:spcAft>
            </a:pPr>
            <a:r>
              <a:rPr lang="en-US" dirty="0">
                <a:solidFill>
                  <a:srgbClr val="FF0000"/>
                </a:solidFill>
              </a:rPr>
              <a:t>Beyond emergency management activity, what mitigation measures/resilience tactics might improve resilience for this scenario?</a:t>
            </a:r>
          </a:p>
        </p:txBody>
      </p:sp>
      <p:sp>
        <p:nvSpPr>
          <p:cNvPr id="3" name="TextBox 2">
            <a:extLst>
              <a:ext uri="{FF2B5EF4-FFF2-40B4-BE49-F238E27FC236}">
                <a16:creationId xmlns:a16="http://schemas.microsoft.com/office/drawing/2014/main" id="{2E13C4A7-1C76-8F3A-6C59-BBCB21762FD8}"/>
              </a:ext>
            </a:extLst>
          </p:cNvPr>
          <p:cNvSpPr txBox="1"/>
          <p:nvPr/>
        </p:nvSpPr>
        <p:spPr>
          <a:xfrm>
            <a:off x="1848897" y="5235196"/>
            <a:ext cx="3987539" cy="646331"/>
          </a:xfrm>
          <a:prstGeom prst="rect">
            <a:avLst/>
          </a:prstGeom>
          <a:noFill/>
          <a:ln>
            <a:solidFill>
              <a:schemeClr val="accent6">
                <a:lumMod val="50000"/>
              </a:schemeClr>
            </a:solidFill>
          </a:ln>
        </p:spPr>
        <p:txBody>
          <a:bodyPr wrap="square" rtlCol="0">
            <a:spAutoFit/>
          </a:bodyPr>
          <a:lstStyle/>
          <a:p>
            <a:pPr algn="ctr"/>
            <a:r>
              <a:rPr lang="en-US" dirty="0">
                <a:solidFill>
                  <a:srgbClr val="FF0000"/>
                </a:solidFill>
              </a:rPr>
              <a:t>Coast Guard and Port Officials identified this as a high-risk scenario</a:t>
            </a:r>
          </a:p>
        </p:txBody>
      </p:sp>
    </p:spTree>
    <p:extLst>
      <p:ext uri="{BB962C8B-B14F-4D97-AF65-F5344CB8AC3E}">
        <p14:creationId xmlns:p14="http://schemas.microsoft.com/office/powerpoint/2010/main" val="38621465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ABE85-76D1-0791-2579-F4BBEB3947DF}"/>
              </a:ext>
            </a:extLst>
          </p:cNvPr>
          <p:cNvSpPr>
            <a:spLocks noGrp="1"/>
          </p:cNvSpPr>
          <p:nvPr>
            <p:ph type="title"/>
          </p:nvPr>
        </p:nvSpPr>
        <p:spPr>
          <a:xfrm>
            <a:off x="127000" y="-135938"/>
            <a:ext cx="7600182" cy="964911"/>
          </a:xfrm>
        </p:spPr>
        <p:txBody>
          <a:bodyPr>
            <a:normAutofit fontScale="90000"/>
          </a:bodyPr>
          <a:lstStyle/>
          <a:p>
            <a:r>
              <a:rPr lang="en-US" dirty="0"/>
              <a:t>Food and Fertilizer Disruptions </a:t>
            </a:r>
          </a:p>
        </p:txBody>
      </p:sp>
      <p:sp>
        <p:nvSpPr>
          <p:cNvPr id="3" name="Content Placeholder 2">
            <a:extLst>
              <a:ext uri="{FF2B5EF4-FFF2-40B4-BE49-F238E27FC236}">
                <a16:creationId xmlns:a16="http://schemas.microsoft.com/office/drawing/2014/main" id="{A5F2062E-45D0-F185-64A2-738D8CE338F9}"/>
              </a:ext>
            </a:extLst>
          </p:cNvPr>
          <p:cNvSpPr>
            <a:spLocks noGrp="1"/>
          </p:cNvSpPr>
          <p:nvPr>
            <p:ph idx="1"/>
          </p:nvPr>
        </p:nvSpPr>
        <p:spPr>
          <a:xfrm>
            <a:off x="311727" y="710179"/>
            <a:ext cx="11562773" cy="5535875"/>
          </a:xfrm>
        </p:spPr>
        <p:txBody>
          <a:bodyPr>
            <a:normAutofit fontScale="32500" lnSpcReduction="20000"/>
          </a:bodyPr>
          <a:lstStyle/>
          <a:p>
            <a:pPr marL="0" indent="0">
              <a:buNone/>
            </a:pPr>
            <a:r>
              <a:rPr lang="en-US" sz="7200" b="1" dirty="0"/>
              <a:t>Background Scenario</a:t>
            </a:r>
            <a:r>
              <a:rPr lang="en-US" sz="7200" dirty="0"/>
              <a:t>: </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Increasing demand worldwide for food as a result of Ukraine War. </a:t>
            </a:r>
            <a:endParaRPr lang="en-US" sz="6400" dirty="0">
              <a:ea typeface="Calibri" panose="020F0502020204030204" pitchFamily="34" charset="0"/>
              <a:cs typeface="Times New Roman (Body CS)"/>
            </a:endParaRPr>
          </a:p>
          <a:p>
            <a:pPr marL="512064" marR="0">
              <a:lnSpc>
                <a:spcPct val="127000"/>
              </a:lnSpc>
              <a:spcBef>
                <a:spcPts val="0"/>
              </a:spcBef>
              <a:spcAft>
                <a:spcPts val="0"/>
              </a:spcAft>
            </a:pPr>
            <a:r>
              <a:rPr lang="en-US" sz="6400" dirty="0">
                <a:ea typeface="Calibri" panose="020F0502020204030204" pitchFamily="34" charset="0"/>
                <a:cs typeface="Times New Roman (Body CS)"/>
              </a:rPr>
              <a:t>Already high demand for corn and fertilizer due to ethanol and other needs.  </a:t>
            </a:r>
            <a:endParaRPr lang="en-US" sz="6400" dirty="0">
              <a:effectLst/>
              <a:ea typeface="Calibri" panose="020F0502020204030204" pitchFamily="34" charset="0"/>
              <a:cs typeface="Times New Roman (Body CS)"/>
            </a:endParaRPr>
          </a:p>
          <a:p>
            <a:pPr marL="0" indent="0">
              <a:buNone/>
            </a:pPr>
            <a:r>
              <a:rPr lang="en-US" sz="7200" b="1" dirty="0"/>
              <a:t>Primary Disruption</a:t>
            </a:r>
            <a:r>
              <a:rPr lang="en-US" sz="7200" dirty="0"/>
              <a:t>:</a:t>
            </a:r>
          </a:p>
          <a:p>
            <a:pPr marL="512064">
              <a:lnSpc>
                <a:spcPct val="127000"/>
              </a:lnSpc>
              <a:spcBef>
                <a:spcPts val="0"/>
              </a:spcBef>
              <a:spcAft>
                <a:spcPts val="600"/>
              </a:spcAft>
            </a:pPr>
            <a:r>
              <a:rPr lang="en-US" sz="6400" dirty="0">
                <a:effectLst/>
                <a:ea typeface="Calibri" panose="020F0502020204030204" pitchFamily="34" charset="0"/>
                <a:cs typeface="Times New Roman" panose="02020603050405020304" pitchFamily="18" charset="0"/>
              </a:rPr>
              <a:t>Hot, dry summer disrupting Western Rivers, </a:t>
            </a:r>
            <a:r>
              <a:rPr lang="en-US" sz="6400" dirty="0">
                <a:ea typeface="Calibri" panose="020F0502020204030204" pitchFamily="34" charset="0"/>
                <a:cs typeface="Times New Roman" panose="02020603050405020304" pitchFamily="18" charset="0"/>
              </a:rPr>
              <a:t>leaves </a:t>
            </a:r>
            <a:r>
              <a:rPr lang="en-US" sz="6400" dirty="0">
                <a:effectLst/>
                <a:ea typeface="Calibri" panose="020F0502020204030204" pitchFamily="34" charset="0"/>
                <a:cs typeface="Times New Roman" panose="02020603050405020304" pitchFamily="18" charset="0"/>
              </a:rPr>
              <a:t>river levels below their 2022 record </a:t>
            </a:r>
            <a:br>
              <a:rPr lang="en-US" sz="6400" dirty="0">
                <a:effectLst/>
                <a:ea typeface="Calibri" panose="020F0502020204030204" pitchFamily="34" charset="0"/>
                <a:cs typeface="Times New Roman" panose="02020603050405020304" pitchFamily="18" charset="0"/>
              </a:rPr>
            </a:br>
            <a:r>
              <a:rPr lang="en-US" sz="6400" dirty="0">
                <a:effectLst/>
                <a:ea typeface="Calibri" panose="020F0502020204030204" pitchFamily="34" charset="0"/>
                <a:cs typeface="Times New Roman" panose="02020603050405020304" pitchFamily="18" charset="0"/>
              </a:rPr>
              <a:t>by several feet, especially the lower Mississippi River from Memphis to New Orleans. </a:t>
            </a: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Barge trains are shorter, barge loads are lighter.</a:t>
            </a:r>
            <a:endParaRPr lang="en-US" sz="8000" dirty="0">
              <a:ea typeface="Calibri" panose="020F0502020204030204" pitchFamily="34" charset="0"/>
              <a:cs typeface="Times New Roman" panose="02020603050405020304" pitchFamily="18" charset="0"/>
            </a:endParaRPr>
          </a:p>
          <a:p>
            <a:pPr marL="512064">
              <a:lnSpc>
                <a:spcPct val="127000"/>
              </a:lnSpc>
              <a:spcBef>
                <a:spcPts val="0"/>
              </a:spcBef>
              <a:spcAft>
                <a:spcPts val="600"/>
              </a:spcAft>
            </a:pPr>
            <a:r>
              <a:rPr lang="en-US" sz="6400" dirty="0">
                <a:ea typeface="Calibri" panose="020F0502020204030204" pitchFamily="34" charset="0"/>
                <a:cs typeface="Times New Roman" panose="02020603050405020304" pitchFamily="18" charset="0"/>
              </a:rPr>
              <a:t>Affects shipments of fertilizer on the rivers.</a:t>
            </a:r>
          </a:p>
          <a:p>
            <a:pPr marL="0" indent="0">
              <a:spcBef>
                <a:spcPts val="0"/>
              </a:spcBef>
              <a:spcAft>
                <a:spcPts val="600"/>
              </a:spcAft>
              <a:buNone/>
            </a:pPr>
            <a:r>
              <a:rPr lang="en-US" sz="7200" b="1" dirty="0">
                <a:cs typeface="Times New Roman" panose="02020603050405020304" pitchFamily="18" charset="0"/>
              </a:rPr>
              <a:t>Secondary Disruption</a:t>
            </a:r>
            <a:r>
              <a:rPr lang="en-US" sz="7200" dirty="0">
                <a:cs typeface="Times New Roman" panose="02020603050405020304" pitchFamily="18" charset="0"/>
              </a:rPr>
              <a:t>:</a:t>
            </a: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Lock and dam failure just before fertilizer is needed for </a:t>
            </a:r>
            <a:br>
              <a:rPr lang="en-US" sz="6400" dirty="0">
                <a:effectLst/>
                <a:ea typeface="Calibri" panose="020F0502020204030204" pitchFamily="34" charset="0"/>
                <a:cs typeface="Times New Roman (Body CS)"/>
              </a:rPr>
            </a:br>
            <a:r>
              <a:rPr lang="en-US" sz="6400" dirty="0">
                <a:effectLst/>
                <a:ea typeface="Calibri" panose="020F0502020204030204" pitchFamily="34" charset="0"/>
                <a:cs typeface="Times New Roman (Body CS)"/>
              </a:rPr>
              <a:t>Spring planting</a:t>
            </a:r>
            <a:endParaRPr lang="en-US" sz="6400" dirty="0">
              <a:ea typeface="Calibri" panose="020F0502020204030204" pitchFamily="34" charset="0"/>
              <a:cs typeface="Times New Roman (Body CS)"/>
            </a:endParaRPr>
          </a:p>
          <a:p>
            <a:pPr marL="512064" marR="0">
              <a:lnSpc>
                <a:spcPct val="127000"/>
              </a:lnSpc>
              <a:spcBef>
                <a:spcPts val="0"/>
              </a:spcBef>
              <a:spcAft>
                <a:spcPts val="0"/>
              </a:spcAft>
            </a:pPr>
            <a:r>
              <a:rPr lang="en-US" sz="6400" dirty="0">
                <a:effectLst/>
                <a:ea typeface="Calibri" panose="020F0502020204030204" pitchFamily="34" charset="0"/>
                <a:cs typeface="Times New Roman (Body CS)"/>
              </a:rPr>
              <a:t>Alternative: fertilizer production facility accident.</a:t>
            </a:r>
          </a:p>
          <a:p>
            <a:pPr marL="283463" marR="0" indent="0">
              <a:lnSpc>
                <a:spcPct val="127000"/>
              </a:lnSpc>
              <a:spcBef>
                <a:spcPts val="0"/>
              </a:spcBef>
              <a:spcAft>
                <a:spcPts val="0"/>
              </a:spcAft>
              <a:buNone/>
            </a:pPr>
            <a:endParaRPr lang="en-US" sz="6400" dirty="0">
              <a:ea typeface="Calibri" panose="020F0502020204030204" pitchFamily="34" charset="0"/>
              <a:cs typeface="Times New Roman (Body CS)"/>
            </a:endParaRPr>
          </a:p>
          <a:p>
            <a:pPr marL="0" marR="0" indent="0">
              <a:spcBef>
                <a:spcPts val="0"/>
              </a:spcBef>
              <a:spcAft>
                <a:spcPts val="600"/>
              </a:spcAft>
              <a:buNone/>
            </a:pPr>
            <a:endParaRPr lang="en-US" sz="5500" b="1" i="1" dirty="0">
              <a:solidFill>
                <a:srgbClr val="FF0000"/>
              </a:solidFill>
              <a:effectLst/>
              <a:ea typeface="Calibri" panose="020F0502020204030204" pitchFamily="34" charset="0"/>
              <a:cs typeface="Times New Roman" panose="02020603050405020304" pitchFamily="18" charset="0"/>
            </a:endParaRPr>
          </a:p>
          <a:p>
            <a:pPr marL="0" marR="0" indent="0">
              <a:spcBef>
                <a:spcPts val="0"/>
              </a:spcBef>
              <a:spcAft>
                <a:spcPts val="600"/>
              </a:spcAft>
              <a:buNone/>
            </a:pPr>
            <a:endParaRPr lang="en-US" dirty="0"/>
          </a:p>
          <a:p>
            <a:endParaRPr lang="en-US" dirty="0"/>
          </a:p>
        </p:txBody>
      </p:sp>
      <p:sp>
        <p:nvSpPr>
          <p:cNvPr id="4" name="Slide Number Placeholder 1">
            <a:extLst>
              <a:ext uri="{FF2B5EF4-FFF2-40B4-BE49-F238E27FC236}">
                <a16:creationId xmlns:a16="http://schemas.microsoft.com/office/drawing/2014/main" id="{CD433D0C-ADD1-D75D-3FBA-E06B6B21B788}"/>
              </a:ext>
            </a:extLst>
          </p:cNvPr>
          <p:cNvSpPr>
            <a:spLocks noGrp="1"/>
          </p:cNvSpPr>
          <p:nvPr>
            <p:ph type="sldNum" sz="quarter" idx="12"/>
          </p:nvPr>
        </p:nvSpPr>
        <p:spPr>
          <a:xfrm>
            <a:off x="9448800" y="6356350"/>
            <a:ext cx="2743200" cy="365125"/>
          </a:xfrm>
        </p:spPr>
        <p:txBody>
          <a:bodyPr/>
          <a:lstStyle/>
          <a:p>
            <a:fld id="{17A44D4A-C3D1-6F47-8DBD-78DBF2D0B6F9}" type="slidenum">
              <a:rPr lang="en-US" smtClean="0"/>
              <a:pPr/>
              <a:t>7</a:t>
            </a:fld>
            <a:endParaRPr lang="en-US" dirty="0"/>
          </a:p>
        </p:txBody>
      </p:sp>
      <p:pic>
        <p:nvPicPr>
          <p:cNvPr id="6" name="Picture 5" descr="A picture containing sky, outdoor, nature, highway&#10;&#10;Description automatically generated">
            <a:extLst>
              <a:ext uri="{FF2B5EF4-FFF2-40B4-BE49-F238E27FC236}">
                <a16:creationId xmlns:a16="http://schemas.microsoft.com/office/drawing/2014/main" id="{84128E8E-DB41-2360-2B9F-812E26CE9BD1}"/>
              </a:ext>
            </a:extLst>
          </p:cNvPr>
          <p:cNvPicPr>
            <a:picLocks noChangeAspect="1"/>
          </p:cNvPicPr>
          <p:nvPr/>
        </p:nvPicPr>
        <p:blipFill>
          <a:blip r:embed="rId2"/>
          <a:stretch>
            <a:fillRect/>
          </a:stretch>
        </p:blipFill>
        <p:spPr>
          <a:xfrm>
            <a:off x="7942436" y="2820682"/>
            <a:ext cx="4030540" cy="3022905"/>
          </a:xfrm>
          <a:prstGeom prst="rect">
            <a:avLst/>
          </a:prstGeom>
          <a:ln w="12700">
            <a:solidFill>
              <a:schemeClr val="accent6">
                <a:lumMod val="50000"/>
              </a:schemeClr>
            </a:solidFill>
          </a:ln>
        </p:spPr>
      </p:pic>
    </p:spTree>
    <p:extLst>
      <p:ext uri="{BB962C8B-B14F-4D97-AF65-F5344CB8AC3E}">
        <p14:creationId xmlns:p14="http://schemas.microsoft.com/office/powerpoint/2010/main" val="2910849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378372" y="-4313"/>
            <a:ext cx="11524594" cy="1325563"/>
          </a:xfrm>
        </p:spPr>
        <p:txBody>
          <a:bodyPr/>
          <a:lstStyle/>
          <a:p>
            <a:pPr algn="ctr"/>
            <a:r>
              <a:rPr lang="en-US" dirty="0"/>
              <a:t>Complex </a:t>
            </a:r>
            <a:r>
              <a:rPr lang="en-US" i="1" dirty="0"/>
              <a:t>Future</a:t>
            </a:r>
            <a:r>
              <a:rPr lang="en-US" dirty="0"/>
              <a:t> Disruptions</a:t>
            </a:r>
          </a:p>
        </p:txBody>
      </p:sp>
      <p:sp>
        <p:nvSpPr>
          <p:cNvPr id="7" name="Text Placeholder 6"/>
          <p:cNvSpPr>
            <a:spLocks noGrp="1"/>
          </p:cNvSpPr>
          <p:nvPr>
            <p:ph idx="1"/>
          </p:nvPr>
        </p:nvSpPr>
        <p:spPr>
          <a:xfrm>
            <a:off x="199645" y="966997"/>
            <a:ext cx="11264153" cy="4731929"/>
          </a:xfrm>
        </p:spPr>
        <p:txBody>
          <a:bodyPr>
            <a:normAutofit/>
          </a:bodyPr>
          <a:lstStyle/>
          <a:p>
            <a:r>
              <a:rPr lang="en-US" dirty="0"/>
              <a:t>What are the risk factors that will be relevant in 5-10 years?</a:t>
            </a:r>
          </a:p>
          <a:p>
            <a:pPr lvl="1"/>
            <a:r>
              <a:rPr lang="en-US" dirty="0"/>
              <a:t>EV fire risks on ships and in ports</a:t>
            </a:r>
          </a:p>
          <a:p>
            <a:pPr lvl="1"/>
            <a:r>
              <a:rPr lang="en-US" dirty="0"/>
              <a:t>Climate Change</a:t>
            </a:r>
          </a:p>
          <a:p>
            <a:pPr lvl="1"/>
            <a:r>
              <a:rPr lang="en-US" dirty="0"/>
              <a:t>Governance and Deceptive Shipping Practices</a:t>
            </a:r>
          </a:p>
          <a:p>
            <a:pPr lvl="1"/>
            <a:r>
              <a:rPr lang="en-US" dirty="0"/>
              <a:t>Cyber, AI, autonomous vessels and facilities</a:t>
            </a:r>
          </a:p>
          <a:p>
            <a:pPr lvl="1"/>
            <a:r>
              <a:rPr lang="en-US" dirty="0"/>
              <a:t>New fuel risks (firefighting, salvage, availability) </a:t>
            </a:r>
          </a:p>
          <a:p>
            <a:r>
              <a:rPr lang="en-US" dirty="0"/>
              <a:t>How can we make this project useful for future                                         planning?</a:t>
            </a:r>
          </a:p>
          <a:p>
            <a:endParaRPr lang="en-US" dirty="0"/>
          </a:p>
          <a:p>
            <a:pPr lvl="1" indent="0">
              <a:buNone/>
            </a:pPr>
            <a:endParaRPr lang="en-US" dirty="0"/>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8</a:t>
            </a:fld>
            <a:endParaRPr lang="en-US" dirty="0"/>
          </a:p>
        </p:txBody>
      </p:sp>
      <p:pic>
        <p:nvPicPr>
          <p:cNvPr id="4" name="Picture 3" descr="A picture containing blur&#10;&#10;Description automatically generated">
            <a:extLst>
              <a:ext uri="{FF2B5EF4-FFF2-40B4-BE49-F238E27FC236}">
                <a16:creationId xmlns:a16="http://schemas.microsoft.com/office/drawing/2014/main" id="{BF177191-AC56-BA84-29A4-13BCDE0B9958}"/>
              </a:ext>
            </a:extLst>
          </p:cNvPr>
          <p:cNvPicPr>
            <a:picLocks noChangeAspect="1"/>
          </p:cNvPicPr>
          <p:nvPr/>
        </p:nvPicPr>
        <p:blipFill>
          <a:blip r:embed="rId3"/>
          <a:stretch>
            <a:fillRect/>
          </a:stretch>
        </p:blipFill>
        <p:spPr>
          <a:xfrm>
            <a:off x="8328177" y="1532910"/>
            <a:ext cx="3607906" cy="2653314"/>
          </a:xfrm>
          <a:prstGeom prst="rect">
            <a:avLst/>
          </a:prstGeom>
        </p:spPr>
      </p:pic>
      <p:sp>
        <p:nvSpPr>
          <p:cNvPr id="3" name="TextBox 2">
            <a:extLst>
              <a:ext uri="{FF2B5EF4-FFF2-40B4-BE49-F238E27FC236}">
                <a16:creationId xmlns:a16="http://schemas.microsoft.com/office/drawing/2014/main" id="{9267D868-F010-2174-190E-DB2D94082913}"/>
              </a:ext>
            </a:extLst>
          </p:cNvPr>
          <p:cNvSpPr txBox="1"/>
          <p:nvPr/>
        </p:nvSpPr>
        <p:spPr>
          <a:xfrm>
            <a:off x="9448800" y="5401991"/>
            <a:ext cx="1402202" cy="646331"/>
          </a:xfrm>
          <a:prstGeom prst="rect">
            <a:avLst/>
          </a:prstGeom>
          <a:noFill/>
        </p:spPr>
        <p:txBody>
          <a:bodyPr wrap="square" rtlCol="0">
            <a:spAutoFit/>
          </a:bodyPr>
          <a:lstStyle/>
          <a:p>
            <a:r>
              <a:rPr lang="en-US" sz="1200" dirty="0"/>
              <a:t>Image credit: Wikimedia Commons</a:t>
            </a:r>
          </a:p>
        </p:txBody>
      </p:sp>
    </p:spTree>
    <p:extLst>
      <p:ext uri="{BB962C8B-B14F-4D97-AF65-F5344CB8AC3E}">
        <p14:creationId xmlns:p14="http://schemas.microsoft.com/office/powerpoint/2010/main" val="386914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838200" y="305341"/>
            <a:ext cx="10515600" cy="426183"/>
          </a:xfrm>
        </p:spPr>
        <p:txBody>
          <a:bodyPr>
            <a:noAutofit/>
          </a:bodyPr>
          <a:lstStyle/>
          <a:p>
            <a:r>
              <a:rPr lang="en-US" sz="3200" dirty="0"/>
              <a:t>What are Possible Mitigation and Resilience Tactics? </a:t>
            </a:r>
            <a:br>
              <a:rPr lang="en-US" sz="3200" dirty="0"/>
            </a:br>
            <a:endParaRPr lang="en-US" sz="3200" i="1" dirty="0">
              <a:solidFill>
                <a:srgbClr val="FF0000"/>
              </a:solidFill>
            </a:endParaRPr>
          </a:p>
        </p:txBody>
      </p:sp>
      <p:sp>
        <p:nvSpPr>
          <p:cNvPr id="2" name="Slide Number Placeholder 1"/>
          <p:cNvSpPr>
            <a:spLocks noGrp="1"/>
          </p:cNvSpPr>
          <p:nvPr>
            <p:ph type="sldNum" sz="quarter" idx="4294967295"/>
          </p:nvPr>
        </p:nvSpPr>
        <p:spPr>
          <a:xfrm>
            <a:off x="9448800" y="6356350"/>
            <a:ext cx="2743200" cy="365125"/>
          </a:xfrm>
        </p:spPr>
        <p:txBody>
          <a:bodyPr/>
          <a:lstStyle/>
          <a:p>
            <a:fld id="{17A44D4A-C3D1-6F47-8DBD-78DBF2D0B6F9}" type="slidenum">
              <a:rPr lang="en-US" smtClean="0"/>
              <a:pPr/>
              <a:t>9</a:t>
            </a:fld>
            <a:endParaRPr lang="en-US" dirty="0"/>
          </a:p>
        </p:txBody>
      </p:sp>
      <p:pic>
        <p:nvPicPr>
          <p:cNvPr id="7" name="Picture 6">
            <a:extLst>
              <a:ext uri="{FF2B5EF4-FFF2-40B4-BE49-F238E27FC236}">
                <a16:creationId xmlns:a16="http://schemas.microsoft.com/office/drawing/2014/main" id="{BFD94415-C5DC-1379-A17C-5580F6C9F669}"/>
              </a:ext>
            </a:extLst>
          </p:cNvPr>
          <p:cNvPicPr>
            <a:picLocks noChangeAspect="1"/>
          </p:cNvPicPr>
          <p:nvPr/>
        </p:nvPicPr>
        <p:blipFill>
          <a:blip r:embed="rId3"/>
          <a:stretch>
            <a:fillRect/>
          </a:stretch>
        </p:blipFill>
        <p:spPr>
          <a:xfrm>
            <a:off x="1970808" y="1455951"/>
            <a:ext cx="7850251" cy="3946093"/>
          </a:xfrm>
          <a:prstGeom prst="rect">
            <a:avLst/>
          </a:prstGeom>
          <a:ln>
            <a:solidFill>
              <a:schemeClr val="tx1"/>
            </a:solidFill>
          </a:ln>
        </p:spPr>
      </p:pic>
      <p:sp>
        <p:nvSpPr>
          <p:cNvPr id="8" name="TextBox 7">
            <a:extLst>
              <a:ext uri="{FF2B5EF4-FFF2-40B4-BE49-F238E27FC236}">
                <a16:creationId xmlns:a16="http://schemas.microsoft.com/office/drawing/2014/main" id="{DC3FE177-512D-D316-7BCE-66B855A27343}"/>
              </a:ext>
            </a:extLst>
          </p:cNvPr>
          <p:cNvSpPr txBox="1"/>
          <p:nvPr/>
        </p:nvSpPr>
        <p:spPr>
          <a:xfrm>
            <a:off x="484906" y="2588640"/>
            <a:ext cx="3397829" cy="2462213"/>
          </a:xfrm>
          <a:prstGeom prst="rect">
            <a:avLst/>
          </a:prstGeom>
          <a:solidFill>
            <a:srgbClr val="00B050"/>
          </a:solidFill>
          <a:ln>
            <a:solidFill>
              <a:schemeClr val="tx1"/>
            </a:solidFill>
          </a:ln>
        </p:spPr>
        <p:txBody>
          <a:bodyPr wrap="square" rtlCol="0">
            <a:spAutoFit/>
          </a:bodyPr>
          <a:lstStyle/>
          <a:p>
            <a:r>
              <a:rPr lang="en-US" sz="1400" dirty="0"/>
              <a:t>Training and exercises</a:t>
            </a:r>
          </a:p>
          <a:p>
            <a:r>
              <a:rPr lang="en-US" sz="1400" dirty="0"/>
              <a:t>Infrastructure improvements</a:t>
            </a:r>
          </a:p>
          <a:p>
            <a:r>
              <a:rPr lang="en-US" sz="1400" dirty="0"/>
              <a:t>More warehouse capacity</a:t>
            </a:r>
          </a:p>
          <a:p>
            <a:r>
              <a:rPr lang="en-US" sz="1400" dirty="0"/>
              <a:t>Early ship rerouting</a:t>
            </a:r>
          </a:p>
          <a:p>
            <a:r>
              <a:rPr lang="en-US" sz="1400" dirty="0"/>
              <a:t>Specialized skills recruiting</a:t>
            </a:r>
          </a:p>
          <a:p>
            <a:r>
              <a:rPr lang="en-US" sz="1400" dirty="0"/>
              <a:t>Better port/vessel coordination</a:t>
            </a:r>
          </a:p>
          <a:p>
            <a:r>
              <a:rPr lang="en-US" sz="1400" dirty="0"/>
              <a:t>Regulatory changes</a:t>
            </a:r>
          </a:p>
          <a:p>
            <a:r>
              <a:rPr lang="en-US" sz="1400" dirty="0"/>
              <a:t>Economic incentives</a:t>
            </a:r>
          </a:p>
          <a:p>
            <a:r>
              <a:rPr lang="en-US" sz="1400" dirty="0"/>
              <a:t>Labor/Management contracts</a:t>
            </a:r>
          </a:p>
          <a:p>
            <a:r>
              <a:rPr lang="en-US" sz="1400" dirty="0"/>
              <a:t>Tax and insurance incentives</a:t>
            </a:r>
          </a:p>
          <a:p>
            <a:endParaRPr lang="en-US" sz="1400" dirty="0"/>
          </a:p>
        </p:txBody>
      </p:sp>
      <p:sp>
        <p:nvSpPr>
          <p:cNvPr id="10" name="TextBox 9">
            <a:extLst>
              <a:ext uri="{FF2B5EF4-FFF2-40B4-BE49-F238E27FC236}">
                <a16:creationId xmlns:a16="http://schemas.microsoft.com/office/drawing/2014/main" id="{2C914E26-9E5A-4C3B-D910-973DAF82B809}"/>
              </a:ext>
            </a:extLst>
          </p:cNvPr>
          <p:cNvSpPr txBox="1"/>
          <p:nvPr/>
        </p:nvSpPr>
        <p:spPr>
          <a:xfrm>
            <a:off x="7955971" y="2405752"/>
            <a:ext cx="3557156" cy="2893100"/>
          </a:xfrm>
          <a:prstGeom prst="rect">
            <a:avLst/>
          </a:prstGeom>
          <a:solidFill>
            <a:srgbClr val="C00000"/>
          </a:solidFill>
          <a:ln>
            <a:solidFill>
              <a:schemeClr val="tx1"/>
            </a:solidFill>
          </a:ln>
        </p:spPr>
        <p:txBody>
          <a:bodyPr wrap="square" rtlCol="0">
            <a:spAutoFit/>
          </a:bodyPr>
          <a:lstStyle/>
          <a:p>
            <a:r>
              <a:rPr lang="en-US" sz="1400" dirty="0">
                <a:solidFill>
                  <a:schemeClr val="bg1"/>
                </a:solidFill>
              </a:rPr>
              <a:t>Emergency funding/hiring</a:t>
            </a:r>
          </a:p>
          <a:p>
            <a:r>
              <a:rPr lang="en-US" sz="1400" dirty="0">
                <a:solidFill>
                  <a:schemeClr val="bg1"/>
                </a:solidFill>
              </a:rPr>
              <a:t>Waterway survey/soundings</a:t>
            </a:r>
          </a:p>
          <a:p>
            <a:r>
              <a:rPr lang="en-US" sz="1400" dirty="0">
                <a:solidFill>
                  <a:schemeClr val="bg1"/>
                </a:solidFill>
              </a:rPr>
              <a:t>Regulatory relief</a:t>
            </a:r>
          </a:p>
          <a:p>
            <a:r>
              <a:rPr lang="en-US" sz="1400" dirty="0">
                <a:solidFill>
                  <a:schemeClr val="bg1"/>
                </a:solidFill>
              </a:rPr>
              <a:t>Better agency coordination</a:t>
            </a:r>
          </a:p>
          <a:p>
            <a:r>
              <a:rPr lang="en-US" sz="1400" dirty="0">
                <a:solidFill>
                  <a:schemeClr val="bg1"/>
                </a:solidFill>
              </a:rPr>
              <a:t>Ship rerouting/slow steaming</a:t>
            </a:r>
          </a:p>
          <a:p>
            <a:r>
              <a:rPr lang="en-US" sz="1400" dirty="0">
                <a:solidFill>
                  <a:schemeClr val="bg1"/>
                </a:solidFill>
              </a:rPr>
              <a:t>Coordination with shippers, cargo owners</a:t>
            </a:r>
          </a:p>
          <a:p>
            <a:r>
              <a:rPr lang="en-US" sz="1400" dirty="0">
                <a:solidFill>
                  <a:schemeClr val="bg1"/>
                </a:solidFill>
              </a:rPr>
              <a:t>Short term funding/grants</a:t>
            </a:r>
          </a:p>
          <a:p>
            <a:r>
              <a:rPr lang="en-US" sz="1400" dirty="0">
                <a:solidFill>
                  <a:schemeClr val="bg1"/>
                </a:solidFill>
              </a:rPr>
              <a:t>Multi-year funding/grants</a:t>
            </a:r>
          </a:p>
          <a:p>
            <a:r>
              <a:rPr lang="en-US" sz="1400" dirty="0">
                <a:solidFill>
                  <a:schemeClr val="bg1"/>
                </a:solidFill>
              </a:rPr>
              <a:t>Legal or regulatory constraints</a:t>
            </a:r>
          </a:p>
          <a:p>
            <a:r>
              <a:rPr lang="en-US" sz="1400" dirty="0">
                <a:solidFill>
                  <a:schemeClr val="bg1"/>
                </a:solidFill>
              </a:rPr>
              <a:t>Environmental Objectives</a:t>
            </a:r>
          </a:p>
          <a:p>
            <a:r>
              <a:rPr lang="en-US" sz="1400" dirty="0">
                <a:solidFill>
                  <a:schemeClr val="bg1"/>
                </a:solidFill>
              </a:rPr>
              <a:t>Competition</a:t>
            </a:r>
          </a:p>
          <a:p>
            <a:r>
              <a:rPr lang="en-US" sz="1400" dirty="0">
                <a:solidFill>
                  <a:schemeClr val="bg1"/>
                </a:solidFill>
              </a:rPr>
              <a:t>Technology challenges</a:t>
            </a:r>
          </a:p>
          <a:p>
            <a:endParaRPr lang="en-US" sz="1400" dirty="0">
              <a:solidFill>
                <a:schemeClr val="bg1"/>
              </a:solidFill>
            </a:endParaRPr>
          </a:p>
        </p:txBody>
      </p:sp>
      <p:sp>
        <p:nvSpPr>
          <p:cNvPr id="3" name="TextBox 2">
            <a:extLst>
              <a:ext uri="{FF2B5EF4-FFF2-40B4-BE49-F238E27FC236}">
                <a16:creationId xmlns:a16="http://schemas.microsoft.com/office/drawing/2014/main" id="{FB41EC55-07D8-80F1-6338-711BAFF9096E}"/>
              </a:ext>
            </a:extLst>
          </p:cNvPr>
          <p:cNvSpPr txBox="1"/>
          <p:nvPr/>
        </p:nvSpPr>
        <p:spPr>
          <a:xfrm>
            <a:off x="838200" y="588772"/>
            <a:ext cx="3841116"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Asking SMEs to help</a:t>
            </a:r>
          </a:p>
          <a:p>
            <a:pPr marL="285750" indent="-285750">
              <a:buFont typeface="Arial" panose="020B0604020202020204" pitchFamily="34" charset="0"/>
              <a:buChar char="•"/>
            </a:pPr>
            <a:r>
              <a:rPr lang="en-US" sz="2000" dirty="0"/>
              <a:t>Start with “simple” disruptions</a:t>
            </a:r>
          </a:p>
        </p:txBody>
      </p:sp>
      <p:sp>
        <p:nvSpPr>
          <p:cNvPr id="4" name="TextBox 3">
            <a:extLst>
              <a:ext uri="{FF2B5EF4-FFF2-40B4-BE49-F238E27FC236}">
                <a16:creationId xmlns:a16="http://schemas.microsoft.com/office/drawing/2014/main" id="{136AEAA8-36B9-3A74-526E-3F96F4042F03}"/>
              </a:ext>
            </a:extLst>
          </p:cNvPr>
          <p:cNvSpPr txBox="1"/>
          <p:nvPr/>
        </p:nvSpPr>
        <p:spPr>
          <a:xfrm>
            <a:off x="5895933" y="588772"/>
            <a:ext cx="5176417" cy="707886"/>
          </a:xfrm>
          <a:prstGeom prst="rect">
            <a:avLst/>
          </a:prstGeom>
          <a:noFill/>
        </p:spPr>
        <p:txBody>
          <a:bodyPr wrap="none" rtlCol="0">
            <a:spAutoFit/>
          </a:bodyPr>
          <a:lstStyle/>
          <a:p>
            <a:pPr marL="285750" indent="-285750">
              <a:buFont typeface="Arial" panose="020B0604020202020204" pitchFamily="34" charset="0"/>
              <a:buChar char="•"/>
            </a:pPr>
            <a:r>
              <a:rPr lang="en-US" sz="2000" dirty="0"/>
              <a:t>Distinguish pre-disruption/post-disruption</a:t>
            </a:r>
          </a:p>
          <a:p>
            <a:pPr marL="285750" indent="-285750">
              <a:buFont typeface="Arial" panose="020B0604020202020204" pitchFamily="34" charset="0"/>
              <a:buChar char="•"/>
            </a:pPr>
            <a:r>
              <a:rPr lang="en-US" sz="2000" dirty="0"/>
              <a:t>Distinguish long term and short term</a:t>
            </a:r>
          </a:p>
        </p:txBody>
      </p:sp>
      <p:sp>
        <p:nvSpPr>
          <p:cNvPr id="5" name="TextBox 4">
            <a:extLst>
              <a:ext uri="{FF2B5EF4-FFF2-40B4-BE49-F238E27FC236}">
                <a16:creationId xmlns:a16="http://schemas.microsoft.com/office/drawing/2014/main" id="{7181A690-09D7-1108-116A-93BAD980F830}"/>
              </a:ext>
            </a:extLst>
          </p:cNvPr>
          <p:cNvSpPr txBox="1"/>
          <p:nvPr/>
        </p:nvSpPr>
        <p:spPr>
          <a:xfrm>
            <a:off x="1264380" y="5420060"/>
            <a:ext cx="9263105" cy="646331"/>
          </a:xfrm>
          <a:prstGeom prst="rect">
            <a:avLst/>
          </a:prstGeom>
          <a:noFill/>
        </p:spPr>
        <p:txBody>
          <a:bodyPr wrap="square" rtlCol="0">
            <a:spAutoFit/>
          </a:bodyPr>
          <a:lstStyle/>
          <a:p>
            <a:r>
              <a:rPr lang="en-US" dirty="0">
                <a:solidFill>
                  <a:srgbClr val="FF0000"/>
                </a:solidFill>
              </a:rPr>
              <a:t>The challenge: Comparing mitigation and resilience tactics as to their ability to minimize                                                                                        impact of a complex disruption </a:t>
            </a:r>
          </a:p>
        </p:txBody>
      </p:sp>
    </p:spTree>
    <p:extLst>
      <p:ext uri="{BB962C8B-B14F-4D97-AF65-F5344CB8AC3E}">
        <p14:creationId xmlns:p14="http://schemas.microsoft.com/office/powerpoint/2010/main" val="3392635814"/>
      </p:ext>
    </p:extLst>
  </p:cSld>
  <p:clrMapOvr>
    <a:masterClrMapping/>
  </p:clrMapOvr>
</p:sld>
</file>

<file path=ppt/theme/theme1.xml><?xml version="1.0" encoding="utf-8"?>
<a:theme xmlns:a="http://schemas.openxmlformats.org/drawingml/2006/main" name="1_Office Theme">
  <a:themeElements>
    <a:clrScheme name="Custom 20">
      <a:dk1>
        <a:srgbClr val="3A3838"/>
      </a:dk1>
      <a:lt1>
        <a:srgbClr val="FFFFFF"/>
      </a:lt1>
      <a:dk2>
        <a:srgbClr val="5C6670"/>
      </a:dk2>
      <a:lt2>
        <a:srgbClr val="E7E6E6"/>
      </a:lt2>
      <a:accent1>
        <a:srgbClr val="5C6670"/>
      </a:accent1>
      <a:accent2>
        <a:srgbClr val="BBC1C7"/>
      </a:accent2>
      <a:accent3>
        <a:srgbClr val="0070C9"/>
      </a:accent3>
      <a:accent4>
        <a:srgbClr val="F8B506"/>
      </a:accent4>
      <a:accent5>
        <a:srgbClr val="5DC1DA"/>
      </a:accent5>
      <a:accent6>
        <a:srgbClr val="00648C"/>
      </a:accent6>
      <a:hlink>
        <a:srgbClr val="003762"/>
      </a:hlink>
      <a:folHlink>
        <a:srgbClr val="00376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16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19485</TotalTime>
  <Words>2073</Words>
  <Application>Microsoft Macintosh PowerPoint</Application>
  <PresentationFormat>Widescreen</PresentationFormat>
  <Paragraphs>211</Paragraphs>
  <Slides>19</Slides>
  <Notes>14</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19</vt:i4>
      </vt:variant>
    </vt:vector>
  </HeadingPairs>
  <TitlesOfParts>
    <vt:vector size="27" baseType="lpstr">
      <vt:lpstr>Arial</vt:lpstr>
      <vt:lpstr>Calibri</vt:lpstr>
      <vt:lpstr>Calibri Light</vt:lpstr>
      <vt:lpstr>Cambria</vt:lpstr>
      <vt:lpstr>Times New Roman</vt:lpstr>
      <vt:lpstr>1_Office Theme</vt:lpstr>
      <vt:lpstr>Custom Design</vt:lpstr>
      <vt:lpstr>2_Custom Design</vt:lpstr>
      <vt:lpstr>PowerPoint Presentation</vt:lpstr>
      <vt:lpstr>Project Overview</vt:lpstr>
      <vt:lpstr>Project Overview</vt:lpstr>
      <vt:lpstr>“Simple” Disruptions (not comprehensive)</vt:lpstr>
      <vt:lpstr>NY/NJ (KVK)  Scenario</vt:lpstr>
      <vt:lpstr>Complex Disruption Example: West Coast Scenario</vt:lpstr>
      <vt:lpstr>Food and Fertilizer Disruptions </vt:lpstr>
      <vt:lpstr>Complex Future Disruptions</vt:lpstr>
      <vt:lpstr>What are Possible Mitigation and Resilience Tactics?  </vt:lpstr>
      <vt:lpstr> Ukraine War: Impacts to Maritime Supply Chains</vt:lpstr>
      <vt:lpstr> Ukraine War: General Maritime Impacts</vt:lpstr>
      <vt:lpstr>The MCAT Economic Consequence Analysis Tool</vt:lpstr>
      <vt:lpstr>MCAT Modeling/Economics Application: Economic Impacts of the Ukraine War</vt:lpstr>
      <vt:lpstr>PowerPoint Presentation</vt:lpstr>
      <vt:lpstr>PowerPoint Presentation</vt:lpstr>
      <vt:lpstr>A Selection of Preliminary Observations from Interviews</vt:lpstr>
      <vt:lpstr>  A Selection of Preliminary Observations from Interviews</vt:lpstr>
      <vt:lpstr>A Selection of Preliminary Observations from Interviews</vt:lpstr>
      <vt:lpstr>  For More Information: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Laurel Passantino</dc:creator>
  <cp:lastModifiedBy>Fred Roberts</cp:lastModifiedBy>
  <cp:revision>385</cp:revision>
  <cp:lastPrinted>2023-02-07T02:47:31Z</cp:lastPrinted>
  <dcterms:created xsi:type="dcterms:W3CDTF">2017-04-11T20:32:09Z</dcterms:created>
  <dcterms:modified xsi:type="dcterms:W3CDTF">2023-03-09T23:20:13Z</dcterms:modified>
</cp:coreProperties>
</file>