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56" r:id="rId1"/>
  </p:sldMasterIdLst>
  <p:notesMasterIdLst>
    <p:notesMasterId r:id="rId25"/>
  </p:notesMasterIdLst>
  <p:handoutMasterIdLst>
    <p:handoutMasterId r:id="rId26"/>
  </p:handoutMasterIdLst>
  <p:sldIdLst>
    <p:sldId id="256" r:id="rId2"/>
    <p:sldId id="363" r:id="rId3"/>
    <p:sldId id="373" r:id="rId4"/>
    <p:sldId id="379" r:id="rId5"/>
    <p:sldId id="378" r:id="rId6"/>
    <p:sldId id="317" r:id="rId7"/>
    <p:sldId id="374" r:id="rId8"/>
    <p:sldId id="385" r:id="rId9"/>
    <p:sldId id="346" r:id="rId10"/>
    <p:sldId id="347" r:id="rId11"/>
    <p:sldId id="348" r:id="rId12"/>
    <p:sldId id="375" r:id="rId13"/>
    <p:sldId id="381" r:id="rId14"/>
    <p:sldId id="386" r:id="rId15"/>
    <p:sldId id="382" r:id="rId16"/>
    <p:sldId id="350" r:id="rId17"/>
    <p:sldId id="365" r:id="rId18"/>
    <p:sldId id="366" r:id="rId19"/>
    <p:sldId id="353" r:id="rId20"/>
    <p:sldId id="387" r:id="rId21"/>
    <p:sldId id="370" r:id="rId22"/>
    <p:sldId id="377" r:id="rId23"/>
    <p:sldId id="3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0" autoAdjust="0"/>
    <p:restoredTop sz="94707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81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7CA37-7F97-4CE1-ADF2-7084BABCCFEF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97737-D157-48A9-9362-B99CE181C9A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DA119-5F3E-46F5-BE43-B7BDA045759E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4E37F4-E035-4742-BDAB-9014F5FE5C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11D0D-2B50-4D50-B14D-70535C26492D}" type="slidenum">
              <a:rPr lang="en-US"/>
              <a:pPr/>
              <a:t>3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11D0D-2B50-4D50-B14D-70535C26492D}" type="slidenum">
              <a:rPr lang="en-US"/>
              <a:pPr/>
              <a:t>5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4E37F4-E035-4742-BDAB-9014F5FE5C0A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0A9B7-D3F9-4092-93E2-B63F326F46F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7E323-755F-44B6-8802-1F1519AAEB16}" type="datetimeFigureOut">
              <a:rPr lang="en-US" smtClean="0"/>
              <a:pPr/>
              <a:t>1/27/2011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744D1-EC6B-4AB8-8147-68BFF65636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76400"/>
            <a:ext cx="91440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Distributed Computing</a:t>
            </a:r>
            <a:br>
              <a:rPr lang="en-US" dirty="0" smtClean="0"/>
            </a:br>
            <a:r>
              <a:rPr lang="en-US" dirty="0" smtClean="0"/>
              <a:t>with Adaptive Heuristics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667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Michael Schapira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Princeton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Innovations in Computer Science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09 January 2011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Partially supported by NSF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0" y="3886200"/>
            <a:ext cx="35814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Aaron D. Jaggard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Rutgers/Colgate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486400" y="3886200"/>
            <a:ext cx="36576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Rebecca N. Wright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Rutgers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/>
              <a:t>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Infinite sequence of discrete </a:t>
            </a:r>
            <a:r>
              <a:rPr lang="en-US" dirty="0" err="1" smtClean="0"/>
              <a:t>timesteps</a:t>
            </a:r>
            <a:r>
              <a:rPr lang="en-US" dirty="0" smtClean="0"/>
              <a:t> </a:t>
            </a:r>
            <a:r>
              <a:rPr lang="en-US" i="1" dirty="0" smtClean="0"/>
              <a:t>t</a:t>
            </a:r>
            <a:r>
              <a:rPr lang="en-US" dirty="0" smtClean="0"/>
              <a:t> = 1, …</a:t>
            </a:r>
          </a:p>
          <a:p>
            <a:endParaRPr lang="en-US" dirty="0" smtClean="0"/>
          </a:p>
          <a:p>
            <a:r>
              <a:rPr lang="en-US" dirty="0" smtClean="0"/>
              <a:t>Schedule </a:t>
            </a:r>
            <a:r>
              <a:rPr lang="en-US" i="1" dirty="0" smtClean="0"/>
              <a:t>s</a:t>
            </a:r>
            <a:r>
              <a:rPr lang="en-US" dirty="0" smtClean="0"/>
              <a:t>:{1,…} → 2</a:t>
            </a:r>
            <a:r>
              <a:rPr lang="en-US" baseline="30000" dirty="0" smtClean="0"/>
              <a:t>[</a:t>
            </a:r>
            <a:r>
              <a:rPr lang="en-US" i="1" baseline="30000" dirty="0" smtClean="0"/>
              <a:t>n</a:t>
            </a:r>
            <a:r>
              <a:rPr lang="en-US" baseline="30000" dirty="0" smtClean="0"/>
              <a:t>]</a:t>
            </a:r>
            <a:r>
              <a:rPr lang="en-US" dirty="0" smtClean="0"/>
              <a:t> determines which set of players is activated at time </a:t>
            </a:r>
            <a:r>
              <a:rPr lang="en-US" i="1" dirty="0" smtClean="0"/>
              <a:t>t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lvl="1"/>
            <a:r>
              <a:rPr lang="en-US" dirty="0" smtClean="0"/>
              <a:t>Fair schedules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Start at an initial state; at each time step </a:t>
            </a:r>
            <a:r>
              <a:rPr lang="en-US" i="1" dirty="0" smtClean="0"/>
              <a:t>t</a:t>
            </a:r>
            <a:r>
              <a:rPr lang="en-US" dirty="0" smtClean="0"/>
              <a:t>, let the nodes in </a:t>
            </a:r>
            <a:r>
              <a:rPr lang="en-US" i="1" dirty="0" smtClean="0"/>
              <a:t>s</a:t>
            </a:r>
            <a:r>
              <a:rPr lang="en-US" dirty="0" smtClean="0"/>
              <a:t>(</a:t>
            </a:r>
            <a:r>
              <a:rPr lang="en-US" i="1" dirty="0" smtClean="0"/>
              <a:t>t</a:t>
            </a:r>
            <a:r>
              <a:rPr lang="en-US" dirty="0" smtClean="0"/>
              <a:t>) react using their reaction functions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Convergence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players’ action profile </a:t>
            </a:r>
            <a:r>
              <a:rPr lang="en-US" i="1" dirty="0" smtClean="0"/>
              <a:t>a</a:t>
            </a:r>
            <a:r>
              <a:rPr lang="en-US" dirty="0" smtClean="0"/>
              <a:t>=(</a:t>
            </a:r>
            <a:r>
              <a:rPr lang="en-US" i="1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i="1" dirty="0" smtClean="0"/>
              <a:t> a</a:t>
            </a:r>
            <a:r>
              <a:rPr lang="en-US" baseline="-25000" dirty="0" smtClean="0"/>
              <a:t>n</a:t>
            </a:r>
            <a:r>
              <a:rPr lang="en-US" dirty="0" smtClean="0"/>
              <a:t>) is a stable state if 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(</a:t>
            </a:r>
            <a:r>
              <a:rPr lang="en-US" i="1" dirty="0" smtClean="0"/>
              <a:t>a</a:t>
            </a:r>
            <a:r>
              <a:rPr lang="en-US" dirty="0" smtClean="0"/>
              <a:t>) =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for every </a:t>
            </a:r>
            <a:r>
              <a:rPr lang="en-US" i="1" dirty="0" err="1" smtClean="0"/>
              <a:t>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The system is </a:t>
            </a:r>
            <a:r>
              <a:rPr lang="en-US" b="1" dirty="0" smtClean="0"/>
              <a:t>convergent</a:t>
            </a:r>
            <a:r>
              <a:rPr lang="en-US" dirty="0" smtClean="0"/>
              <a:t> if the dynamics always converge (for all initial states and all fair schedules)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High-Level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classes of systems are guaranteed (or cannot be guaranteed) to always converge to a stable state?</a:t>
            </a:r>
          </a:p>
          <a:p>
            <a:endParaRPr lang="en-US" dirty="0" smtClean="0"/>
          </a:p>
          <a:p>
            <a:r>
              <a:rPr lang="en-US" dirty="0" smtClean="0"/>
              <a:t>How hard is it to determine whether a system always converges to a stable state?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Result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If the system has multiple stable states, then the system is not convergent.  (</a:t>
            </a:r>
            <a:r>
              <a:rPr lang="en-US" i="1" dirty="0" smtClean="0"/>
              <a:t>I.e.</a:t>
            </a:r>
            <a:r>
              <a:rPr lang="en-US" dirty="0" smtClean="0"/>
              <a:t>, there is some initial state and some schedule that diverge.)</a:t>
            </a:r>
          </a:p>
          <a:p>
            <a:endParaRPr lang="en-US" dirty="0" smtClean="0"/>
          </a:p>
          <a:p>
            <a:r>
              <a:rPr lang="en-US" dirty="0" smtClean="0"/>
              <a:t>Actually, can strengthen this:</a:t>
            </a:r>
          </a:p>
          <a:p>
            <a:pPr lvl="1"/>
            <a:r>
              <a:rPr lang="en-US" dirty="0" smtClean="0"/>
              <a:t>Allow some history-dependence</a:t>
            </a:r>
          </a:p>
          <a:p>
            <a:pPr lvl="1"/>
            <a:r>
              <a:rPr lang="en-US" dirty="0" smtClean="0"/>
              <a:t>Allow randomness in reaction functions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Revisiting Our Example</a:t>
            </a:r>
            <a:endParaRPr lang="en-US" sz="2700" dirty="0"/>
          </a:p>
        </p:txBody>
      </p:sp>
      <p:sp>
        <p:nvSpPr>
          <p:cNvPr id="9" name="Rectangle 8"/>
          <p:cNvSpPr/>
          <p:nvPr/>
        </p:nvSpPr>
        <p:spPr>
          <a:xfrm>
            <a:off x="32766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(5,4)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(1,1)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4572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5650468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657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3657600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762000" y="57150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>
            <a:off x="38862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51054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762000" y="46482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ame 21"/>
          <p:cNvSpPr/>
          <p:nvPr/>
        </p:nvSpPr>
        <p:spPr>
          <a:xfrm>
            <a:off x="3505200" y="56388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724400" y="44196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Words About the Proof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Inspired by approach to FLP result on impossibility of resilient consensus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Interdomain routing</a:t>
            </a:r>
          </a:p>
          <a:p>
            <a:endParaRPr lang="en-US" sz="1500" dirty="0" smtClean="0"/>
          </a:p>
          <a:p>
            <a:r>
              <a:rPr lang="en-US" dirty="0" smtClean="0"/>
              <a:t>Congestion control</a:t>
            </a:r>
          </a:p>
          <a:p>
            <a:endParaRPr lang="en-US" sz="1400" dirty="0" smtClean="0"/>
          </a:p>
          <a:p>
            <a:r>
              <a:rPr lang="en-US" dirty="0" smtClean="0"/>
              <a:t>Best-reply dynamics in general games</a:t>
            </a:r>
          </a:p>
          <a:p>
            <a:endParaRPr lang="en-US" sz="1400" dirty="0" smtClean="0"/>
          </a:p>
          <a:p>
            <a:r>
              <a:rPr lang="en-US" dirty="0" smtClean="0"/>
              <a:t>Diffusion of technologies in social networks</a:t>
            </a:r>
          </a:p>
          <a:p>
            <a:endParaRPr lang="en-US" sz="1300" dirty="0" smtClean="0"/>
          </a:p>
          <a:p>
            <a:r>
              <a:rPr lang="en-US" dirty="0" smtClean="0"/>
              <a:t>Asynchronous circuits</a:t>
            </a:r>
          </a:p>
          <a:p>
            <a:endParaRPr lang="en-US" sz="1300" dirty="0" smtClean="0"/>
          </a:p>
          <a:p>
            <a:r>
              <a:rPr lang="en-US" dirty="0" smtClean="0"/>
              <a:t>…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Determining whether a system of </a:t>
            </a:r>
            <a:r>
              <a:rPr lang="en-US" i="1" dirty="0" smtClean="0"/>
              <a:t>n</a:t>
            </a:r>
            <a:r>
              <a:rPr lang="en-US" dirty="0" smtClean="0"/>
              <a:t> nodes, each with two actions, is convergent may require </a:t>
            </a:r>
            <a:r>
              <a:rPr lang="el-GR" dirty="0" smtClean="0"/>
              <a:t>Ω</a:t>
            </a:r>
            <a:r>
              <a:rPr lang="en-US" dirty="0" smtClean="0"/>
              <a:t>(2</a:t>
            </a:r>
            <a:r>
              <a:rPr lang="en-US" i="1" baseline="30000" dirty="0" smtClean="0"/>
              <a:t>n</a:t>
            </a:r>
            <a:r>
              <a:rPr lang="en-US" dirty="0" smtClean="0"/>
              <a:t>) bits.</a:t>
            </a:r>
          </a:p>
          <a:p>
            <a:pPr lvl="1"/>
            <a:r>
              <a:rPr lang="en-US" dirty="0" smtClean="0"/>
              <a:t>Even if all reaction functions are deterministic, and do not depend on history or own action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Uses a reduction from SET DISJOINTNESS.</a:t>
            </a:r>
          </a:p>
          <a:p>
            <a:pPr lvl="1"/>
            <a:r>
              <a:rPr lang="en-US" dirty="0" smtClean="0"/>
              <a:t>Constructed system has a unique stable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Computational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Theorem</a:t>
            </a:r>
            <a:r>
              <a:rPr lang="en-US" dirty="0" smtClean="0"/>
              <a:t>: Determining whether a system of </a:t>
            </a:r>
            <a:r>
              <a:rPr lang="en-US" i="1" dirty="0" smtClean="0"/>
              <a:t>n</a:t>
            </a:r>
            <a:r>
              <a:rPr lang="en-US" dirty="0" smtClean="0"/>
              <a:t> nodes, each with deterministic and </a:t>
            </a:r>
            <a:r>
              <a:rPr lang="en-US" dirty="0" err="1" smtClean="0"/>
              <a:t>historyless</a:t>
            </a:r>
            <a:r>
              <a:rPr lang="en-US" dirty="0" smtClean="0"/>
              <a:t> reaction function, is convergent is PSPACE-complete.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So, difficult even if the reaction functions are succinctly represented (so that they could be transmitted quickly)</a:t>
            </a:r>
          </a:p>
          <a:p>
            <a:endParaRPr lang="en-US" dirty="0" smtClean="0"/>
          </a:p>
          <a:p>
            <a:r>
              <a:rPr lang="en-US" dirty="0" smtClean="0"/>
              <a:t>Under complexity assumptions, no short witnesses (</a:t>
            </a:r>
            <a:r>
              <a:rPr lang="en-US" smtClean="0"/>
              <a:t>in general) of </a:t>
            </a:r>
            <a:r>
              <a:rPr lang="en-US" dirty="0" smtClean="0"/>
              <a:t>being convergent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5000"/>
            <a:ext cx="8229600" cy="76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/>
              <a:t>Question</a:t>
            </a:r>
            <a:r>
              <a:rPr lang="en-US" dirty="0" smtClean="0"/>
              <a:t>: Does randomness help?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352800" y="2667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(5,4)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2667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(1,1)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52800" y="38862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0" y="38862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31242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981200" y="4202668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657600" y="22098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0" y="2209800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>
            <a:off x="838200" y="42672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3962400" y="17526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5181600" y="17526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838200" y="32004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rame 15"/>
          <p:cNvSpPr/>
          <p:nvPr/>
        </p:nvSpPr>
        <p:spPr>
          <a:xfrm>
            <a:off x="3581400" y="41910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Frame 16"/>
          <p:cNvSpPr/>
          <p:nvPr/>
        </p:nvSpPr>
        <p:spPr>
          <a:xfrm>
            <a:off x="4800600" y="29718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6" grpId="2" animBg="1"/>
      <p:bldP spid="17" grpId="0" animBg="1"/>
      <p:bldP spid="1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Talk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Identify new aspects of the boundary between game theory and distributed computing</a:t>
            </a:r>
          </a:p>
          <a:p>
            <a:endParaRPr lang="en-US" dirty="0" smtClean="0"/>
          </a:p>
          <a:p>
            <a:r>
              <a:rPr lang="en-US" dirty="0" smtClean="0"/>
              <a:t>Look at some initial results</a:t>
            </a:r>
          </a:p>
          <a:p>
            <a:endParaRPr lang="en-US" dirty="0" smtClean="0"/>
          </a:p>
          <a:p>
            <a:r>
              <a:rPr lang="en-US" dirty="0" smtClean="0"/>
              <a:t>Identify various avenues for future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Question</a:t>
            </a:r>
            <a:r>
              <a:rPr lang="en-US" dirty="0" smtClean="0"/>
              <a:t>: Does randomness help?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Answer</a:t>
            </a:r>
            <a:r>
              <a:rPr lang="en-US" dirty="0" smtClean="0"/>
              <a:t>: No.  Divergence may not only be possible, but overwhelmingly likely.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Issues of </a:t>
            </a:r>
            <a:r>
              <a:rPr lang="en-US" i="1" dirty="0" smtClean="0"/>
              <a:t>r</a:t>
            </a:r>
            <a:r>
              <a:rPr lang="en-US" dirty="0" smtClean="0"/>
              <a:t>-fairness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the convergence guarantees and impossibility results</a:t>
            </a:r>
          </a:p>
          <a:p>
            <a:pPr lvl="1"/>
            <a:r>
              <a:rPr lang="en-US" dirty="0" smtClean="0"/>
              <a:t>For other heuristics</a:t>
            </a:r>
          </a:p>
          <a:p>
            <a:pPr lvl="1"/>
            <a:r>
              <a:rPr lang="en-US" dirty="0" smtClean="0"/>
              <a:t>For other notions of convergence</a:t>
            </a:r>
          </a:p>
          <a:p>
            <a:pPr lvl="1"/>
            <a:r>
              <a:rPr lang="en-US" dirty="0" smtClean="0"/>
              <a:t>For other notions of equilibrium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We’ve taken first steps in the context of regret-minimizing dynamics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Open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Variations in information</a:t>
            </a:r>
          </a:p>
          <a:p>
            <a:pPr lvl="1"/>
            <a:r>
              <a:rPr lang="en-US" dirty="0" smtClean="0"/>
              <a:t>Outdated information</a:t>
            </a:r>
          </a:p>
          <a:p>
            <a:pPr lvl="1"/>
            <a:r>
              <a:rPr lang="en-US" dirty="0" smtClean="0"/>
              <a:t>Knowledge only of own utility function (uncoupled dynamics)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Lots of others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Simple behaviors show up in lots of settings</a:t>
            </a:r>
          </a:p>
          <a:p>
            <a:pPr lvl="1"/>
            <a:r>
              <a:rPr lang="en-US" dirty="0" smtClean="0"/>
              <a:t>Important to understand dynamic behavior when asynchrony is allowed</a:t>
            </a:r>
          </a:p>
          <a:p>
            <a:r>
              <a:rPr lang="en-US" dirty="0" smtClean="0"/>
              <a:t>Initial results on the impossibility of guaranteeing convergence</a:t>
            </a:r>
          </a:p>
          <a:p>
            <a:r>
              <a:rPr lang="en-US" dirty="0" smtClean="0"/>
              <a:t>Lots of open questions</a:t>
            </a:r>
          </a:p>
          <a:p>
            <a:pPr lvl="1"/>
            <a:r>
              <a:rPr lang="en-US" dirty="0" smtClean="0"/>
              <a:t>What can we say about the dynamic behavior in other natural asynchronous settings?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>
          <a:xfrm>
            <a:off x="218671" y="1669789"/>
            <a:ext cx="3816627" cy="3657600"/>
          </a:xfrm>
          <a:prstGeom prst="ellipse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Distributed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Computing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730979" y="1649913"/>
            <a:ext cx="3816627" cy="3657600"/>
          </a:xfrm>
          <a:prstGeom prst="ellipse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Game Dynamics</a:t>
            </a:r>
          </a:p>
          <a:p>
            <a:pPr algn="ctr"/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ctr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(Natural Behaviors)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521309"/>
            <a:ext cx="36899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nodes interacting in an </a:t>
            </a:r>
            <a:r>
              <a:rPr lang="en-US" sz="2400" b="1" u="sng" dirty="0" smtClean="0">
                <a:solidFill>
                  <a:schemeClr val="tx2">
                    <a:lumMod val="75000"/>
                  </a:schemeClr>
                </a:solidFill>
              </a:rPr>
              <a:t>asynchronous</a:t>
            </a:r>
            <a:r>
              <a:rPr lang="en-US" sz="2400" b="1" dirty="0" smtClean="0"/>
              <a:t> environment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419601" y="5452665"/>
            <a:ext cx="447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simple</a:t>
            </a:r>
            <a:r>
              <a:rPr lang="en-US" sz="2400" b="1" dirty="0" smtClean="0"/>
              <a:t>,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myopic</a:t>
            </a:r>
            <a:r>
              <a:rPr lang="en-US" sz="2400" b="1" dirty="0" smtClean="0"/>
              <a:t> rules of behavior;</a:t>
            </a:r>
          </a:p>
          <a:p>
            <a:pPr algn="ctr"/>
            <a:r>
              <a:rPr lang="en-US" sz="2400" b="1" dirty="0" smtClean="0"/>
              <a:t>convergence in </a:t>
            </a:r>
            <a:r>
              <a:rPr lang="en-US" sz="2400" b="1" u="sng" dirty="0" smtClean="0">
                <a:solidFill>
                  <a:schemeClr val="accent2">
                    <a:lumMod val="75000"/>
                  </a:schemeClr>
                </a:solidFill>
              </a:rPr>
              <a:t>synchronized</a:t>
            </a:r>
            <a:r>
              <a:rPr lang="en-US" sz="2400" b="1" dirty="0" smtClean="0"/>
              <a:t> environment</a:t>
            </a:r>
            <a:endParaRPr lang="en-US" sz="2400" b="1" dirty="0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sz="4000" dirty="0" smtClean="0"/>
              <a:t>Background Areas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Many real-world settings involve both simple, myopic behavior and </a:t>
            </a:r>
            <a:r>
              <a:rPr lang="en-US" dirty="0" err="1" smtClean="0"/>
              <a:t>asynchronicity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Network protocols</a:t>
            </a:r>
          </a:p>
          <a:p>
            <a:pPr lvl="2"/>
            <a:r>
              <a:rPr lang="en-US" dirty="0" smtClean="0"/>
              <a:t>Routing</a:t>
            </a:r>
          </a:p>
          <a:p>
            <a:pPr lvl="2"/>
            <a:r>
              <a:rPr lang="en-US" dirty="0" smtClean="0"/>
              <a:t>Congestion control</a:t>
            </a:r>
          </a:p>
          <a:p>
            <a:pPr lvl="2"/>
            <a:r>
              <a:rPr lang="en-US" dirty="0" smtClean="0"/>
              <a:t>...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Asynchronous circuits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val 12"/>
          <p:cNvSpPr/>
          <p:nvPr/>
        </p:nvSpPr>
        <p:spPr>
          <a:xfrm>
            <a:off x="2531169" y="1669789"/>
            <a:ext cx="3816627" cy="3657600"/>
          </a:xfrm>
          <a:prstGeom prst="ellipse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Distributed Computing with Adaptive Heuristics</a:t>
            </a:r>
            <a:br>
              <a:rPr lang="en-US" sz="29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n-US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(BGP, TCP, … )</a:t>
            </a:r>
            <a:endParaRPr lang="en-US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034193" y="5501433"/>
            <a:ext cx="453889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Goal: Explore </a:t>
            </a:r>
            <a:r>
              <a:rPr lang="en-US" sz="2400" b="1" i="1" dirty="0" smtClean="0"/>
              <a:t>dynamics</a:t>
            </a:r>
            <a:r>
              <a:rPr lang="en-US" sz="2400" b="1" dirty="0" smtClean="0"/>
              <a:t> of adaptive heuristics when </a:t>
            </a:r>
            <a:r>
              <a:rPr lang="en-US" sz="2400" b="1" u="sng" dirty="0" smtClean="0">
                <a:solidFill>
                  <a:schemeClr val="accent1">
                    <a:lumMod val="75000"/>
                  </a:schemeClr>
                </a:solidFill>
              </a:rPr>
              <a:t>asynchrony</a:t>
            </a:r>
            <a:r>
              <a:rPr lang="en-US" sz="2400" b="1" dirty="0" smtClean="0"/>
              <a:t> is allowed</a:t>
            </a:r>
            <a:endParaRPr lang="en-US" sz="2400" b="1" dirty="0"/>
          </a:p>
        </p:txBody>
      </p:sp>
      <p:sp>
        <p:nvSpPr>
          <p:cNvPr id="12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  <a:noFill/>
          <a:ln/>
        </p:spPr>
        <p:txBody>
          <a:bodyPr>
            <a:normAutofit/>
          </a:bodyPr>
          <a:lstStyle/>
          <a:p>
            <a:r>
              <a:rPr lang="en-US" sz="4000" dirty="0" smtClean="0"/>
              <a:t>Research Agenda</a:t>
            </a:r>
            <a:endParaRPr lang="en-US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2141999"/>
            <a:ext cx="272994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novel applications in distributed computing</a:t>
            </a:r>
          </a:p>
          <a:p>
            <a:pPr algn="ctr"/>
            <a:endParaRPr lang="en-US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</a:rPr>
              <a:t>(congestion control, asynchronous circuits,…)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40557" y="2108871"/>
            <a:ext cx="261721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new questions</a:t>
            </a:r>
          </a:p>
          <a:p>
            <a:pPr algn="ctr"/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</a:rPr>
              <a:t>in game theory and economics</a:t>
            </a:r>
          </a:p>
          <a:p>
            <a:endParaRPr lang="en-U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(fictitious play, regret minimization,…)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when Dynamics Converge: A Simple Example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Two stable states (pure Nash equilibria)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(5,4)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(1,1)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4572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5650468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657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3657600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24" name="Frame 23"/>
          <p:cNvSpPr/>
          <p:nvPr/>
        </p:nvSpPr>
        <p:spPr>
          <a:xfrm>
            <a:off x="4724400" y="5638800"/>
            <a:ext cx="762000" cy="685800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ame 24"/>
          <p:cNvSpPr/>
          <p:nvPr/>
        </p:nvSpPr>
        <p:spPr>
          <a:xfrm>
            <a:off x="3505200" y="4419600"/>
            <a:ext cx="762000" cy="685800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Left Arrow 26"/>
          <p:cNvSpPr/>
          <p:nvPr/>
        </p:nvSpPr>
        <p:spPr>
          <a:xfrm>
            <a:off x="4267200" y="4648200"/>
            <a:ext cx="457200" cy="1524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4267200" y="5867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Up Arrow 28"/>
          <p:cNvSpPr/>
          <p:nvPr/>
        </p:nvSpPr>
        <p:spPr>
          <a:xfrm>
            <a:off x="3810000" y="5105400"/>
            <a:ext cx="152400" cy="53340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5029200" y="5105400"/>
            <a:ext cx="152400" cy="533400"/>
          </a:xfrm>
          <a:prstGeom prst="down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4" grpId="0" animBg="1"/>
      <p:bldP spid="24" grpId="1" animBg="1"/>
      <p:bldP spid="25" grpId="0" animBg="1"/>
      <p:bldP spid="25" grpId="1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when Dynamics Converge: A Simple Example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If either player is activated alone, the system converge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(5,4)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(1,1)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4572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5650468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657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3657600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762000" y="5791200"/>
            <a:ext cx="838200" cy="762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016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>
            <a:off x="38862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51054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762000" y="4724400"/>
            <a:ext cx="838200" cy="76200"/>
          </a:xfrm>
          <a:prstGeom prst="rightArrow">
            <a:avLst/>
          </a:prstGeom>
          <a:solidFill>
            <a:schemeClr val="accent2">
              <a:lumMod val="75000"/>
            </a:schemeClr>
          </a:solidFill>
          <a:ln w="101600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ame 21"/>
          <p:cNvSpPr/>
          <p:nvPr/>
        </p:nvSpPr>
        <p:spPr>
          <a:xfrm>
            <a:off x="3505200" y="56388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Frame 23"/>
          <p:cNvSpPr/>
          <p:nvPr/>
        </p:nvSpPr>
        <p:spPr>
          <a:xfrm>
            <a:off x="4724400" y="5638800"/>
            <a:ext cx="762000" cy="685800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ame 24"/>
          <p:cNvSpPr/>
          <p:nvPr/>
        </p:nvSpPr>
        <p:spPr>
          <a:xfrm>
            <a:off x="3505200" y="4419600"/>
            <a:ext cx="762000" cy="685800"/>
          </a:xfrm>
          <a:prstGeom prst="fram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Up Arrow 25"/>
          <p:cNvSpPr/>
          <p:nvPr/>
        </p:nvSpPr>
        <p:spPr>
          <a:xfrm>
            <a:off x="3810000" y="5105400"/>
            <a:ext cx="152400" cy="533400"/>
          </a:xfrm>
          <a:prstGeom prst="upArrow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Arrow 26"/>
          <p:cNvSpPr/>
          <p:nvPr/>
        </p:nvSpPr>
        <p:spPr>
          <a:xfrm>
            <a:off x="4267200" y="5867400"/>
            <a:ext cx="4572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9" grpId="0" animBg="1"/>
      <p:bldP spid="19" grpId="1" animBg="1"/>
      <p:bldP spid="19" grpId="2" animBg="1"/>
      <p:bldP spid="20" grpId="0" animBg="1"/>
      <p:bldP spid="21" grpId="0" animBg="1"/>
      <p:bldP spid="21" grpId="1" animBg="1"/>
      <p:bldP spid="22" grpId="0" animBg="1"/>
      <p:bldP spid="22" grpId="1" animBg="1"/>
      <p:bldP spid="22" grpId="2" animBg="1"/>
      <p:bldP spid="24" grpId="0" animBg="1"/>
      <p:bldP spid="25" grpId="0" animBg="1"/>
      <p:bldP spid="25" grpId="1" animBg="1"/>
      <p:bldP spid="26" grpId="0" animBg="1"/>
      <p:bldP spid="26" grpId="1" animBg="1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Understanding when Dynamics Converge: A Simple Example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76400"/>
          </a:xfrm>
        </p:spPr>
        <p:txBody>
          <a:bodyPr>
            <a:normAutofit/>
          </a:bodyPr>
          <a:lstStyle/>
          <a:p>
            <a:r>
              <a:rPr lang="en-US" dirty="0" smtClean="0"/>
              <a:t>Without control over who is activated, the system might not converge</a:t>
            </a:r>
          </a:p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2766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(5,4)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495800" y="41148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(1,1)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2766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(0,0)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495800" y="5334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(4,5)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286000" y="45720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905000" y="5650468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81400" y="3657600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Bach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495800" y="3657600"/>
            <a:ext cx="11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Stravinsky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762000" y="57150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Down Arrow 18"/>
          <p:cNvSpPr/>
          <p:nvPr/>
        </p:nvSpPr>
        <p:spPr>
          <a:xfrm>
            <a:off x="38862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Down Arrow 19"/>
          <p:cNvSpPr/>
          <p:nvPr/>
        </p:nvSpPr>
        <p:spPr>
          <a:xfrm>
            <a:off x="5105400" y="3200400"/>
            <a:ext cx="45719" cy="381000"/>
          </a:xfrm>
          <a:prstGeom prst="downArrow">
            <a:avLst/>
          </a:prstGeom>
          <a:ln w="1016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ight Arrow 20"/>
          <p:cNvSpPr/>
          <p:nvPr/>
        </p:nvSpPr>
        <p:spPr>
          <a:xfrm>
            <a:off x="762000" y="4648200"/>
            <a:ext cx="838200" cy="228600"/>
          </a:xfrm>
          <a:prstGeom prst="rightArrow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rame 21"/>
          <p:cNvSpPr/>
          <p:nvPr/>
        </p:nvSpPr>
        <p:spPr>
          <a:xfrm>
            <a:off x="3505200" y="56388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ame 22"/>
          <p:cNvSpPr/>
          <p:nvPr/>
        </p:nvSpPr>
        <p:spPr>
          <a:xfrm>
            <a:off x="4724400" y="4419600"/>
            <a:ext cx="762000" cy="6858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9" grpId="0" animBg="1"/>
      <p:bldP spid="19" grpId="1" animBg="1"/>
      <p:bldP spid="19" grpId="2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2" grpId="2" animBg="1"/>
      <p:bldP spid="23" grpId="0" animBg="1"/>
      <p:bldP spid="2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n</a:t>
            </a:r>
            <a:r>
              <a:rPr lang="en-US" dirty="0" smtClean="0"/>
              <a:t> nodes (the players)</a:t>
            </a:r>
          </a:p>
          <a:p>
            <a:endParaRPr lang="en-US" dirty="0" smtClean="0"/>
          </a:p>
          <a:p>
            <a:r>
              <a:rPr lang="en-US" dirty="0" smtClean="0"/>
              <a:t>Node </a:t>
            </a:r>
            <a:r>
              <a:rPr lang="en-US" i="1" dirty="0" err="1" smtClean="0"/>
              <a:t>i</a:t>
            </a:r>
            <a:r>
              <a:rPr lang="en-US" dirty="0" smtClean="0"/>
              <a:t> has action space </a:t>
            </a:r>
            <a:r>
              <a:rPr lang="en-US" i="1" dirty="0" smtClean="0"/>
              <a:t>A</a:t>
            </a:r>
            <a:r>
              <a:rPr lang="en-US" i="1" baseline="-25000" dirty="0" smtClean="0"/>
              <a:t>i</a:t>
            </a:r>
          </a:p>
          <a:p>
            <a:endParaRPr lang="en-US" dirty="0" smtClean="0"/>
          </a:p>
          <a:p>
            <a:r>
              <a:rPr lang="en-US" dirty="0" smtClean="0"/>
              <a:t>Each node </a:t>
            </a:r>
            <a:r>
              <a:rPr lang="en-US" i="1" dirty="0" err="1" smtClean="0"/>
              <a:t>i</a:t>
            </a:r>
            <a:r>
              <a:rPr lang="en-US" dirty="0" smtClean="0"/>
              <a:t> has a reaction function</a:t>
            </a:r>
          </a:p>
          <a:p>
            <a:pPr>
              <a:buNone/>
            </a:pPr>
            <a:r>
              <a:rPr lang="en-US" i="1" dirty="0" smtClean="0"/>
              <a:t>	</a:t>
            </a:r>
            <a:r>
              <a:rPr lang="en-US" i="1" dirty="0" err="1" smtClean="0"/>
              <a:t>f</a:t>
            </a:r>
            <a:r>
              <a:rPr lang="en-US" i="1" baseline="-25000" dirty="0" err="1" smtClean="0"/>
              <a:t>i</a:t>
            </a:r>
            <a:r>
              <a:rPr lang="en-US" dirty="0" smtClean="0"/>
              <a:t>: </a:t>
            </a:r>
            <a:r>
              <a:rPr lang="en-US" i="1" dirty="0" smtClean="0"/>
              <a:t>A</a:t>
            </a:r>
            <a:r>
              <a:rPr lang="en-US" i="1" baseline="-25000" dirty="0" smtClean="0"/>
              <a:t>1</a:t>
            </a:r>
            <a:r>
              <a:rPr lang="en-US" dirty="0" smtClean="0"/>
              <a:t> x</a:t>
            </a:r>
            <a:r>
              <a:rPr lang="en-US" i="1" dirty="0" smtClean="0"/>
              <a:t> A</a:t>
            </a:r>
            <a:r>
              <a:rPr lang="en-US" i="1" baseline="-25000" dirty="0" smtClean="0"/>
              <a:t>2 </a:t>
            </a:r>
            <a:r>
              <a:rPr lang="en-US" dirty="0" smtClean="0"/>
              <a:t>x ...x</a:t>
            </a:r>
            <a:r>
              <a:rPr lang="en-US" i="1" dirty="0" smtClean="0"/>
              <a:t> 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n</a:t>
            </a:r>
            <a:r>
              <a:rPr lang="en-US" dirty="0" err="1" smtClean="0"/>
              <a:t>→</a:t>
            </a:r>
            <a:r>
              <a:rPr lang="en-US" i="1" dirty="0" err="1" smtClean="0"/>
              <a:t>A</a:t>
            </a:r>
            <a:r>
              <a:rPr lang="en-US" i="1" baseline="-25000" dirty="0" err="1" smtClean="0"/>
              <a:t>i</a:t>
            </a:r>
            <a:r>
              <a:rPr lang="en-US" dirty="0" smtClean="0"/>
              <a:t> that determines </a:t>
            </a:r>
            <a:r>
              <a:rPr lang="en-US" i="1" dirty="0" err="1" smtClean="0"/>
              <a:t>i’s</a:t>
            </a:r>
            <a:r>
              <a:rPr lang="en-US" dirty="0" smtClean="0"/>
              <a:t> next</a:t>
            </a:r>
          </a:p>
          <a:p>
            <a:pPr>
              <a:buNone/>
            </a:pPr>
            <a:r>
              <a:rPr lang="en-US" dirty="0" smtClean="0"/>
              <a:t>	action based on other </a:t>
            </a:r>
            <a:r>
              <a:rPr lang="en-US" i="1" dirty="0" smtClean="0"/>
              <a:t>current</a:t>
            </a:r>
            <a:r>
              <a:rPr lang="en-US" dirty="0" smtClean="0"/>
              <a:t> actions</a:t>
            </a:r>
          </a:p>
          <a:p>
            <a:pPr lvl="1"/>
            <a:r>
              <a:rPr lang="en-US" dirty="0" smtClean="0"/>
              <a:t>No dependence on own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791</Words>
  <Application>Microsoft Office PowerPoint</Application>
  <PresentationFormat>On-screen Show (4:3)</PresentationFormat>
  <Paragraphs>210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Distributed Computing with Adaptive Heuristics</vt:lpstr>
      <vt:lpstr>This Talk</vt:lpstr>
      <vt:lpstr>Background Areas</vt:lpstr>
      <vt:lpstr>Motivation</vt:lpstr>
      <vt:lpstr>Research Agenda</vt:lpstr>
      <vt:lpstr>Understanding when Dynamics Converge: A Simple Example</vt:lpstr>
      <vt:lpstr>Understanding when Dynamics Converge: A Simple Example</vt:lpstr>
      <vt:lpstr>Understanding when Dynamics Converge: A Simple Example</vt:lpstr>
      <vt:lpstr>Basic Model</vt:lpstr>
      <vt:lpstr>Dynamics</vt:lpstr>
      <vt:lpstr>Convergence</vt:lpstr>
      <vt:lpstr>Two High-Level Questions</vt:lpstr>
      <vt:lpstr>Basic Result</vt:lpstr>
      <vt:lpstr>Revisiting Our Example</vt:lpstr>
      <vt:lpstr>A Few Words About the Proof</vt:lpstr>
      <vt:lpstr>Applications</vt:lpstr>
      <vt:lpstr>Communication Complexity</vt:lpstr>
      <vt:lpstr>Computational Complexity</vt:lpstr>
      <vt:lpstr>Scheduling</vt:lpstr>
      <vt:lpstr>Scheduling</vt:lpstr>
      <vt:lpstr>Open Questions</vt:lpstr>
      <vt:lpstr>Other Open Questions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Distributed Computing with Adaptive Heuristics</dc:title>
  <dc:creator/>
  <dc:description>Talk given by A. D. Jaggard at Innovations in Computer Science 2011 (09 January 2011).</dc:description>
  <cp:lastModifiedBy/>
  <cp:revision>1</cp:revision>
  <dcterms:created xsi:type="dcterms:W3CDTF">2010-06-05T19:39:14Z</dcterms:created>
  <dcterms:modified xsi:type="dcterms:W3CDTF">2011-01-27T19:49:29Z</dcterms:modified>
</cp:coreProperties>
</file>