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93"/>
  </p:notesMasterIdLst>
  <p:handoutMasterIdLst>
    <p:handoutMasterId r:id="rId94"/>
  </p:handoutMasterIdLst>
  <p:sldIdLst>
    <p:sldId id="481" r:id="rId2"/>
    <p:sldId id="480" r:id="rId3"/>
    <p:sldId id="482" r:id="rId4"/>
    <p:sldId id="483" r:id="rId5"/>
    <p:sldId id="484" r:id="rId6"/>
    <p:sldId id="488" r:id="rId7"/>
    <p:sldId id="549" r:id="rId8"/>
    <p:sldId id="455" r:id="rId9"/>
    <p:sldId id="485" r:id="rId10"/>
    <p:sldId id="323" r:id="rId11"/>
    <p:sldId id="357" r:id="rId12"/>
    <p:sldId id="370" r:id="rId13"/>
    <p:sldId id="446" r:id="rId14"/>
    <p:sldId id="470" r:id="rId15"/>
    <p:sldId id="397" r:id="rId16"/>
    <p:sldId id="537" r:id="rId17"/>
    <p:sldId id="331" r:id="rId18"/>
    <p:sldId id="353" r:id="rId19"/>
    <p:sldId id="518" r:id="rId20"/>
    <p:sldId id="489" r:id="rId21"/>
    <p:sldId id="486" r:id="rId22"/>
    <p:sldId id="487" r:id="rId23"/>
    <p:sldId id="490" r:id="rId24"/>
    <p:sldId id="496" r:id="rId25"/>
    <p:sldId id="533" r:id="rId26"/>
    <p:sldId id="534" r:id="rId27"/>
    <p:sldId id="566" r:id="rId28"/>
    <p:sldId id="497" r:id="rId29"/>
    <p:sldId id="531" r:id="rId30"/>
    <p:sldId id="538" r:id="rId31"/>
    <p:sldId id="539" r:id="rId32"/>
    <p:sldId id="502" r:id="rId33"/>
    <p:sldId id="289" r:id="rId34"/>
    <p:sldId id="540" r:id="rId35"/>
    <p:sldId id="565" r:id="rId36"/>
    <p:sldId id="290" r:id="rId37"/>
    <p:sldId id="291" r:id="rId38"/>
    <p:sldId id="528" r:id="rId39"/>
    <p:sldId id="527" r:id="rId40"/>
    <p:sldId id="529" r:id="rId41"/>
    <p:sldId id="530" r:id="rId42"/>
    <p:sldId id="474" r:id="rId43"/>
    <p:sldId id="437" r:id="rId44"/>
    <p:sldId id="475" r:id="rId45"/>
    <p:sldId id="476" r:id="rId46"/>
    <p:sldId id="301" r:id="rId47"/>
    <p:sldId id="381" r:id="rId48"/>
    <p:sldId id="382" r:id="rId49"/>
    <p:sldId id="499" r:id="rId50"/>
    <p:sldId id="567" r:id="rId51"/>
    <p:sldId id="569" r:id="rId52"/>
    <p:sldId id="570" r:id="rId53"/>
    <p:sldId id="571" r:id="rId54"/>
    <p:sldId id="572" r:id="rId55"/>
    <p:sldId id="573" r:id="rId56"/>
    <p:sldId id="574" r:id="rId57"/>
    <p:sldId id="575" r:id="rId58"/>
    <p:sldId id="576" r:id="rId59"/>
    <p:sldId id="577" r:id="rId60"/>
    <p:sldId id="578" r:id="rId61"/>
    <p:sldId id="579" r:id="rId62"/>
    <p:sldId id="580" r:id="rId63"/>
    <p:sldId id="581" r:id="rId64"/>
    <p:sldId id="582" r:id="rId65"/>
    <p:sldId id="583" r:id="rId66"/>
    <p:sldId id="584" r:id="rId67"/>
    <p:sldId id="585" r:id="rId68"/>
    <p:sldId id="586" r:id="rId69"/>
    <p:sldId id="587" r:id="rId70"/>
    <p:sldId id="588" r:id="rId71"/>
    <p:sldId id="589" r:id="rId72"/>
    <p:sldId id="590" r:id="rId73"/>
    <p:sldId id="591" r:id="rId74"/>
    <p:sldId id="592" r:id="rId75"/>
    <p:sldId id="593" r:id="rId76"/>
    <p:sldId id="594" r:id="rId77"/>
    <p:sldId id="595" r:id="rId78"/>
    <p:sldId id="596" r:id="rId79"/>
    <p:sldId id="597" r:id="rId80"/>
    <p:sldId id="598" r:id="rId81"/>
    <p:sldId id="599" r:id="rId82"/>
    <p:sldId id="600" r:id="rId83"/>
    <p:sldId id="601" r:id="rId84"/>
    <p:sldId id="602" r:id="rId85"/>
    <p:sldId id="603" r:id="rId86"/>
    <p:sldId id="604" r:id="rId87"/>
    <p:sldId id="605" r:id="rId88"/>
    <p:sldId id="606" r:id="rId89"/>
    <p:sldId id="607" r:id="rId90"/>
    <p:sldId id="608" r:id="rId91"/>
    <p:sldId id="609" r:id="rId92"/>
  </p:sldIdLst>
  <p:sldSz cx="9144000" cy="6858000" type="screen4x3"/>
  <p:notesSz cx="6858000" cy="9144000"/>
  <p:custDataLst>
    <p:tags r:id="rId9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Duffiel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B5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431" autoAdjust="0"/>
    <p:restoredTop sz="94719" autoAdjust="0"/>
  </p:normalViewPr>
  <p:slideViewPr>
    <p:cSldViewPr snapToObjects="1">
      <p:cViewPr varScale="1">
        <p:scale>
          <a:sx n="70" d="100"/>
          <a:sy n="70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0480"/>
    </p:cViewPr>
  </p:sorterViewPr>
  <p:notesViewPr>
    <p:cSldViewPr snapToObjects="1">
      <p:cViewPr varScale="1">
        <p:scale>
          <a:sx n="70" d="100"/>
          <a:sy n="70" d="100"/>
        </p:scale>
        <p:origin x="-3136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m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2**16 samples</a:t>
            </a:r>
            <a:endParaRPr lang="en-US" sz="1600" dirty="0"/>
          </a:p>
        </c:rich>
      </c:tx>
      <c:layout>
        <c:manualLayout>
          <c:xMode val="edge"/>
          <c:yMode val="edge"/>
          <c:x val="0.37242547806524512"/>
          <c:y val="3.0303030303030304E-2"/>
        </c:manualLayout>
      </c:layout>
    </c:title>
    <c:plotArea>
      <c:layout>
        <c:manualLayout>
          <c:layoutTarget val="inner"/>
          <c:xMode val="edge"/>
          <c:yMode val="edge"/>
          <c:x val="0.31239296932146315"/>
          <c:y val="0.15146883202099906"/>
          <c:w val="0.61229959984510207"/>
          <c:h val="0.49071161417322801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elete val="1"/>
          </c:dLbls>
          <c:xVal>
            <c:numRef>
              <c:f>Sheet1!$A$2:$A$12</c:f>
              <c:numCache>
                <c:formatCode>General</c:formatCode>
                <c:ptCount val="11"/>
                <c:pt idx="0">
                  <c:v>1.0000000000000102E-5</c:v>
                </c:pt>
                <c:pt idx="1">
                  <c:v>3.1622776601684114E-5</c:v>
                </c:pt>
                <c:pt idx="2">
                  <c:v>1.0000000000000102E-4</c:v>
                </c:pt>
                <c:pt idx="3">
                  <c:v>3.1622776601684098E-4</c:v>
                </c:pt>
                <c:pt idx="4">
                  <c:v>1.0000000000000002E-3</c:v>
                </c:pt>
                <c:pt idx="5">
                  <c:v>3.1622776601684006E-3</c:v>
                </c:pt>
                <c:pt idx="6">
                  <c:v>1.0000000000000103E-2</c:v>
                </c:pt>
                <c:pt idx="7">
                  <c:v>3.1622776601683791E-2</c:v>
                </c:pt>
                <c:pt idx="8">
                  <c:v>0.1</c:v>
                </c:pt>
                <c:pt idx="9">
                  <c:v>0.31622776601683905</c:v>
                </c:pt>
                <c:pt idx="10">
                  <c:v>1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1.2352647110032648</c:v>
                </c:pt>
                <c:pt idx="1">
                  <c:v>0.69464039454646009</c:v>
                </c:pt>
                <c:pt idx="2">
                  <c:v>0.39062500000000205</c:v>
                </c:pt>
                <c:pt idx="3">
                  <c:v>0.21966458015248205</c:v>
                </c:pt>
                <c:pt idx="4">
                  <c:v>0.12352647110032801</c:v>
                </c:pt>
                <c:pt idx="5">
                  <c:v>6.9464039454646312E-2</c:v>
                </c:pt>
                <c:pt idx="6">
                  <c:v>3.9062500000000007E-2</c:v>
                </c:pt>
                <c:pt idx="7">
                  <c:v>2.1966458015248009E-2</c:v>
                </c:pt>
                <c:pt idx="8">
                  <c:v>1.2352647110032703E-2</c:v>
                </c:pt>
                <c:pt idx="9">
                  <c:v>6.9464039454646426E-3</c:v>
                </c:pt>
                <c:pt idx="10">
                  <c:v>3.9062500000000009E-3</c:v>
                </c:pt>
              </c:numCache>
            </c:numRef>
          </c:yVal>
          <c:smooth val="1"/>
        </c:ser>
        <c:dLbls>
          <c:showVal val="1"/>
        </c:dLbls>
        <c:axId val="182023296"/>
        <c:axId val="182599680"/>
      </c:scatterChart>
      <c:valAx>
        <c:axId val="182023296"/>
        <c:scaling>
          <c:logBase val="10"/>
          <c:orientation val="minMax"/>
          <c:max val="1"/>
          <c:min val="1.0000000000000102E-4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fraction f</a:t>
                </a:r>
              </a:p>
            </c:rich>
          </c:tx>
          <c:layout/>
        </c:title>
        <c:numFmt formatCode="General" sourceLinked="0"/>
        <c:maj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182599680"/>
        <c:crosses val="autoZero"/>
        <c:crossBetween val="midCat"/>
        <c:majorUnit val="10"/>
      </c:valAx>
      <c:valAx>
        <c:axId val="182599680"/>
        <c:scaling>
          <c:logBase val="10"/>
          <c:orientation val="minMax"/>
          <c:max val="1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RSD </a:t>
                </a:r>
                <a:r>
                  <a:rPr lang="el-GR"/>
                  <a:t>ε</a:t>
                </a:r>
                <a:r>
                  <a:rPr lang="en-US"/>
                  <a:t>  </a:t>
                </a:r>
              </a:p>
            </c:rich>
          </c:tx>
          <c:layout/>
        </c:title>
        <c:numFmt formatCode="0.00%" sourceLinked="0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182023296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36B52-3DE5-41F1-AC01-C76E8C605460}" type="datetimeFigureOut">
              <a:rPr lang="en-GB" smtClean="0"/>
              <a:pPr/>
              <a:t>24/08/2014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795AF-2A84-456E-B286-1A6330072F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442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3F5F2-559C-4B88-9DE7-D680174A91C5}" type="datetimeFigureOut">
              <a:rPr lang="en-US" smtClean="0"/>
              <a:pPr/>
              <a:t>24/8/2014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EE533-A7E8-456B-9F51-F912DCA21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693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397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137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71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1080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964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1697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576">
              <a:defRPr sz="1200">
                <a:solidFill>
                  <a:schemeClr val="tx2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35892" indent="-283035" defTabSz="913576">
              <a:defRPr sz="1200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32142" indent="-226428" defTabSz="913576">
              <a:defRPr sz="1200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584998" indent="-226428" defTabSz="913576">
              <a:defRPr sz="1200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37855" indent="-226428" defTabSz="913576">
              <a:defRPr sz="1200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490711" indent="-226428" algn="ctr" defTabSz="913576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43568" indent="-226428" algn="ctr" defTabSz="913576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396425" indent="-226428" algn="ctr" defTabSz="913576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49281" indent="-226428" algn="ctr" defTabSz="913576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fld id="{18233E25-7C07-614B-A983-84F7A6C32D52}" type="slidenum">
              <a:rPr lang="zh-CN" altLang="en-US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rPr>
              <a:pPr/>
              <a:t>15</a:t>
            </a:fld>
            <a:endParaRPr lang="en-US" altLang="zh-CN">
              <a:solidFill>
                <a:schemeClr val="tx1"/>
              </a:solidFill>
              <a:latin typeface="Arial" charset="0"/>
              <a:ea typeface="SimSun" charset="0"/>
              <a:cs typeface="SimSu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471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90356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472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8283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96173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2206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251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5CA967-5698-41A2-8D35-687CBB67B496}" type="slidenum">
              <a:rPr lang="en-US"/>
              <a:pPr/>
              <a:t>23</a:t>
            </a:fld>
            <a:endParaRPr lang="en-US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9053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8044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3805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0208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9083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040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6574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4064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474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1658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9977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6590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2436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6478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7689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53199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378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452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9137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37030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0428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19160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03389D-1FFE-4DD8-ADD0-989816B91EA5}" type="slidenum">
              <a:rPr lang="zh-CN" altLang="en-US" smtClean="0"/>
              <a:pPr/>
              <a:t>44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30443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3623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610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2900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6841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81643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03515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86880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A093CD-75F0-4B33-96C0-03EAA624947C}" type="slidenum">
              <a:rPr lang="en-US"/>
              <a:pPr/>
              <a:t>61</a:t>
            </a:fld>
            <a:endParaRPr lang="en-US"/>
          </a:p>
        </p:txBody>
      </p:sp>
      <p:sp>
        <p:nvSpPr>
          <p:cNvPr id="57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096D63-67F0-464C-9F1C-B7C013735CFE}" type="slidenum">
              <a:rPr lang="en-US"/>
              <a:pPr/>
              <a:t>62</a:t>
            </a:fld>
            <a:endParaRPr lang="en-US"/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292543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32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68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732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EE533-A7E8-456B-9F51-F912DCA21B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77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585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9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8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8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1527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01637" y="1143000"/>
            <a:ext cx="5694363" cy="838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2209800"/>
            <a:ext cx="5638800" cy="381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24970" y="6449357"/>
            <a:ext cx="4890029" cy="923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defRPr/>
            </a:lvl1pPr>
            <a:lvl2pPr marL="539750" indent="-273050">
              <a:defRPr sz="2000"/>
            </a:lvl2pPr>
            <a:lvl3pPr marL="806450" indent="-266700">
              <a:buFont typeface="Calibri" panose="020F0502020204030204" pitchFamily="34" charset="0"/>
              <a:buChar char="□"/>
              <a:defRPr sz="2000"/>
            </a:lvl3pPr>
            <a:lvl4pPr marL="1163638" indent="-265113">
              <a:tabLst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6194" name="Picture 2" descr="http://americancollegecricket.com/wp-content/uploads/2010/09/TexasAM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33" y="6278716"/>
            <a:ext cx="667512" cy="5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6196" name="Picture 4" descr="http://www.interscholarship.com/wp-content/uploads/2012/02/warwick-university-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5721" y="6278714"/>
            <a:ext cx="676656" cy="60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42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78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6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04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842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54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9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58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5F5F5F"/>
                </a:solidFill>
                <a:cs typeface="Geneva" charset="0"/>
              </a:defRPr>
            </a:lvl1pPr>
          </a:lstStyle>
          <a:p>
            <a:fld id="{0A92EAF5-5BF4-4DCD-8DFC-DAB76E327E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4876800" y="98425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1033" name="Rectangle 7"/>
          <p:cNvSpPr>
            <a:spLocks noChangeArrowheads="1"/>
          </p:cNvSpPr>
          <p:nvPr/>
        </p:nvSpPr>
        <p:spPr bwMode="auto">
          <a:xfrm>
            <a:off x="5498391" y="125413"/>
            <a:ext cx="32249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0" dirty="0" smtClean="0">
                <a:latin typeface="Arial Black" panose="020B0A04020102020204" pitchFamily="34" charset="0"/>
              </a:rPr>
              <a:t>Sampling for Big Data</a:t>
            </a:r>
          </a:p>
          <a:p>
            <a:pPr algn="r"/>
            <a:endParaRPr lang="en-US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ヒラギノ角ゴ Pro W3" charset="0"/>
          <a:cs typeface="Genev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Calibri" panose="020F0502020204030204" pitchFamily="34" charset="0"/>
        <a:buChar char="◊"/>
        <a:defRPr sz="22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Nick.Duffield@gmail.com" TargetMode="External"/><Relationship Id="rId5" Type="http://schemas.openxmlformats.org/officeDocument/2006/relationships/hyperlink" Target="mailto:G.Cormode@warwick.ac.uk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hyperlink" Target="mailto:Nick.Duffield@gmail.com" TargetMode="External"/><Relationship Id="rId5" Type="http://schemas.openxmlformats.org/officeDocument/2006/relationships/hyperlink" Target="mailto:G.Cormode@warwick.ac.uk" TargetMode="Externa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wmf"/><Relationship Id="rId5" Type="http://schemas.openxmlformats.org/officeDocument/2006/relationships/hyperlink" Target="mailto:Nick.Duffield@gmail.com" TargetMode="External"/><Relationship Id="rId4" Type="http://schemas.openxmlformats.org/officeDocument/2006/relationships/hyperlink" Target="mailto:G.Cormode@warwick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4" descr="I:\Latex\Seminar\Sigcomm00\Figs\domain.gif"/>
          <p:cNvPicPr>
            <a:picLocks noChangeAspect="1" noChangeArrowheads="1"/>
          </p:cNvPicPr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-21063" y="5144324"/>
            <a:ext cx="2864237" cy="1609535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Graham Cormode, University of Warwick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hlinkClick r:id="rId5"/>
              </a:rPr>
              <a:t>G.Cormode@warwick.ac.uk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Nick Duffield, Texas A&amp;M University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hlinkClick r:id="rId6"/>
              </a:rPr>
              <a:t>Nick.Duffield@gmail.com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Sampling for Big Data</a:t>
            </a:r>
            <a:endParaRPr lang="en-GB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352800" y="5595839"/>
            <a:ext cx="5257800" cy="960438"/>
            <a:chOff x="432" y="864"/>
            <a:chExt cx="4992" cy="912"/>
          </a:xfrm>
        </p:grpSpPr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432" y="1056"/>
              <a:ext cx="3580" cy="528"/>
              <a:chOff x="432" y="960"/>
              <a:chExt cx="3580" cy="528"/>
            </a:xfrm>
          </p:grpSpPr>
          <p:sp>
            <p:nvSpPr>
              <p:cNvPr id="15" name="Oval 7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73"/>
              <p:cNvSpPr>
                <a:spLocks noChangeArrowheads="1"/>
              </p:cNvSpPr>
              <p:nvPr/>
            </p:nvSpPr>
            <p:spPr bwMode="auto">
              <a:xfrm>
                <a:off x="56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74"/>
              <p:cNvSpPr>
                <a:spLocks noChangeArrowheads="1"/>
              </p:cNvSpPr>
              <p:nvPr/>
            </p:nvSpPr>
            <p:spPr bwMode="auto">
              <a:xfrm>
                <a:off x="70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75"/>
              <p:cNvSpPr>
                <a:spLocks noChangeArrowheads="1"/>
              </p:cNvSpPr>
              <p:nvPr/>
            </p:nvSpPr>
            <p:spPr bwMode="auto">
              <a:xfrm>
                <a:off x="83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76"/>
              <p:cNvSpPr>
                <a:spLocks noChangeArrowheads="1"/>
              </p:cNvSpPr>
              <p:nvPr/>
            </p:nvSpPr>
            <p:spPr bwMode="auto">
              <a:xfrm>
                <a:off x="96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77"/>
              <p:cNvSpPr>
                <a:spLocks noChangeArrowheads="1"/>
              </p:cNvSpPr>
              <p:nvPr/>
            </p:nvSpPr>
            <p:spPr bwMode="auto">
              <a:xfrm>
                <a:off x="110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78"/>
              <p:cNvSpPr>
                <a:spLocks noChangeArrowheads="1"/>
              </p:cNvSpPr>
              <p:nvPr/>
            </p:nvSpPr>
            <p:spPr bwMode="auto">
              <a:xfrm>
                <a:off x="123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79"/>
              <p:cNvSpPr>
                <a:spLocks noChangeArrowheads="1"/>
              </p:cNvSpPr>
              <p:nvPr/>
            </p:nvSpPr>
            <p:spPr bwMode="auto">
              <a:xfrm>
                <a:off x="137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80"/>
              <p:cNvSpPr>
                <a:spLocks noChangeArrowheads="1"/>
              </p:cNvSpPr>
              <p:nvPr/>
            </p:nvSpPr>
            <p:spPr bwMode="auto">
              <a:xfrm>
                <a:off x="150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81"/>
              <p:cNvSpPr>
                <a:spLocks noChangeArrowheads="1"/>
              </p:cNvSpPr>
              <p:nvPr/>
            </p:nvSpPr>
            <p:spPr bwMode="auto">
              <a:xfrm>
                <a:off x="163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82"/>
              <p:cNvSpPr>
                <a:spLocks noChangeArrowheads="1"/>
              </p:cNvSpPr>
              <p:nvPr/>
            </p:nvSpPr>
            <p:spPr bwMode="auto">
              <a:xfrm>
                <a:off x="177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3"/>
              <p:cNvSpPr>
                <a:spLocks noChangeArrowheads="1"/>
              </p:cNvSpPr>
              <p:nvPr/>
            </p:nvSpPr>
            <p:spPr bwMode="auto">
              <a:xfrm>
                <a:off x="190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204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85"/>
              <p:cNvSpPr>
                <a:spLocks noChangeArrowheads="1"/>
              </p:cNvSpPr>
              <p:nvPr/>
            </p:nvSpPr>
            <p:spPr bwMode="auto">
              <a:xfrm>
                <a:off x="217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86"/>
              <p:cNvSpPr>
                <a:spLocks noChangeArrowheads="1"/>
              </p:cNvSpPr>
              <p:nvPr/>
            </p:nvSpPr>
            <p:spPr bwMode="auto">
              <a:xfrm>
                <a:off x="230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87"/>
              <p:cNvSpPr>
                <a:spLocks noChangeArrowheads="1"/>
              </p:cNvSpPr>
              <p:nvPr/>
            </p:nvSpPr>
            <p:spPr bwMode="auto">
              <a:xfrm>
                <a:off x="244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88"/>
              <p:cNvSpPr>
                <a:spLocks noChangeArrowheads="1"/>
              </p:cNvSpPr>
              <p:nvPr/>
            </p:nvSpPr>
            <p:spPr bwMode="auto">
              <a:xfrm>
                <a:off x="257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89"/>
              <p:cNvSpPr>
                <a:spLocks noChangeArrowheads="1"/>
              </p:cNvSpPr>
              <p:nvPr/>
            </p:nvSpPr>
            <p:spPr bwMode="auto">
              <a:xfrm>
                <a:off x="271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90"/>
              <p:cNvSpPr>
                <a:spLocks noChangeArrowheads="1"/>
              </p:cNvSpPr>
              <p:nvPr/>
            </p:nvSpPr>
            <p:spPr bwMode="auto">
              <a:xfrm>
                <a:off x="284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91"/>
              <p:cNvSpPr>
                <a:spLocks noChangeArrowheads="1"/>
              </p:cNvSpPr>
              <p:nvPr/>
            </p:nvSpPr>
            <p:spPr bwMode="auto">
              <a:xfrm>
                <a:off x="297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92"/>
              <p:cNvSpPr>
                <a:spLocks noChangeArrowheads="1"/>
              </p:cNvSpPr>
              <p:nvPr/>
            </p:nvSpPr>
            <p:spPr bwMode="auto">
              <a:xfrm>
                <a:off x="311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93"/>
              <p:cNvSpPr>
                <a:spLocks noChangeArrowheads="1"/>
              </p:cNvSpPr>
              <p:nvPr/>
            </p:nvSpPr>
            <p:spPr bwMode="auto">
              <a:xfrm>
                <a:off x="324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94"/>
              <p:cNvSpPr>
                <a:spLocks noChangeArrowheads="1"/>
              </p:cNvSpPr>
              <p:nvPr/>
            </p:nvSpPr>
            <p:spPr bwMode="auto">
              <a:xfrm>
                <a:off x="338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5"/>
              <p:cNvSpPr>
                <a:spLocks noChangeArrowheads="1"/>
              </p:cNvSpPr>
              <p:nvPr/>
            </p:nvSpPr>
            <p:spPr bwMode="auto">
              <a:xfrm>
                <a:off x="351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96"/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97"/>
              <p:cNvSpPr>
                <a:spLocks noChangeArrowheads="1"/>
              </p:cNvSpPr>
              <p:nvPr/>
            </p:nvSpPr>
            <p:spPr bwMode="auto">
              <a:xfrm>
                <a:off x="378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98"/>
              <p:cNvSpPr>
                <a:spLocks noChangeArrowheads="1"/>
              </p:cNvSpPr>
              <p:nvPr/>
            </p:nvSpPr>
            <p:spPr bwMode="auto">
              <a:xfrm>
                <a:off x="391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9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0"/>
              <p:cNvSpPr>
                <a:spLocks noChangeArrowheads="1"/>
              </p:cNvSpPr>
              <p:nvPr/>
            </p:nvSpPr>
            <p:spPr bwMode="auto">
              <a:xfrm>
                <a:off x="56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1"/>
              <p:cNvSpPr>
                <a:spLocks noChangeArrowheads="1"/>
              </p:cNvSpPr>
              <p:nvPr/>
            </p:nvSpPr>
            <p:spPr bwMode="auto">
              <a:xfrm>
                <a:off x="70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02"/>
              <p:cNvSpPr>
                <a:spLocks noChangeArrowheads="1"/>
              </p:cNvSpPr>
              <p:nvPr/>
            </p:nvSpPr>
            <p:spPr bwMode="auto">
              <a:xfrm>
                <a:off x="83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103"/>
              <p:cNvSpPr>
                <a:spLocks noChangeArrowheads="1"/>
              </p:cNvSpPr>
              <p:nvPr/>
            </p:nvSpPr>
            <p:spPr bwMode="auto">
              <a:xfrm>
                <a:off x="96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04"/>
              <p:cNvSpPr>
                <a:spLocks noChangeArrowheads="1"/>
              </p:cNvSpPr>
              <p:nvPr/>
            </p:nvSpPr>
            <p:spPr bwMode="auto">
              <a:xfrm>
                <a:off x="110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05"/>
              <p:cNvSpPr>
                <a:spLocks noChangeArrowheads="1"/>
              </p:cNvSpPr>
              <p:nvPr/>
            </p:nvSpPr>
            <p:spPr bwMode="auto">
              <a:xfrm>
                <a:off x="123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06"/>
              <p:cNvSpPr>
                <a:spLocks noChangeArrowheads="1"/>
              </p:cNvSpPr>
              <p:nvPr/>
            </p:nvSpPr>
            <p:spPr bwMode="auto">
              <a:xfrm>
                <a:off x="137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07"/>
              <p:cNvSpPr>
                <a:spLocks noChangeArrowheads="1"/>
              </p:cNvSpPr>
              <p:nvPr/>
            </p:nvSpPr>
            <p:spPr bwMode="auto">
              <a:xfrm>
                <a:off x="150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108"/>
              <p:cNvSpPr>
                <a:spLocks noChangeArrowheads="1"/>
              </p:cNvSpPr>
              <p:nvPr/>
            </p:nvSpPr>
            <p:spPr bwMode="auto">
              <a:xfrm>
                <a:off x="163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09"/>
              <p:cNvSpPr>
                <a:spLocks noChangeArrowheads="1"/>
              </p:cNvSpPr>
              <p:nvPr/>
            </p:nvSpPr>
            <p:spPr bwMode="auto">
              <a:xfrm>
                <a:off x="177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10"/>
              <p:cNvSpPr>
                <a:spLocks noChangeArrowheads="1"/>
              </p:cNvSpPr>
              <p:nvPr/>
            </p:nvSpPr>
            <p:spPr bwMode="auto">
              <a:xfrm>
                <a:off x="190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11"/>
              <p:cNvSpPr>
                <a:spLocks noChangeArrowheads="1"/>
              </p:cNvSpPr>
              <p:nvPr/>
            </p:nvSpPr>
            <p:spPr bwMode="auto">
              <a:xfrm>
                <a:off x="204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112"/>
              <p:cNvSpPr>
                <a:spLocks noChangeArrowheads="1"/>
              </p:cNvSpPr>
              <p:nvPr/>
            </p:nvSpPr>
            <p:spPr bwMode="auto">
              <a:xfrm>
                <a:off x="217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113"/>
              <p:cNvSpPr>
                <a:spLocks noChangeArrowheads="1"/>
              </p:cNvSpPr>
              <p:nvPr/>
            </p:nvSpPr>
            <p:spPr bwMode="auto">
              <a:xfrm>
                <a:off x="230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114"/>
              <p:cNvSpPr>
                <a:spLocks noChangeArrowheads="1"/>
              </p:cNvSpPr>
              <p:nvPr/>
            </p:nvSpPr>
            <p:spPr bwMode="auto">
              <a:xfrm>
                <a:off x="244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15"/>
              <p:cNvSpPr>
                <a:spLocks noChangeArrowheads="1"/>
              </p:cNvSpPr>
              <p:nvPr/>
            </p:nvSpPr>
            <p:spPr bwMode="auto">
              <a:xfrm>
                <a:off x="257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16"/>
              <p:cNvSpPr>
                <a:spLocks noChangeArrowheads="1"/>
              </p:cNvSpPr>
              <p:nvPr/>
            </p:nvSpPr>
            <p:spPr bwMode="auto">
              <a:xfrm>
                <a:off x="271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17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118"/>
              <p:cNvSpPr>
                <a:spLocks noChangeArrowheads="1"/>
              </p:cNvSpPr>
              <p:nvPr/>
            </p:nvSpPr>
            <p:spPr bwMode="auto">
              <a:xfrm>
                <a:off x="56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19"/>
              <p:cNvSpPr>
                <a:spLocks noChangeArrowheads="1"/>
              </p:cNvSpPr>
              <p:nvPr/>
            </p:nvSpPr>
            <p:spPr bwMode="auto">
              <a:xfrm>
                <a:off x="70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20"/>
              <p:cNvSpPr>
                <a:spLocks noChangeArrowheads="1"/>
              </p:cNvSpPr>
              <p:nvPr/>
            </p:nvSpPr>
            <p:spPr bwMode="auto">
              <a:xfrm>
                <a:off x="834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21"/>
              <p:cNvSpPr>
                <a:spLocks noChangeArrowheads="1"/>
              </p:cNvSpPr>
              <p:nvPr/>
            </p:nvSpPr>
            <p:spPr bwMode="auto">
              <a:xfrm>
                <a:off x="968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22"/>
              <p:cNvSpPr>
                <a:spLocks noChangeArrowheads="1"/>
              </p:cNvSpPr>
              <p:nvPr/>
            </p:nvSpPr>
            <p:spPr bwMode="auto">
              <a:xfrm>
                <a:off x="110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23"/>
              <p:cNvSpPr>
                <a:spLocks noChangeArrowheads="1"/>
              </p:cNvSpPr>
              <p:nvPr/>
            </p:nvSpPr>
            <p:spPr bwMode="auto">
              <a:xfrm>
                <a:off x="123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24"/>
              <p:cNvSpPr>
                <a:spLocks noChangeArrowheads="1"/>
              </p:cNvSpPr>
              <p:nvPr/>
            </p:nvSpPr>
            <p:spPr bwMode="auto">
              <a:xfrm>
                <a:off x="137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25"/>
              <p:cNvSpPr>
                <a:spLocks noChangeArrowheads="1"/>
              </p:cNvSpPr>
              <p:nvPr/>
            </p:nvSpPr>
            <p:spPr bwMode="auto">
              <a:xfrm>
                <a:off x="43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26"/>
              <p:cNvSpPr>
                <a:spLocks noChangeArrowheads="1"/>
              </p:cNvSpPr>
              <p:nvPr/>
            </p:nvSpPr>
            <p:spPr bwMode="auto">
              <a:xfrm>
                <a:off x="56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27"/>
              <p:cNvSpPr>
                <a:spLocks noChangeArrowheads="1"/>
              </p:cNvSpPr>
              <p:nvPr/>
            </p:nvSpPr>
            <p:spPr bwMode="auto">
              <a:xfrm>
                <a:off x="70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128"/>
              <p:cNvSpPr>
                <a:spLocks noChangeArrowheads="1"/>
              </p:cNvSpPr>
              <p:nvPr/>
            </p:nvSpPr>
            <p:spPr bwMode="auto">
              <a:xfrm>
                <a:off x="83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129"/>
              <p:cNvSpPr>
                <a:spLocks noChangeArrowheads="1"/>
              </p:cNvSpPr>
              <p:nvPr/>
            </p:nvSpPr>
            <p:spPr bwMode="auto">
              <a:xfrm>
                <a:off x="96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30"/>
              <p:cNvSpPr>
                <a:spLocks noChangeArrowheads="1"/>
              </p:cNvSpPr>
              <p:nvPr/>
            </p:nvSpPr>
            <p:spPr bwMode="auto">
              <a:xfrm>
                <a:off x="110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31"/>
              <p:cNvSpPr>
                <a:spLocks noChangeArrowheads="1"/>
              </p:cNvSpPr>
              <p:nvPr/>
            </p:nvSpPr>
            <p:spPr bwMode="auto">
              <a:xfrm>
                <a:off x="123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32"/>
              <p:cNvSpPr>
                <a:spLocks noChangeArrowheads="1"/>
              </p:cNvSpPr>
              <p:nvPr/>
            </p:nvSpPr>
            <p:spPr bwMode="auto">
              <a:xfrm>
                <a:off x="137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33"/>
              <p:cNvSpPr>
                <a:spLocks noChangeArrowheads="1"/>
              </p:cNvSpPr>
              <p:nvPr/>
            </p:nvSpPr>
            <p:spPr bwMode="auto">
              <a:xfrm>
                <a:off x="150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34"/>
              <p:cNvSpPr>
                <a:spLocks noChangeArrowheads="1"/>
              </p:cNvSpPr>
              <p:nvPr/>
            </p:nvSpPr>
            <p:spPr bwMode="auto">
              <a:xfrm>
                <a:off x="163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35"/>
              <p:cNvSpPr>
                <a:spLocks noChangeArrowheads="1"/>
              </p:cNvSpPr>
              <p:nvPr/>
            </p:nvSpPr>
            <p:spPr bwMode="auto">
              <a:xfrm>
                <a:off x="177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36"/>
              <p:cNvSpPr>
                <a:spLocks noChangeArrowheads="1"/>
              </p:cNvSpPr>
              <p:nvPr/>
            </p:nvSpPr>
            <p:spPr bwMode="auto">
              <a:xfrm>
                <a:off x="190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37"/>
              <p:cNvSpPr>
                <a:spLocks noChangeArrowheads="1"/>
              </p:cNvSpPr>
              <p:nvPr/>
            </p:nvSpPr>
            <p:spPr bwMode="auto">
              <a:xfrm>
                <a:off x="204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138"/>
              <p:cNvSpPr>
                <a:spLocks noChangeArrowheads="1"/>
              </p:cNvSpPr>
              <p:nvPr/>
            </p:nvSpPr>
            <p:spPr bwMode="auto">
              <a:xfrm>
                <a:off x="217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39"/>
              <p:cNvSpPr>
                <a:spLocks noChangeArrowheads="1"/>
              </p:cNvSpPr>
              <p:nvPr/>
            </p:nvSpPr>
            <p:spPr bwMode="auto">
              <a:xfrm>
                <a:off x="230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40"/>
              <p:cNvSpPr>
                <a:spLocks noChangeArrowheads="1"/>
              </p:cNvSpPr>
              <p:nvPr/>
            </p:nvSpPr>
            <p:spPr bwMode="auto">
              <a:xfrm>
                <a:off x="244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141"/>
              <p:cNvSpPr>
                <a:spLocks noChangeArrowheads="1"/>
              </p:cNvSpPr>
              <p:nvPr/>
            </p:nvSpPr>
            <p:spPr bwMode="auto">
              <a:xfrm>
                <a:off x="257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Oval 142"/>
            <p:cNvSpPr>
              <a:spLocks noChangeArrowheads="1"/>
            </p:cNvSpPr>
            <p:nvPr/>
          </p:nvSpPr>
          <p:spPr bwMode="auto">
            <a:xfrm>
              <a:off x="475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43"/>
            <p:cNvSpPr>
              <a:spLocks noChangeArrowheads="1"/>
            </p:cNvSpPr>
            <p:nvPr/>
          </p:nvSpPr>
          <p:spPr bwMode="auto">
            <a:xfrm>
              <a:off x="499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44"/>
            <p:cNvSpPr>
              <a:spLocks noChangeArrowheads="1"/>
            </p:cNvSpPr>
            <p:nvPr/>
          </p:nvSpPr>
          <p:spPr bwMode="auto">
            <a:xfrm>
              <a:off x="523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45"/>
            <p:cNvSpPr>
              <a:spLocks noChangeArrowheads="1"/>
            </p:cNvSpPr>
            <p:nvPr/>
          </p:nvSpPr>
          <p:spPr bwMode="auto">
            <a:xfrm>
              <a:off x="475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46"/>
            <p:cNvSpPr>
              <a:spLocks noChangeArrowheads="1"/>
            </p:cNvSpPr>
            <p:nvPr/>
          </p:nvSpPr>
          <p:spPr bwMode="auto">
            <a:xfrm>
              <a:off x="4752" y="134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7"/>
            <p:cNvSpPr>
              <a:spLocks noChangeArrowheads="1"/>
            </p:cNvSpPr>
            <p:nvPr/>
          </p:nvSpPr>
          <p:spPr bwMode="auto">
            <a:xfrm>
              <a:off x="475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48"/>
            <p:cNvSpPr>
              <a:spLocks noChangeArrowheads="1"/>
            </p:cNvSpPr>
            <p:nvPr/>
          </p:nvSpPr>
          <p:spPr bwMode="auto">
            <a:xfrm>
              <a:off x="499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49"/>
            <p:cNvSpPr>
              <a:spLocks noChangeArrowheads="1"/>
            </p:cNvSpPr>
            <p:nvPr/>
          </p:nvSpPr>
          <p:spPr bwMode="auto">
            <a:xfrm>
              <a:off x="499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50"/>
            <p:cNvSpPr>
              <a:spLocks noChangeArrowheads="1"/>
            </p:cNvSpPr>
            <p:nvPr/>
          </p:nvSpPr>
          <p:spPr bwMode="auto">
            <a:xfrm>
              <a:off x="3792" y="1200"/>
              <a:ext cx="768" cy="288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5" name="Straight Connector 84"/>
          <p:cNvCxnSpPr/>
          <p:nvPr/>
        </p:nvCxnSpPr>
        <p:spPr>
          <a:xfrm rot="5400000">
            <a:off x="7857086" y="2371655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8271295" y="2361714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8707304" y="236171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7857086" y="2823974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8271295" y="2814033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8707304" y="2814033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083245" y="2587874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109889" y="303273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97455" y="303273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92609" y="2587874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056600" y="214301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492609" y="214301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8439320" y="209330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885018" y="2083363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032378" y="2088334"/>
            <a:ext cx="96891" cy="99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446587" y="254065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892285" y="253071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039646" y="253568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449011" y="298799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894709" y="2978058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042069" y="298302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99" idx="5"/>
            <a:endCxn id="100" idx="1"/>
          </p:cNvCxnSpPr>
          <p:nvPr/>
        </p:nvCxnSpPr>
        <p:spPr>
          <a:xfrm>
            <a:off x="8115080" y="2173186"/>
            <a:ext cx="345697" cy="38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8543134" y="2173186"/>
            <a:ext cx="363341" cy="37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0" idx="5"/>
            <a:endCxn id="104" idx="1"/>
          </p:cNvCxnSpPr>
          <p:nvPr/>
        </p:nvCxnSpPr>
        <p:spPr>
          <a:xfrm>
            <a:off x="8529289" y="2625504"/>
            <a:ext cx="379609" cy="367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5" idx="7"/>
            <a:endCxn id="100" idx="3"/>
          </p:cNvCxnSpPr>
          <p:nvPr/>
        </p:nvCxnSpPr>
        <p:spPr>
          <a:xfrm flipV="1">
            <a:off x="8124771" y="2625504"/>
            <a:ext cx="336006" cy="37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7854662" y="3418750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8268871" y="3408809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704880" y="3408809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7854662" y="3871069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8268871" y="3861128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8704880" y="3861128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080821" y="3634969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107465" y="4079833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95031" y="4079833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490185" y="3634969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054176" y="3190105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490185" y="3190105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8436896" y="314039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82594" y="3130458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8029954" y="3135429"/>
            <a:ext cx="96891" cy="99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444163" y="3587746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8889861" y="3577806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037222" y="3582776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446587" y="403509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8892285" y="4025153"/>
            <a:ext cx="96891" cy="99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8039645" y="403012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stCxn id="124" idx="5"/>
            <a:endCxn id="125" idx="1"/>
          </p:cNvCxnSpPr>
          <p:nvPr/>
        </p:nvCxnSpPr>
        <p:spPr>
          <a:xfrm>
            <a:off x="8112656" y="3220281"/>
            <a:ext cx="345697" cy="38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126" idx="1"/>
          </p:cNvCxnSpPr>
          <p:nvPr/>
        </p:nvCxnSpPr>
        <p:spPr>
          <a:xfrm>
            <a:off x="8540710" y="3220281"/>
            <a:ext cx="363341" cy="3720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5" idx="5"/>
            <a:endCxn id="129" idx="1"/>
          </p:cNvCxnSpPr>
          <p:nvPr/>
        </p:nvCxnSpPr>
        <p:spPr>
          <a:xfrm>
            <a:off x="8526865" y="3672599"/>
            <a:ext cx="379609" cy="367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0" idx="7"/>
            <a:endCxn id="125" idx="3"/>
          </p:cNvCxnSpPr>
          <p:nvPr/>
        </p:nvCxnSpPr>
        <p:spPr>
          <a:xfrm flipV="1">
            <a:off x="8122347" y="3672599"/>
            <a:ext cx="336006" cy="3720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7852238" y="4465845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266447" y="445590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8702456" y="445590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7852238" y="491816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8266447" y="4908223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8702456" y="4908223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078397" y="4682064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105041" y="512692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492607" y="512692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487761" y="4682064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8051752" y="423720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8487761" y="423720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8434472" y="418749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880170" y="4177553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27530" y="418252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441739" y="463484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8887437" y="462490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034798" y="462987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444163" y="508218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8889861" y="5072248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8037221" y="507721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>
            <a:stCxn id="149" idx="5"/>
            <a:endCxn id="150" idx="1"/>
          </p:cNvCxnSpPr>
          <p:nvPr/>
        </p:nvCxnSpPr>
        <p:spPr>
          <a:xfrm>
            <a:off x="8110232" y="4267376"/>
            <a:ext cx="345697" cy="38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151" idx="1"/>
          </p:cNvCxnSpPr>
          <p:nvPr/>
        </p:nvCxnSpPr>
        <p:spPr>
          <a:xfrm>
            <a:off x="8538286" y="4267376"/>
            <a:ext cx="363341" cy="37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50" idx="5"/>
            <a:endCxn id="154" idx="1"/>
          </p:cNvCxnSpPr>
          <p:nvPr/>
        </p:nvCxnSpPr>
        <p:spPr>
          <a:xfrm>
            <a:off x="8524441" y="4719694"/>
            <a:ext cx="379609" cy="367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5" idx="7"/>
            <a:endCxn id="150" idx="3"/>
          </p:cNvCxnSpPr>
          <p:nvPr/>
        </p:nvCxnSpPr>
        <p:spPr>
          <a:xfrm flipV="1">
            <a:off x="8119923" y="4719694"/>
            <a:ext cx="336006" cy="37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2344545" y="317834"/>
            <a:ext cx="730546" cy="368914"/>
            <a:chOff x="5050992" y="1614308"/>
            <a:chExt cx="1787957" cy="902890"/>
          </a:xfrm>
        </p:grpSpPr>
        <p:cxnSp>
          <p:nvCxnSpPr>
            <p:cNvPr id="161" name="Straight Arrow Connector 160"/>
            <p:cNvCxnSpPr/>
            <p:nvPr/>
          </p:nvCxnSpPr>
          <p:spPr bwMode="auto">
            <a:xfrm flipV="1">
              <a:off x="5050992" y="2187246"/>
              <a:ext cx="599310" cy="9472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 bwMode="auto">
            <a:xfrm rot="5400000" flipH="1" flipV="1">
              <a:off x="5627251" y="1959122"/>
              <a:ext cx="240588" cy="1998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 bwMode="auto">
            <a:xfrm>
              <a:off x="5639238" y="2184690"/>
              <a:ext cx="437714" cy="26799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4" name="Straight Arrow Connector 163"/>
            <p:cNvCxnSpPr/>
            <p:nvPr/>
          </p:nvCxnSpPr>
          <p:spPr bwMode="auto">
            <a:xfrm flipV="1">
              <a:off x="5661746" y="2045710"/>
              <a:ext cx="734291" cy="13854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 rot="5400000" flipH="1" flipV="1">
              <a:off x="6317672" y="1759529"/>
              <a:ext cx="346365" cy="2355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6381749" y="1902403"/>
              <a:ext cx="4572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7" name="Straight Arrow Connector 166"/>
            <p:cNvCxnSpPr/>
            <p:nvPr/>
          </p:nvCxnSpPr>
          <p:spPr bwMode="auto">
            <a:xfrm>
              <a:off x="6360105" y="2059564"/>
              <a:ext cx="471055" cy="12469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8" name="Straight Arrow Connector 167"/>
            <p:cNvCxnSpPr/>
            <p:nvPr/>
          </p:nvCxnSpPr>
          <p:spPr bwMode="auto">
            <a:xfrm rot="5400000" flipH="1" flipV="1">
              <a:off x="5722933" y="1742034"/>
              <a:ext cx="324760" cy="6930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9" name="Straight Arrow Connector 168"/>
            <p:cNvCxnSpPr/>
            <p:nvPr/>
          </p:nvCxnSpPr>
          <p:spPr bwMode="auto">
            <a:xfrm flipV="1">
              <a:off x="5841423" y="1685493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0" name="Straight Arrow Connector 169"/>
            <p:cNvCxnSpPr/>
            <p:nvPr/>
          </p:nvCxnSpPr>
          <p:spPr bwMode="auto">
            <a:xfrm flipV="1">
              <a:off x="5855710" y="1847418"/>
              <a:ext cx="415639" cy="831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 bwMode="auto">
            <a:xfrm flipV="1">
              <a:off x="6059201" y="2184256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 bwMode="auto">
            <a:xfrm flipV="1">
              <a:off x="6073052" y="2257856"/>
              <a:ext cx="443349" cy="18010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 bwMode="auto">
            <a:xfrm>
              <a:off x="6064395" y="2447925"/>
              <a:ext cx="360218" cy="6927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74" name="Straight Arrow Connector 173"/>
          <p:cNvCxnSpPr/>
          <p:nvPr/>
        </p:nvCxnSpPr>
        <p:spPr bwMode="auto">
          <a:xfrm>
            <a:off x="2286295" y="1727233"/>
            <a:ext cx="190334" cy="215006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flipV="1">
            <a:off x="2501302" y="1659087"/>
            <a:ext cx="277288" cy="117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6" name="Group 108"/>
          <p:cNvGrpSpPr/>
          <p:nvPr/>
        </p:nvGrpSpPr>
        <p:grpSpPr>
          <a:xfrm>
            <a:off x="2769178" y="1458182"/>
            <a:ext cx="231455" cy="326621"/>
            <a:chOff x="6650966" y="4318960"/>
            <a:chExt cx="566468" cy="799381"/>
          </a:xfrm>
        </p:grpSpPr>
        <p:cxnSp>
          <p:nvCxnSpPr>
            <p:cNvPr id="177" name="Straight Arrow Connector 176"/>
            <p:cNvCxnSpPr/>
            <p:nvPr/>
          </p:nvCxnSpPr>
          <p:spPr bwMode="auto">
            <a:xfrm flipV="1">
              <a:off x="6650966" y="4318960"/>
              <a:ext cx="368061" cy="4773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 flipV="1">
              <a:off x="6668219" y="4511615"/>
              <a:ext cx="491706" cy="32780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 flipV="1">
              <a:off x="6659592" y="4761782"/>
              <a:ext cx="534838" cy="8626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 bwMode="auto">
            <a:xfrm>
              <a:off x="6676845" y="4848045"/>
              <a:ext cx="540589" cy="117896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 bwMode="auto">
            <a:xfrm>
              <a:off x="6676845" y="4839419"/>
              <a:ext cx="373812" cy="27892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82" name="Straight Arrow Connector 181"/>
          <p:cNvCxnSpPr/>
          <p:nvPr/>
        </p:nvCxnSpPr>
        <p:spPr bwMode="auto">
          <a:xfrm flipV="1">
            <a:off x="2130714" y="260960"/>
            <a:ext cx="162643" cy="16676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844709" y="606380"/>
            <a:ext cx="609772" cy="475833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626178" y="666299"/>
            <a:ext cx="800105" cy="62387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784790" y="1092787"/>
            <a:ext cx="666166" cy="62034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flipH="1">
            <a:off x="971598" y="1286645"/>
            <a:ext cx="451161" cy="5498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 flipV="1">
            <a:off x="1465055" y="475966"/>
            <a:ext cx="630920" cy="59919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 flipV="1">
            <a:off x="1644814" y="655725"/>
            <a:ext cx="433537" cy="53222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endCxn id="217" idx="0"/>
          </p:cNvCxnSpPr>
          <p:nvPr/>
        </p:nvCxnSpPr>
        <p:spPr bwMode="auto">
          <a:xfrm>
            <a:off x="2088925" y="655725"/>
            <a:ext cx="210974" cy="79768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endCxn id="218" idx="0"/>
          </p:cNvCxnSpPr>
          <p:nvPr/>
        </p:nvCxnSpPr>
        <p:spPr bwMode="auto">
          <a:xfrm>
            <a:off x="2300407" y="585231"/>
            <a:ext cx="188651" cy="993894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>
            <a:off x="1658913" y="1209101"/>
            <a:ext cx="623870" cy="30664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1426283" y="1279595"/>
            <a:ext cx="831827" cy="43001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flipH="1">
            <a:off x="663406" y="444518"/>
            <a:ext cx="1486976" cy="2612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flipH="1" flipV="1">
            <a:off x="841184" y="616953"/>
            <a:ext cx="1237167" cy="3877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>
            <a:off x="2120647" y="479490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flipV="1">
            <a:off x="2080701" y="609904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flipH="1">
            <a:off x="2077176" y="475966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3669" y="396004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2828" y="521718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6647" y="583988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9850" y="1581477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Straight Connector 201"/>
          <p:cNvCxnSpPr/>
          <p:nvPr/>
        </p:nvCxnSpPr>
        <p:spPr bwMode="auto">
          <a:xfrm>
            <a:off x="656725" y="485364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V="1">
            <a:off x="616779" y="615778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H="1">
            <a:off x="613254" y="481840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747" y="401878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906" y="527592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724" y="589862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traight Connector 207"/>
          <p:cNvCxnSpPr/>
          <p:nvPr/>
        </p:nvCxnSpPr>
        <p:spPr bwMode="auto">
          <a:xfrm>
            <a:off x="1459181" y="1097486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 flipV="1">
            <a:off x="1419235" y="1227899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415710" y="1093961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2203" y="1013999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361" y="1139714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5180" y="1201983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Straight Connector 213"/>
          <p:cNvCxnSpPr/>
          <p:nvPr/>
        </p:nvCxnSpPr>
        <p:spPr bwMode="auto">
          <a:xfrm>
            <a:off x="2307456" y="1536897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flipV="1">
            <a:off x="2267510" y="1667311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 flipH="1">
            <a:off x="2263985" y="1533372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0478" y="1453411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9636" y="1579125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3455" y="1641394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Straight Connector 219"/>
          <p:cNvCxnSpPr/>
          <p:nvPr/>
        </p:nvCxnSpPr>
        <p:spPr bwMode="auto">
          <a:xfrm>
            <a:off x="781265" y="1730755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 flipV="1">
            <a:off x="741319" y="1861169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 flipH="1">
            <a:off x="737794" y="1727230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287" y="1647269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3445" y="1772983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264" y="1835253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Straight Arrow Connector 231"/>
          <p:cNvCxnSpPr/>
          <p:nvPr/>
        </p:nvCxnSpPr>
        <p:spPr bwMode="auto">
          <a:xfrm>
            <a:off x="1012707" y="1867046"/>
            <a:ext cx="163310" cy="14216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5" name="Right Arrow 234"/>
          <p:cNvSpPr/>
          <p:nvPr/>
        </p:nvSpPr>
        <p:spPr bwMode="auto">
          <a:xfrm rot="4654752">
            <a:off x="2374755" y="1097483"/>
            <a:ext cx="384939" cy="42797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36" name="Curved Right Arrow 235"/>
          <p:cNvSpPr/>
          <p:nvPr/>
        </p:nvSpPr>
        <p:spPr bwMode="auto">
          <a:xfrm rot="5400000">
            <a:off x="1395190" y="1511816"/>
            <a:ext cx="328330" cy="215444"/>
          </a:xfrm>
          <a:prstGeom prst="curvedRightArrow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38" name="Isosceles Triangle 237"/>
          <p:cNvSpPr/>
          <p:nvPr/>
        </p:nvSpPr>
        <p:spPr bwMode="auto">
          <a:xfrm>
            <a:off x="534973" y="711416"/>
            <a:ext cx="175487" cy="42797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39" name="Isosceles Triangle 238"/>
          <p:cNvSpPr/>
          <p:nvPr/>
        </p:nvSpPr>
        <p:spPr bwMode="auto">
          <a:xfrm>
            <a:off x="495347" y="1622815"/>
            <a:ext cx="175487" cy="42797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40" name="Freeform 239"/>
          <p:cNvSpPr/>
          <p:nvPr/>
        </p:nvSpPr>
        <p:spPr bwMode="auto">
          <a:xfrm flipH="1">
            <a:off x="551956" y="932190"/>
            <a:ext cx="113217" cy="650999"/>
          </a:xfrm>
          <a:custGeom>
            <a:avLst/>
            <a:gdLst>
              <a:gd name="connsiteX0" fmla="*/ 0 w 3643746"/>
              <a:gd name="connsiteY0" fmla="*/ 0 h 2327564"/>
              <a:gd name="connsiteX1" fmla="*/ 1593273 w 3643746"/>
              <a:gd name="connsiteY1" fmla="*/ 1413164 h 2327564"/>
              <a:gd name="connsiteX2" fmla="*/ 3643746 w 3643746"/>
              <a:gd name="connsiteY2" fmla="*/ 2327564 h 2327564"/>
              <a:gd name="connsiteX3" fmla="*/ 3643746 w 3643746"/>
              <a:gd name="connsiteY3" fmla="*/ 2327564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746" h="2327564">
                <a:moveTo>
                  <a:pt x="0" y="0"/>
                </a:moveTo>
                <a:cubicBezTo>
                  <a:pt x="492991" y="512618"/>
                  <a:pt x="985982" y="1025237"/>
                  <a:pt x="1593273" y="1413164"/>
                </a:cubicBezTo>
                <a:cubicBezTo>
                  <a:pt x="2200564" y="1801091"/>
                  <a:pt x="3643746" y="2327564"/>
                  <a:pt x="3643746" y="2327564"/>
                </a:cubicBezTo>
                <a:lnTo>
                  <a:pt x="3643746" y="2327564"/>
                </a:ln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 sz="800">
              <a:latin typeface="Calibri" panose="020F0502020204030204" pitchFamily="34" charset="0"/>
            </a:endParaRPr>
          </a:p>
        </p:txBody>
      </p:sp>
      <p:sp>
        <p:nvSpPr>
          <p:cNvPr id="242" name="Isosceles Triangle 241"/>
          <p:cNvSpPr/>
          <p:nvPr/>
        </p:nvSpPr>
        <p:spPr bwMode="auto">
          <a:xfrm>
            <a:off x="2425703" y="552912"/>
            <a:ext cx="175487" cy="42797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cxnSp>
        <p:nvCxnSpPr>
          <p:cNvPr id="243" name="Curved Connector 242"/>
          <p:cNvCxnSpPr/>
          <p:nvPr/>
        </p:nvCxnSpPr>
        <p:spPr bwMode="auto">
          <a:xfrm rot="10800000" flipV="1">
            <a:off x="2476651" y="643485"/>
            <a:ext cx="164165" cy="158504"/>
          </a:xfrm>
          <a:prstGeom prst="curvedConnector3">
            <a:avLst>
              <a:gd name="adj1" fmla="val -81034"/>
            </a:avLst>
          </a:prstGeom>
          <a:noFill/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46" name="Multiply 245"/>
          <p:cNvSpPr>
            <a:spLocks noChangeAspect="1"/>
          </p:cNvSpPr>
          <p:nvPr/>
        </p:nvSpPr>
        <p:spPr bwMode="auto">
          <a:xfrm>
            <a:off x="2006586" y="345542"/>
            <a:ext cx="224170" cy="357128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grpSp>
        <p:nvGrpSpPr>
          <p:cNvPr id="250" name="Group 26"/>
          <p:cNvGrpSpPr/>
          <p:nvPr/>
        </p:nvGrpSpPr>
        <p:grpSpPr>
          <a:xfrm>
            <a:off x="3499750" y="236963"/>
            <a:ext cx="1066800" cy="1676400"/>
            <a:chOff x="76200" y="2362200"/>
            <a:chExt cx="1371600" cy="2057400"/>
          </a:xfrm>
        </p:grpSpPr>
        <p:sp>
          <p:nvSpPr>
            <p:cNvPr id="251" name="TextBox 250"/>
            <p:cNvSpPr txBox="1"/>
            <p:nvPr/>
          </p:nvSpPr>
          <p:spPr>
            <a:xfrm>
              <a:off x="76200" y="23622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9</a:t>
              </a:r>
              <a:endParaRPr lang="en-US" sz="1200" dirty="0"/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76200" y="2362200"/>
              <a:ext cx="30480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76200" y="25908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8</a:t>
              </a:r>
              <a:endParaRPr lang="en-US" sz="1200" dirty="0"/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76200" y="25908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76200" y="28194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7</a:t>
              </a:r>
              <a:endParaRPr lang="en-US" sz="1200" dirty="0"/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76200" y="2819401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6200" y="30480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6</a:t>
              </a:r>
              <a:endParaRPr lang="en-US" sz="1200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6200" y="3048000"/>
              <a:ext cx="36576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6200" y="32766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5</a:t>
              </a:r>
              <a:endParaRPr lang="en-US" sz="1200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6200" y="3276600"/>
              <a:ext cx="804672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6200" y="35052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4</a:t>
              </a:r>
              <a:endParaRPr lang="en-US" sz="1200" dirty="0"/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76200" y="35052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76200" y="37338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3</a:t>
              </a:r>
              <a:endParaRPr lang="en-US" sz="1200" dirty="0"/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76200" y="3733800"/>
              <a:ext cx="305671" cy="2286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6200" y="39624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76200" y="3962400"/>
              <a:ext cx="45720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6200" y="41910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76200" y="41910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3499751" y="50077"/>
            <a:ext cx="1066800" cy="186267"/>
            <a:chOff x="1524000" y="1600200"/>
            <a:chExt cx="1066800" cy="186267"/>
          </a:xfrm>
        </p:grpSpPr>
        <p:sp>
          <p:nvSpPr>
            <p:cNvPr id="270" name="TextBox 269"/>
            <p:cNvSpPr txBox="1"/>
            <p:nvPr/>
          </p:nvSpPr>
          <p:spPr>
            <a:xfrm>
              <a:off x="1524000" y="1600200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10</a:t>
              </a:r>
              <a:endParaRPr lang="en-US" sz="1200" dirty="0"/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524000" y="1600200"/>
              <a:ext cx="625856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sp>
        <p:nvSpPr>
          <p:cNvPr id="296" name="Rectangle 295"/>
          <p:cNvSpPr/>
          <p:nvPr/>
        </p:nvSpPr>
        <p:spPr bwMode="auto">
          <a:xfrm>
            <a:off x="3493935" y="612383"/>
            <a:ext cx="237744" cy="18626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  <p:grpSp>
        <p:nvGrpSpPr>
          <p:cNvPr id="320" name="Group 319"/>
          <p:cNvGrpSpPr/>
          <p:nvPr/>
        </p:nvGrpSpPr>
        <p:grpSpPr>
          <a:xfrm>
            <a:off x="5486400" y="152400"/>
            <a:ext cx="1066800" cy="1683493"/>
            <a:chOff x="5992443" y="4295955"/>
            <a:chExt cx="1066800" cy="1683493"/>
          </a:xfrm>
        </p:grpSpPr>
        <p:grpSp>
          <p:nvGrpSpPr>
            <p:cNvPr id="321" name="Group 141"/>
            <p:cNvGrpSpPr/>
            <p:nvPr/>
          </p:nvGrpSpPr>
          <p:grpSpPr>
            <a:xfrm>
              <a:off x="5995393" y="4295955"/>
              <a:ext cx="1061015" cy="572287"/>
              <a:chOff x="1676399" y="4303050"/>
              <a:chExt cx="1066801" cy="559438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676400" y="4489954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9</a:t>
                </a:r>
                <a:endParaRPr lang="en-US" sz="1200" dirty="0"/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1676399" y="4489954"/>
                <a:ext cx="330979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1676400" y="467622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8</a:t>
                </a:r>
                <a:endParaRPr lang="en-US" sz="1200" dirty="0"/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1676399" y="4676221"/>
                <a:ext cx="330979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1676400" y="4303050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10</a:t>
                </a:r>
                <a:endParaRPr lang="en-US" sz="1200" dirty="0"/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1676400" y="4303050"/>
                <a:ext cx="625856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  <p:grpSp>
          <p:nvGrpSpPr>
            <p:cNvPr id="322" name="Group 148"/>
            <p:cNvGrpSpPr/>
            <p:nvPr/>
          </p:nvGrpSpPr>
          <p:grpSpPr>
            <a:xfrm>
              <a:off x="5992443" y="4861848"/>
              <a:ext cx="1066800" cy="1117600"/>
              <a:chOff x="1676400" y="5169518"/>
              <a:chExt cx="1066800" cy="1117600"/>
            </a:xfrm>
          </p:grpSpPr>
          <p:sp>
            <p:nvSpPr>
              <p:cNvPr id="323" name="TextBox 322"/>
              <p:cNvSpPr txBox="1"/>
              <p:nvPr/>
            </p:nvSpPr>
            <p:spPr>
              <a:xfrm>
                <a:off x="1676400" y="5169518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6</a:t>
                </a:r>
                <a:endParaRPr lang="en-US" sz="1200" dirty="0"/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1676400" y="5169518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1676400" y="5355785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5</a:t>
                </a:r>
                <a:endParaRPr lang="en-US" sz="1200" dirty="0"/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1676400" y="5355785"/>
                <a:ext cx="625856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1676400" y="554205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4</a:t>
                </a:r>
                <a:endParaRPr lang="en-US" sz="1200" dirty="0"/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1676400" y="5542051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1676400" y="5728318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3</a:t>
                </a:r>
                <a:endParaRPr lang="en-US" sz="1200" dirty="0"/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1676400" y="5728318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1676400" y="5914585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2</a:t>
                </a:r>
                <a:endParaRPr lang="en-US" sz="1200" dirty="0"/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1676400" y="5914585"/>
                <a:ext cx="355600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1676400" y="610085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1</a:t>
                </a:r>
                <a:endParaRPr lang="en-US" sz="1200" dirty="0"/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1676400" y="6100851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</p:grpSp>
      <p:sp>
        <p:nvSpPr>
          <p:cNvPr id="345" name="Right Arrow 344"/>
          <p:cNvSpPr/>
          <p:nvPr/>
        </p:nvSpPr>
        <p:spPr>
          <a:xfrm>
            <a:off x="4724400" y="856360"/>
            <a:ext cx="564539" cy="34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7" name="Object 2"/>
          <p:cNvGraphicFramePr>
            <a:graphicFrameLocks noChangeAspect="1"/>
          </p:cNvGraphicFramePr>
          <p:nvPr/>
        </p:nvGraphicFramePr>
        <p:xfrm>
          <a:off x="0" y="3131628"/>
          <a:ext cx="2057674" cy="1440372"/>
        </p:xfrm>
        <a:graphic>
          <a:graphicData uri="http://schemas.openxmlformats.org/presentationml/2006/ole">
            <p:oleObj spid="_x0000_s73785" name="Acrobat Document" r:id="rId8" imgW="4569480" imgH="3200400" progId="AcroExch.Document.7">
              <p:embed/>
            </p:oleObj>
          </a:graphicData>
        </a:graphic>
      </p:graphicFrame>
      <p:grpSp>
        <p:nvGrpSpPr>
          <p:cNvPr id="411" name="Group 410"/>
          <p:cNvGrpSpPr/>
          <p:nvPr/>
        </p:nvGrpSpPr>
        <p:grpSpPr>
          <a:xfrm>
            <a:off x="6810137" y="243081"/>
            <a:ext cx="2509464" cy="1668609"/>
            <a:chOff x="6641856" y="-94055"/>
            <a:chExt cx="4235842" cy="2816524"/>
          </a:xfrm>
        </p:grpSpPr>
        <p:sp>
          <p:nvSpPr>
            <p:cNvPr id="349" name="TextBox 4"/>
            <p:cNvSpPr txBox="1">
              <a:spLocks noChangeArrowheads="1"/>
            </p:cNvSpPr>
            <p:nvPr/>
          </p:nvSpPr>
          <p:spPr bwMode="auto">
            <a:xfrm>
              <a:off x="8044642" y="-94055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ym typeface="Symbol" pitchFamily="18" charset="2"/>
                </a:rPr>
                <a:t></a:t>
              </a:r>
              <a:endParaRPr lang="en-US" sz="1200" dirty="0"/>
            </a:p>
          </p:txBody>
        </p:sp>
        <p:sp>
          <p:nvSpPr>
            <p:cNvPr id="350" name="TextBox 5"/>
            <p:cNvSpPr txBox="1">
              <a:spLocks noChangeArrowheads="1"/>
            </p:cNvSpPr>
            <p:nvPr/>
          </p:nvSpPr>
          <p:spPr bwMode="auto">
            <a:xfrm>
              <a:off x="7552180" y="692653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</a:t>
              </a:r>
            </a:p>
          </p:txBody>
        </p:sp>
        <p:sp>
          <p:nvSpPr>
            <p:cNvPr id="351" name="TextBox 6"/>
            <p:cNvSpPr txBox="1">
              <a:spLocks noChangeArrowheads="1"/>
            </p:cNvSpPr>
            <p:nvPr/>
          </p:nvSpPr>
          <p:spPr bwMode="auto">
            <a:xfrm>
              <a:off x="9448688" y="692653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</a:t>
              </a:r>
            </a:p>
          </p:txBody>
        </p:sp>
        <p:sp>
          <p:nvSpPr>
            <p:cNvPr id="352" name="TextBox 7"/>
            <p:cNvSpPr txBox="1">
              <a:spLocks noChangeArrowheads="1"/>
            </p:cNvSpPr>
            <p:nvPr/>
          </p:nvSpPr>
          <p:spPr bwMode="auto">
            <a:xfrm>
              <a:off x="7028743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00</a:t>
              </a:r>
            </a:p>
          </p:txBody>
        </p:sp>
        <p:sp>
          <p:nvSpPr>
            <p:cNvPr id="353" name="TextBox 8"/>
            <p:cNvSpPr txBox="1">
              <a:spLocks noChangeArrowheads="1"/>
            </p:cNvSpPr>
            <p:nvPr/>
          </p:nvSpPr>
          <p:spPr bwMode="auto">
            <a:xfrm>
              <a:off x="7984584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01</a:t>
              </a:r>
            </a:p>
          </p:txBody>
        </p:sp>
        <p:sp>
          <p:nvSpPr>
            <p:cNvPr id="354" name="TextBox 9"/>
            <p:cNvSpPr txBox="1">
              <a:spLocks noChangeArrowheads="1"/>
            </p:cNvSpPr>
            <p:nvPr/>
          </p:nvSpPr>
          <p:spPr bwMode="auto">
            <a:xfrm>
              <a:off x="8986784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355" name="TextBox 10"/>
            <p:cNvSpPr txBox="1">
              <a:spLocks noChangeArrowheads="1"/>
            </p:cNvSpPr>
            <p:nvPr/>
          </p:nvSpPr>
          <p:spPr bwMode="auto">
            <a:xfrm>
              <a:off x="6740780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000</a:t>
              </a:r>
            </a:p>
          </p:txBody>
        </p:sp>
        <p:sp>
          <p:nvSpPr>
            <p:cNvPr id="356" name="TextBox 11"/>
            <p:cNvSpPr txBox="1">
              <a:spLocks noChangeArrowheads="1"/>
            </p:cNvSpPr>
            <p:nvPr/>
          </p:nvSpPr>
          <p:spPr bwMode="auto">
            <a:xfrm>
              <a:off x="7216116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001</a:t>
              </a:r>
            </a:p>
          </p:txBody>
        </p:sp>
        <p:sp>
          <p:nvSpPr>
            <p:cNvPr id="357" name="TextBox 12"/>
            <p:cNvSpPr txBox="1">
              <a:spLocks noChangeArrowheads="1"/>
            </p:cNvSpPr>
            <p:nvPr/>
          </p:nvSpPr>
          <p:spPr bwMode="auto">
            <a:xfrm>
              <a:off x="7715951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010</a:t>
              </a:r>
            </a:p>
          </p:txBody>
        </p:sp>
        <p:sp>
          <p:nvSpPr>
            <p:cNvPr id="358" name="TextBox 13"/>
            <p:cNvSpPr txBox="1">
              <a:spLocks noChangeArrowheads="1"/>
            </p:cNvSpPr>
            <p:nvPr/>
          </p:nvSpPr>
          <p:spPr bwMode="auto">
            <a:xfrm>
              <a:off x="8196993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011</a:t>
              </a:r>
            </a:p>
          </p:txBody>
        </p:sp>
        <p:sp>
          <p:nvSpPr>
            <p:cNvPr id="359" name="TextBox 14"/>
            <p:cNvSpPr txBox="1">
              <a:spLocks noChangeArrowheads="1"/>
            </p:cNvSpPr>
            <p:nvPr/>
          </p:nvSpPr>
          <p:spPr bwMode="auto">
            <a:xfrm>
              <a:off x="8700057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100</a:t>
              </a:r>
            </a:p>
          </p:txBody>
        </p:sp>
        <p:sp>
          <p:nvSpPr>
            <p:cNvPr id="360" name="TextBox 15"/>
            <p:cNvSpPr txBox="1">
              <a:spLocks noChangeArrowheads="1"/>
            </p:cNvSpPr>
            <p:nvPr/>
          </p:nvSpPr>
          <p:spPr bwMode="auto">
            <a:xfrm>
              <a:off x="9190764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101</a:t>
              </a:r>
            </a:p>
          </p:txBody>
        </p:sp>
        <p:sp>
          <p:nvSpPr>
            <p:cNvPr id="361" name="TextBox 16"/>
            <p:cNvSpPr txBox="1">
              <a:spLocks noChangeArrowheads="1"/>
            </p:cNvSpPr>
            <p:nvPr/>
          </p:nvSpPr>
          <p:spPr bwMode="auto">
            <a:xfrm>
              <a:off x="9663626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110</a:t>
              </a:r>
            </a:p>
          </p:txBody>
        </p:sp>
        <p:sp>
          <p:nvSpPr>
            <p:cNvPr id="362" name="TextBox 17"/>
            <p:cNvSpPr txBox="1">
              <a:spLocks noChangeArrowheads="1"/>
            </p:cNvSpPr>
            <p:nvPr/>
          </p:nvSpPr>
          <p:spPr bwMode="auto">
            <a:xfrm>
              <a:off x="7104604" y="2258628"/>
              <a:ext cx="265511" cy="35403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" name="TextBox 18"/>
            <p:cNvSpPr txBox="1">
              <a:spLocks noChangeArrowheads="1"/>
            </p:cNvSpPr>
            <p:nvPr/>
          </p:nvSpPr>
          <p:spPr bwMode="auto">
            <a:xfrm>
              <a:off x="7567352" y="2246314"/>
              <a:ext cx="265511" cy="17958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4" name="TextBox 19"/>
            <p:cNvSpPr txBox="1">
              <a:spLocks noChangeArrowheads="1"/>
            </p:cNvSpPr>
            <p:nvPr/>
          </p:nvSpPr>
          <p:spPr bwMode="auto">
            <a:xfrm>
              <a:off x="6641856" y="2249392"/>
              <a:ext cx="265511" cy="17958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5" name="TextBox 364"/>
            <p:cNvSpPr txBox="1">
              <a:spLocks noChangeArrowheads="1"/>
            </p:cNvSpPr>
            <p:nvPr/>
          </p:nvSpPr>
          <p:spPr bwMode="auto">
            <a:xfrm>
              <a:off x="8583881" y="2255549"/>
              <a:ext cx="267197" cy="29554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6" name="TextBox 21"/>
            <p:cNvSpPr txBox="1">
              <a:spLocks noChangeArrowheads="1"/>
            </p:cNvSpPr>
            <p:nvPr/>
          </p:nvSpPr>
          <p:spPr bwMode="auto">
            <a:xfrm>
              <a:off x="9532134" y="2249392"/>
              <a:ext cx="265511" cy="17753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7" name="TextBox 22"/>
            <p:cNvSpPr txBox="1">
              <a:spLocks noChangeArrowheads="1"/>
            </p:cNvSpPr>
            <p:nvPr/>
          </p:nvSpPr>
          <p:spPr bwMode="auto">
            <a:xfrm>
              <a:off x="9996569" y="2249392"/>
              <a:ext cx="265511" cy="17753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" name="TextBox 26"/>
            <p:cNvSpPr txBox="1">
              <a:spLocks noChangeArrowheads="1"/>
            </p:cNvSpPr>
            <p:nvPr/>
          </p:nvSpPr>
          <p:spPr bwMode="auto">
            <a:xfrm>
              <a:off x="9039043" y="2249392"/>
              <a:ext cx="265511" cy="47307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" name="Oval 27"/>
            <p:cNvSpPr>
              <a:spLocks noChangeArrowheads="1"/>
            </p:cNvSpPr>
            <p:nvPr/>
          </p:nvSpPr>
          <p:spPr bwMode="auto">
            <a:xfrm>
              <a:off x="8394230" y="-13371"/>
              <a:ext cx="96933" cy="118012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/>
          </p:nvSpPr>
          <p:spPr bwMode="auto">
            <a:xfrm>
              <a:off x="7483906" y="725491"/>
              <a:ext cx="96933" cy="118012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grpSp>
          <p:nvGrpSpPr>
            <p:cNvPr id="371" name="Group 140"/>
            <p:cNvGrpSpPr>
              <a:grpSpLocks/>
            </p:cNvGrpSpPr>
            <p:nvPr/>
          </p:nvGrpSpPr>
          <p:grpSpPr bwMode="auto">
            <a:xfrm>
              <a:off x="6725302" y="1464351"/>
              <a:ext cx="552095" cy="716286"/>
              <a:chOff x="813082" y="2673113"/>
              <a:chExt cx="1040136" cy="1108003"/>
            </a:xfrm>
          </p:grpSpPr>
          <p:sp>
            <p:nvSpPr>
              <p:cNvPr id="372" name="Oval 41"/>
              <p:cNvSpPr>
                <a:spLocks noChangeArrowheads="1"/>
              </p:cNvSpPr>
              <p:nvPr/>
            </p:nvSpPr>
            <p:spPr bwMode="auto">
              <a:xfrm>
                <a:off x="1241710" y="2673113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73" name="Oval 42"/>
              <p:cNvSpPr>
                <a:spLocks noChangeArrowheads="1"/>
              </p:cNvSpPr>
              <p:nvPr/>
            </p:nvSpPr>
            <p:spPr bwMode="auto">
              <a:xfrm>
                <a:off x="813082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74" name="Oval 43"/>
              <p:cNvSpPr>
                <a:spLocks noChangeArrowheads="1"/>
              </p:cNvSpPr>
              <p:nvPr/>
            </p:nvSpPr>
            <p:spPr bwMode="auto">
              <a:xfrm>
                <a:off x="1670338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cxnSp>
            <p:nvCxnSpPr>
              <p:cNvPr id="375" name="Straight Connector 44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662777" y="3018530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376" name="Straight Connector 45"/>
              <p:cNvCxnSpPr>
                <a:cxnSpLocks noChangeShapeType="1"/>
              </p:cNvCxnSpPr>
              <p:nvPr/>
            </p:nvCxnSpPr>
            <p:spPr bwMode="auto">
              <a:xfrm rot="5400000" flipV="1">
                <a:off x="1083331" y="3014958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  <p:grpSp>
          <p:nvGrpSpPr>
            <p:cNvPr id="377" name="Group 146"/>
            <p:cNvGrpSpPr>
              <a:grpSpLocks/>
            </p:cNvGrpSpPr>
            <p:nvPr/>
          </p:nvGrpSpPr>
          <p:grpSpPr bwMode="auto">
            <a:xfrm>
              <a:off x="7673557" y="1464351"/>
              <a:ext cx="552094" cy="716286"/>
              <a:chOff x="813082" y="2673113"/>
              <a:chExt cx="1040136" cy="1108003"/>
            </a:xfrm>
          </p:grpSpPr>
          <p:sp>
            <p:nvSpPr>
              <p:cNvPr id="378" name="Oval 36"/>
              <p:cNvSpPr>
                <a:spLocks noChangeArrowheads="1"/>
              </p:cNvSpPr>
              <p:nvPr/>
            </p:nvSpPr>
            <p:spPr bwMode="auto">
              <a:xfrm>
                <a:off x="1241711" y="2673113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79" name="Oval 37"/>
              <p:cNvSpPr>
                <a:spLocks noChangeArrowheads="1"/>
              </p:cNvSpPr>
              <p:nvPr/>
            </p:nvSpPr>
            <p:spPr bwMode="auto">
              <a:xfrm>
                <a:off x="813082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80" name="Oval 38"/>
              <p:cNvSpPr>
                <a:spLocks noChangeArrowheads="1"/>
              </p:cNvSpPr>
              <p:nvPr/>
            </p:nvSpPr>
            <p:spPr bwMode="auto">
              <a:xfrm>
                <a:off x="1670338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cxnSp>
            <p:nvCxnSpPr>
              <p:cNvPr id="381" name="Straight Connector 39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662777" y="3018530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382" name="Straight Connector 40"/>
              <p:cNvCxnSpPr>
                <a:cxnSpLocks noChangeShapeType="1"/>
              </p:cNvCxnSpPr>
              <p:nvPr/>
            </p:nvCxnSpPr>
            <p:spPr bwMode="auto">
              <a:xfrm rot="5400000" flipV="1">
                <a:off x="1083331" y="3014958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  <p:cxnSp>
          <p:nvCxnSpPr>
            <p:cNvPr id="383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862760" y="892541"/>
              <a:ext cx="777857" cy="568952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84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7367891" y="950096"/>
              <a:ext cx="779910" cy="45179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85" name="Straight Connector 35"/>
            <p:cNvCxnSpPr>
              <a:cxnSpLocks noChangeShapeType="1"/>
            </p:cNvCxnSpPr>
            <p:nvPr/>
          </p:nvCxnSpPr>
          <p:spPr bwMode="auto">
            <a:xfrm flipV="1">
              <a:off x="7521836" y="15362"/>
              <a:ext cx="940668" cy="767595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grpSp>
          <p:nvGrpSpPr>
            <p:cNvPr id="386" name="Group 46"/>
            <p:cNvGrpSpPr>
              <a:grpSpLocks/>
            </p:cNvGrpSpPr>
            <p:nvPr/>
          </p:nvGrpSpPr>
          <p:grpSpPr bwMode="auto">
            <a:xfrm flipH="1">
              <a:off x="8432160" y="9205"/>
              <a:ext cx="1751531" cy="2176561"/>
              <a:chOff x="1285852" y="2455650"/>
              <a:chExt cx="3299370" cy="3367232"/>
            </a:xfrm>
          </p:grpSpPr>
          <p:sp>
            <p:nvSpPr>
              <p:cNvPr id="387" name="Oval 47"/>
              <p:cNvSpPr>
                <a:spLocks noChangeArrowheads="1"/>
              </p:cNvSpPr>
              <p:nvPr/>
            </p:nvSpPr>
            <p:spPr bwMode="auto">
              <a:xfrm>
                <a:off x="2714613" y="3571874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grpSp>
            <p:nvGrpSpPr>
              <p:cNvPr id="388" name="Group 165"/>
              <p:cNvGrpSpPr>
                <a:grpSpLocks/>
              </p:cNvGrpSpPr>
              <p:nvPr/>
            </p:nvGrpSpPr>
            <p:grpSpPr bwMode="auto">
              <a:xfrm>
                <a:off x="1285852" y="2455650"/>
                <a:ext cx="3299370" cy="3367232"/>
                <a:chOff x="1285852" y="2455650"/>
                <a:chExt cx="3299370" cy="3367232"/>
              </a:xfrm>
            </p:grpSpPr>
            <p:grpSp>
              <p:nvGrpSpPr>
                <p:cNvPr id="389" name="Group 140"/>
                <p:cNvGrpSpPr>
                  <a:grpSpLocks/>
                </p:cNvGrpSpPr>
                <p:nvPr/>
              </p:nvGrpSpPr>
              <p:grpSpPr bwMode="auto">
                <a:xfrm>
                  <a:off x="1285852" y="4714882"/>
                  <a:ext cx="1040136" cy="1108000"/>
                  <a:chOff x="813082" y="2673113"/>
                  <a:chExt cx="1040136" cy="1108000"/>
                </a:xfrm>
              </p:grpSpPr>
              <p:sp>
                <p:nvSpPr>
                  <p:cNvPr id="39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241710" y="2673113"/>
                    <a:ext cx="182880" cy="182880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40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813082" y="3598233"/>
                    <a:ext cx="182880" cy="182880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40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670338" y="3598233"/>
                    <a:ext cx="182880" cy="182880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cxnSp>
                <p:nvCxnSpPr>
                  <p:cNvPr id="402" name="Straight Connector 62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662777" y="3018530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3" name="Straight Connector 63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83331" y="3014958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0" name="Group 146"/>
                <p:cNvGrpSpPr>
                  <a:grpSpLocks/>
                </p:cNvGrpSpPr>
                <p:nvPr/>
              </p:nvGrpSpPr>
              <p:grpSpPr bwMode="auto">
                <a:xfrm>
                  <a:off x="3071802" y="4714880"/>
                  <a:ext cx="1040136" cy="1108002"/>
                  <a:chOff x="813082" y="2673111"/>
                  <a:chExt cx="1040136" cy="1108002"/>
                </a:xfrm>
              </p:grpSpPr>
              <p:sp>
                <p:nvSpPr>
                  <p:cNvPr id="39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241710" y="2673111"/>
                    <a:ext cx="182880" cy="182881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39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813082" y="3598232"/>
                    <a:ext cx="182880" cy="182881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39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670338" y="3598232"/>
                    <a:ext cx="182880" cy="182881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cxnSp>
                <p:nvCxnSpPr>
                  <p:cNvPr id="397" name="Straight Connector 57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662777" y="3018530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8" name="Straight Connector 58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83331" y="3014958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91" name="Straight Connector 51"/>
                <p:cNvCxnSpPr>
                  <a:cxnSpLocks noChangeShapeType="1"/>
                  <a:endCxn id="399" idx="3"/>
                </p:cNvCxnSpPr>
                <p:nvPr/>
              </p:nvCxnSpPr>
              <p:spPr bwMode="auto">
                <a:xfrm rot="5400000">
                  <a:off x="1675939" y="3734367"/>
                  <a:ext cx="1201938" cy="1071292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2" name="Straight Connector 52"/>
                <p:cNvCxnSpPr>
                  <a:cxnSpLocks noChangeShapeType="1"/>
                  <a:endCxn id="394" idx="5"/>
                </p:cNvCxnSpPr>
                <p:nvPr/>
              </p:nvCxnSpPr>
              <p:spPr bwMode="auto">
                <a:xfrm rot="16200000" flipH="1">
                  <a:off x="2627749" y="3842203"/>
                  <a:ext cx="1205510" cy="85204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3" name="Straight Connector 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12832" y="2455650"/>
                  <a:ext cx="1772390" cy="1187664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404" name="TextBox 403"/>
            <p:cNvSpPr txBox="1">
              <a:spLocks noChangeArrowheads="1"/>
            </p:cNvSpPr>
            <p:nvPr/>
          </p:nvSpPr>
          <p:spPr bwMode="auto">
            <a:xfrm>
              <a:off x="8582195" y="2253828"/>
              <a:ext cx="267197" cy="595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5" name="TextBox 404"/>
            <p:cNvSpPr txBox="1">
              <a:spLocks noChangeArrowheads="1"/>
            </p:cNvSpPr>
            <p:nvPr/>
          </p:nvSpPr>
          <p:spPr bwMode="auto">
            <a:xfrm>
              <a:off x="8582195" y="2316428"/>
              <a:ext cx="267197" cy="5849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6" name="TextBox 405"/>
            <p:cNvSpPr txBox="1">
              <a:spLocks noChangeArrowheads="1"/>
            </p:cNvSpPr>
            <p:nvPr/>
          </p:nvSpPr>
          <p:spPr bwMode="auto">
            <a:xfrm>
              <a:off x="8582195" y="2372868"/>
              <a:ext cx="267197" cy="595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7" name="TextBox 406"/>
            <p:cNvSpPr txBox="1">
              <a:spLocks noChangeArrowheads="1"/>
            </p:cNvSpPr>
            <p:nvPr/>
          </p:nvSpPr>
          <p:spPr bwMode="auto">
            <a:xfrm>
              <a:off x="8582195" y="2430335"/>
              <a:ext cx="267197" cy="5849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8" name="TextBox 407"/>
            <p:cNvSpPr txBox="1">
              <a:spLocks noChangeArrowheads="1"/>
            </p:cNvSpPr>
            <p:nvPr/>
          </p:nvSpPr>
          <p:spPr bwMode="auto">
            <a:xfrm>
              <a:off x="8582195" y="2491907"/>
              <a:ext cx="267197" cy="595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" name="TextBox 16"/>
            <p:cNvSpPr txBox="1">
              <a:spLocks noChangeArrowheads="1"/>
            </p:cNvSpPr>
            <p:nvPr/>
          </p:nvSpPr>
          <p:spPr bwMode="auto">
            <a:xfrm>
              <a:off x="10119095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 smtClean="0"/>
                <a:t>111</a:t>
              </a:r>
              <a:endParaRPr lang="en-US" sz="1200" dirty="0"/>
            </a:p>
          </p:txBody>
        </p:sp>
        <p:sp>
          <p:nvSpPr>
            <p:cNvPr id="410" name="TextBox 9"/>
            <p:cNvSpPr txBox="1">
              <a:spLocks noChangeArrowheads="1"/>
            </p:cNvSpPr>
            <p:nvPr/>
          </p:nvSpPr>
          <p:spPr bwMode="auto">
            <a:xfrm>
              <a:off x="9913848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11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1608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5050992" y="2077358"/>
            <a:ext cx="1787957" cy="902890"/>
            <a:chOff x="5050992" y="1614308"/>
            <a:chExt cx="1787957" cy="902890"/>
          </a:xfrm>
        </p:grpSpPr>
        <p:cxnSp>
          <p:nvCxnSpPr>
            <p:cNvPr id="112" name="Straight Arrow Connector 111"/>
            <p:cNvCxnSpPr/>
            <p:nvPr/>
          </p:nvCxnSpPr>
          <p:spPr bwMode="auto">
            <a:xfrm flipV="1">
              <a:off x="5050992" y="2187246"/>
              <a:ext cx="599310" cy="9472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rot="5400000" flipH="1" flipV="1">
              <a:off x="5627251" y="1959122"/>
              <a:ext cx="240588" cy="1998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4" name="Straight Arrow Connector 73"/>
            <p:cNvCxnSpPr/>
            <p:nvPr/>
          </p:nvCxnSpPr>
          <p:spPr bwMode="auto">
            <a:xfrm>
              <a:off x="5639238" y="2184690"/>
              <a:ext cx="437714" cy="26799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5661746" y="2045710"/>
              <a:ext cx="734291" cy="13854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rot="5400000" flipH="1" flipV="1">
              <a:off x="6317672" y="1759529"/>
              <a:ext cx="346365" cy="2355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6381749" y="1902403"/>
              <a:ext cx="4572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6360105" y="2059564"/>
              <a:ext cx="471055" cy="12469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rot="5400000" flipH="1" flipV="1">
              <a:off x="5722933" y="1742034"/>
              <a:ext cx="324760" cy="6930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5841423" y="1685493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5855710" y="1847418"/>
              <a:ext cx="415639" cy="831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6059201" y="2184256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6073052" y="2257856"/>
              <a:ext cx="443349" cy="18010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6064395" y="2447925"/>
              <a:ext cx="360218" cy="6927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14" name="Straight Arrow Connector 113"/>
          <p:cNvCxnSpPr/>
          <p:nvPr/>
        </p:nvCxnSpPr>
        <p:spPr bwMode="auto">
          <a:xfrm>
            <a:off x="4908430" y="5526756"/>
            <a:ext cx="465827" cy="52621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flipV="1">
            <a:off x="5434642" y="5359973"/>
            <a:ext cx="678641" cy="288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08"/>
          <p:cNvGrpSpPr/>
          <p:nvPr/>
        </p:nvGrpSpPr>
        <p:grpSpPr>
          <a:xfrm>
            <a:off x="6090249" y="4868274"/>
            <a:ext cx="566468" cy="799381"/>
            <a:chOff x="6650966" y="4318960"/>
            <a:chExt cx="566468" cy="799381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 flipV="1">
              <a:off x="6650966" y="4318960"/>
              <a:ext cx="368061" cy="4773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V="1">
              <a:off x="6668219" y="4511615"/>
              <a:ext cx="491706" cy="32780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6659592" y="4761782"/>
              <a:ext cx="534838" cy="8626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>
              <a:off x="6676845" y="4848045"/>
              <a:ext cx="540589" cy="117896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>
              <a:off x="6676845" y="4839419"/>
              <a:ext cx="373812" cy="27892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86" name="Straight Arrow Connector 85"/>
          <p:cNvCxnSpPr/>
          <p:nvPr/>
        </p:nvCxnSpPr>
        <p:spPr bwMode="auto">
          <a:xfrm flipV="1">
            <a:off x="4527656" y="1938163"/>
            <a:ext cx="398057" cy="40815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380257" y="2783552"/>
            <a:ext cx="1492370" cy="116456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845419" y="2930201"/>
            <a:ext cx="1958196" cy="1526875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flipH="1">
            <a:off x="1233608" y="3973997"/>
            <a:ext cx="1630392" cy="151824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flipH="1">
            <a:off x="1690808" y="4448450"/>
            <a:ext cx="1104182" cy="13457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2898506" y="2464375"/>
            <a:ext cx="1544128" cy="146649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flipV="1">
            <a:off x="3338453" y="2904321"/>
            <a:ext cx="1061049" cy="13025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>
            <a:endCxn id="41" idx="0"/>
          </p:cNvCxnSpPr>
          <p:nvPr/>
        </p:nvCxnSpPr>
        <p:spPr bwMode="auto">
          <a:xfrm>
            <a:off x="4425381" y="2904321"/>
            <a:ext cx="516343" cy="195227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Straight Connector 66"/>
          <p:cNvCxnSpPr>
            <a:endCxn id="42" idx="0"/>
          </p:cNvCxnSpPr>
          <p:nvPr/>
        </p:nvCxnSpPr>
        <p:spPr bwMode="auto">
          <a:xfrm>
            <a:off x="4942966" y="2731793"/>
            <a:ext cx="461709" cy="243248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>
            <a:off x="3372959" y="4258668"/>
            <a:ext cx="1526875" cy="75049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2803615" y="4431197"/>
            <a:ext cx="2035834" cy="105242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H="1">
            <a:off x="936530" y="2387409"/>
            <a:ext cx="3639261" cy="6393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flipH="1" flipV="1">
            <a:off x="1371630" y="2809430"/>
            <a:ext cx="3027872" cy="9489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Structure of Large ISP Networks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503019" y="2473000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405253" y="2792178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4396627" y="2464374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621" y="2268674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572" y="25763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485" y="27287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100" y="5170030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Connector 23"/>
          <p:cNvCxnSpPr/>
          <p:nvPr/>
        </p:nvCxnSpPr>
        <p:spPr bwMode="auto">
          <a:xfrm>
            <a:off x="920180" y="2487376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822414" y="2806554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813788" y="2478750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782" y="22830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733" y="2590726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46" y="2743126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/>
        </p:nvCxnSpPr>
        <p:spPr bwMode="auto">
          <a:xfrm>
            <a:off x="2884130" y="3985497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2786364" y="4304675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2777738" y="3976871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732" y="3781171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8683" y="4088847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596" y="4241247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Straight Connector 37"/>
          <p:cNvCxnSpPr/>
          <p:nvPr/>
        </p:nvCxnSpPr>
        <p:spPr bwMode="auto">
          <a:xfrm>
            <a:off x="4960219" y="5060923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V="1">
            <a:off x="4862453" y="5380101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4853827" y="5052297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821" y="4856597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772" y="5164273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685" y="5316673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Straight Connector 44"/>
          <p:cNvCxnSpPr/>
          <p:nvPr/>
        </p:nvCxnSpPr>
        <p:spPr bwMode="auto">
          <a:xfrm>
            <a:off x="1224982" y="5535376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1127216" y="5854554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flipH="1">
            <a:off x="1118590" y="5526750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584" y="53310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535" y="5638726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448" y="5791126"/>
            <a:ext cx="339806" cy="33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TextBox 116"/>
          <p:cNvSpPr txBox="1"/>
          <p:nvPr/>
        </p:nvSpPr>
        <p:spPr>
          <a:xfrm>
            <a:off x="4083870" y="1603246"/>
            <a:ext cx="1940944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Peering with other ISPs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94074" y="2118537"/>
            <a:ext cx="1737308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Access Networks: 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Wireless, DSL, IPTV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07673" y="1745511"/>
            <a:ext cx="2228491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City-level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Router Centers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101969" y="2970461"/>
            <a:ext cx="1940944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Backbone  Links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740104" y="4960288"/>
            <a:ext cx="1851805" cy="6009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Downstream ISP and </a:t>
            </a:r>
            <a:br>
              <a:rPr lang="en-US" sz="1400" dirty="0" smtClean="0">
                <a:latin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</a:rPr>
              <a:t>business customers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244858" y="6104726"/>
            <a:ext cx="1851805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Service and Datacenters</a:t>
            </a:r>
            <a:endParaRPr lang="en-US" sz="1400" dirty="0">
              <a:latin typeface="Calibri" panose="020F0502020204030204" pitchFamily="34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 bwMode="auto">
          <a:xfrm>
            <a:off x="1791419" y="5868938"/>
            <a:ext cx="399690" cy="34793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2231363" y="5878102"/>
            <a:ext cx="1851805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Network Management &amp; Administration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/>
              <a:t>Measuring the ISP Network: Data Sources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5050992" y="2077358"/>
            <a:ext cx="1787957" cy="902890"/>
            <a:chOff x="5050992" y="1614308"/>
            <a:chExt cx="1787957" cy="902890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 flipV="1">
              <a:off x="5050992" y="2187246"/>
              <a:ext cx="599310" cy="9472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rot="5400000" flipH="1" flipV="1">
              <a:off x="5627251" y="1959122"/>
              <a:ext cx="240588" cy="1998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5639238" y="2184690"/>
              <a:ext cx="437714" cy="26799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V="1">
              <a:off x="5661746" y="2045710"/>
              <a:ext cx="734291" cy="13854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rot="5400000" flipH="1" flipV="1">
              <a:off x="6317672" y="1759529"/>
              <a:ext cx="346365" cy="2355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6381749" y="1902403"/>
              <a:ext cx="4572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>
              <a:off x="6360105" y="2059564"/>
              <a:ext cx="471055" cy="12469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 rot="5400000" flipH="1" flipV="1">
              <a:off x="5722933" y="1742034"/>
              <a:ext cx="324760" cy="6930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V="1">
              <a:off x="5841423" y="1685493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5855710" y="1847418"/>
              <a:ext cx="415639" cy="831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6059201" y="2184256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6073052" y="2257856"/>
              <a:ext cx="443349" cy="18010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>
              <a:off x="6064395" y="2447925"/>
              <a:ext cx="360218" cy="6927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05" name="Straight Arrow Connector 104"/>
          <p:cNvCxnSpPr/>
          <p:nvPr/>
        </p:nvCxnSpPr>
        <p:spPr bwMode="auto">
          <a:xfrm>
            <a:off x="4908430" y="5526756"/>
            <a:ext cx="465827" cy="52621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5434642" y="5359973"/>
            <a:ext cx="678641" cy="288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7" name="Group 108"/>
          <p:cNvGrpSpPr/>
          <p:nvPr/>
        </p:nvGrpSpPr>
        <p:grpSpPr>
          <a:xfrm>
            <a:off x="6090249" y="4868274"/>
            <a:ext cx="566468" cy="799381"/>
            <a:chOff x="6650966" y="4318960"/>
            <a:chExt cx="566468" cy="799381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 flipV="1">
              <a:off x="6650966" y="4318960"/>
              <a:ext cx="368061" cy="4773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 flipV="1">
              <a:off x="6668219" y="4511615"/>
              <a:ext cx="491706" cy="32780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V="1">
              <a:off x="6659592" y="4761782"/>
              <a:ext cx="534838" cy="8626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 bwMode="auto">
            <a:xfrm>
              <a:off x="6676845" y="4848045"/>
              <a:ext cx="540589" cy="117896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>
              <a:off x="6676845" y="4839419"/>
              <a:ext cx="373812" cy="27892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13" name="Straight Arrow Connector 112"/>
          <p:cNvCxnSpPr/>
          <p:nvPr/>
        </p:nvCxnSpPr>
        <p:spPr bwMode="auto">
          <a:xfrm flipV="1">
            <a:off x="4527656" y="1938163"/>
            <a:ext cx="398057" cy="40815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1380257" y="2783552"/>
            <a:ext cx="1492370" cy="116456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845419" y="2930201"/>
            <a:ext cx="1958196" cy="1526875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1233608" y="3973997"/>
            <a:ext cx="1630392" cy="151824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H="1">
            <a:off x="1690808" y="4448450"/>
            <a:ext cx="1104182" cy="13457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V="1">
            <a:off x="2898506" y="2464375"/>
            <a:ext cx="1544128" cy="146649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 flipV="1">
            <a:off x="3338453" y="2904321"/>
            <a:ext cx="1061049" cy="13025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endCxn id="148" idx="0"/>
          </p:cNvCxnSpPr>
          <p:nvPr/>
        </p:nvCxnSpPr>
        <p:spPr bwMode="auto">
          <a:xfrm>
            <a:off x="4425381" y="2904321"/>
            <a:ext cx="516343" cy="195227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endCxn id="149" idx="0"/>
          </p:cNvCxnSpPr>
          <p:nvPr/>
        </p:nvCxnSpPr>
        <p:spPr bwMode="auto">
          <a:xfrm>
            <a:off x="4942966" y="2731793"/>
            <a:ext cx="461709" cy="243248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3372959" y="4258668"/>
            <a:ext cx="1526875" cy="75049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2803615" y="4431197"/>
            <a:ext cx="2035834" cy="105242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936530" y="2387409"/>
            <a:ext cx="3639261" cy="6393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flipH="1" flipV="1">
            <a:off x="1371630" y="2809430"/>
            <a:ext cx="3027872" cy="9489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4503019" y="2473000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flipV="1">
            <a:off x="4405253" y="2792178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H="1">
            <a:off x="4396627" y="2464374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621" y="2268674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572" y="25763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485" y="27287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100" y="5170030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traight Connector 132"/>
          <p:cNvCxnSpPr/>
          <p:nvPr/>
        </p:nvCxnSpPr>
        <p:spPr bwMode="auto">
          <a:xfrm>
            <a:off x="920180" y="2487376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flipV="1">
            <a:off x="822414" y="2806554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813788" y="2478750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782" y="22830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733" y="2590726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46" y="2743126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traight Connector 138"/>
          <p:cNvCxnSpPr/>
          <p:nvPr/>
        </p:nvCxnSpPr>
        <p:spPr bwMode="auto">
          <a:xfrm>
            <a:off x="2884130" y="3985497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flipV="1">
            <a:off x="2786364" y="4304675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flipH="1">
            <a:off x="2777738" y="3976871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732" y="3781171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8683" y="4088847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596" y="4241247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Straight Connector 144"/>
          <p:cNvCxnSpPr/>
          <p:nvPr/>
        </p:nvCxnSpPr>
        <p:spPr bwMode="auto">
          <a:xfrm>
            <a:off x="4960219" y="5060923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flipV="1">
            <a:off x="4862453" y="5380101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 flipH="1">
            <a:off x="4853827" y="5052297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821" y="4856597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772" y="5164273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685" y="5316673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Straight Connector 150"/>
          <p:cNvCxnSpPr/>
          <p:nvPr/>
        </p:nvCxnSpPr>
        <p:spPr bwMode="auto">
          <a:xfrm>
            <a:off x="1224982" y="5535376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flipV="1">
            <a:off x="1127216" y="5854554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flipH="1">
            <a:off x="1118590" y="5526750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584" y="53310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535" y="5638726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448" y="5791126"/>
            <a:ext cx="339806" cy="33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TextBox 156"/>
          <p:cNvSpPr txBox="1"/>
          <p:nvPr/>
        </p:nvSpPr>
        <p:spPr>
          <a:xfrm>
            <a:off x="4612990" y="1629706"/>
            <a:ext cx="1940944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Peering</a:t>
            </a:r>
            <a:endParaRPr lang="en-US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6894074" y="2118537"/>
            <a:ext cx="1737308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Access</a:t>
            </a:r>
            <a:endParaRPr lang="en-US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07673" y="1745511"/>
            <a:ext cx="2228491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Router Centers</a:t>
            </a:r>
            <a:endParaRPr lang="en-US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101969" y="2970461"/>
            <a:ext cx="1940944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Backbone</a:t>
            </a:r>
            <a:endParaRPr lang="en-US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40104" y="4960288"/>
            <a:ext cx="1851805" cy="6009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</a:rPr>
              <a:t/>
            </a:r>
            <a:br>
              <a:rPr lang="en-US" sz="14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Business</a:t>
            </a:r>
            <a:endParaRPr lang="en-US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244858" y="6104726"/>
            <a:ext cx="1851805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Datacenters</a:t>
            </a:r>
            <a:endParaRPr lang="en-US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cxnSp>
        <p:nvCxnSpPr>
          <p:cNvPr id="163" name="Straight Arrow Connector 162"/>
          <p:cNvCxnSpPr/>
          <p:nvPr/>
        </p:nvCxnSpPr>
        <p:spPr bwMode="auto">
          <a:xfrm>
            <a:off x="1791419" y="5868938"/>
            <a:ext cx="399690" cy="34793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4" name="TextBox 163"/>
          <p:cNvSpPr txBox="1"/>
          <p:nvPr/>
        </p:nvSpPr>
        <p:spPr>
          <a:xfrm>
            <a:off x="1186340" y="5983936"/>
            <a:ext cx="1851805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/>
            </a:r>
            <a:b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sz="1400" dirty="0" smtClean="0">
                <a:solidFill>
                  <a:schemeClr val="bg2"/>
                </a:solidFill>
                <a:latin typeface="Calibri" panose="020F0502020204030204" pitchFamily="34" charset="0"/>
              </a:rPr>
              <a:t>Management</a:t>
            </a:r>
            <a:endParaRPr lang="en-US" sz="14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725059" y="4100546"/>
            <a:ext cx="3137842" cy="160712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Link Traffic Rates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Aggregated per router interface</a:t>
            </a: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0" name="Right Arrow 239"/>
          <p:cNvSpPr/>
          <p:nvPr/>
        </p:nvSpPr>
        <p:spPr bwMode="auto">
          <a:xfrm rot="4654752">
            <a:off x="5124929" y="4050662"/>
            <a:ext cx="942109" cy="917079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CCCC"/>
              </a:solidFill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41" name="Curved Right Arrow 240"/>
          <p:cNvSpPr/>
          <p:nvPr/>
        </p:nvSpPr>
        <p:spPr bwMode="auto">
          <a:xfrm rot="5400000">
            <a:off x="2727516" y="5032346"/>
            <a:ext cx="803563" cy="461665"/>
          </a:xfrm>
          <a:prstGeom prst="curvedRightArrow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CCCC"/>
              </a:solidFill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268397" y="5568395"/>
            <a:ext cx="2573128" cy="1025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Traffic Matrices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Flow records from routers</a:t>
            </a: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43" name="Isosceles Triangle 242"/>
          <p:cNvSpPr/>
          <p:nvPr/>
        </p:nvSpPr>
        <p:spPr bwMode="auto">
          <a:xfrm>
            <a:off x="622201" y="3040621"/>
            <a:ext cx="429491" cy="917079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44" name="Isosceles Triangle 243"/>
          <p:cNvSpPr/>
          <p:nvPr/>
        </p:nvSpPr>
        <p:spPr bwMode="auto">
          <a:xfrm>
            <a:off x="525218" y="5271202"/>
            <a:ext cx="429491" cy="917079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45" name="Freeform 244"/>
          <p:cNvSpPr/>
          <p:nvPr/>
        </p:nvSpPr>
        <p:spPr bwMode="auto">
          <a:xfrm flipH="1">
            <a:off x="663765" y="3580948"/>
            <a:ext cx="277091" cy="1593272"/>
          </a:xfrm>
          <a:custGeom>
            <a:avLst/>
            <a:gdLst>
              <a:gd name="connsiteX0" fmla="*/ 0 w 3643746"/>
              <a:gd name="connsiteY0" fmla="*/ 0 h 2327564"/>
              <a:gd name="connsiteX1" fmla="*/ 1593273 w 3643746"/>
              <a:gd name="connsiteY1" fmla="*/ 1413164 h 2327564"/>
              <a:gd name="connsiteX2" fmla="*/ 3643746 w 3643746"/>
              <a:gd name="connsiteY2" fmla="*/ 2327564 h 2327564"/>
              <a:gd name="connsiteX3" fmla="*/ 3643746 w 3643746"/>
              <a:gd name="connsiteY3" fmla="*/ 2327564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746" h="2327564">
                <a:moveTo>
                  <a:pt x="0" y="0"/>
                </a:moveTo>
                <a:cubicBezTo>
                  <a:pt x="492991" y="512618"/>
                  <a:pt x="985982" y="1025237"/>
                  <a:pt x="1593273" y="1413164"/>
                </a:cubicBezTo>
                <a:cubicBezTo>
                  <a:pt x="2200564" y="1801091"/>
                  <a:pt x="3643746" y="2327564"/>
                  <a:pt x="3643746" y="2327564"/>
                </a:cubicBezTo>
                <a:lnTo>
                  <a:pt x="3643746" y="2327564"/>
                </a:ln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26456" y="3636365"/>
            <a:ext cx="2569029" cy="10945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Loss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&amp; Latency</a:t>
            </a:r>
          </a:p>
          <a:p>
            <a:r>
              <a:rPr lang="en-US" sz="1600" dirty="0">
                <a:latin typeface="Calibri" panose="020F0502020204030204" pitchFamily="34" charset="0"/>
              </a:rPr>
              <a:t>Active probing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7" name="Isosceles Triangle 246"/>
          <p:cNvSpPr/>
          <p:nvPr/>
        </p:nvSpPr>
        <p:spPr bwMode="auto">
          <a:xfrm>
            <a:off x="5249619" y="2652694"/>
            <a:ext cx="429491" cy="917079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cxnSp>
        <p:nvCxnSpPr>
          <p:cNvPr id="248" name="Curved Connector 247"/>
          <p:cNvCxnSpPr/>
          <p:nvPr/>
        </p:nvCxnSpPr>
        <p:spPr bwMode="auto">
          <a:xfrm rot="10800000" flipV="1">
            <a:off x="5374310" y="2874365"/>
            <a:ext cx="401782" cy="387927"/>
          </a:xfrm>
          <a:prstGeom prst="curvedConnector3">
            <a:avLst>
              <a:gd name="adj1" fmla="val -81034"/>
            </a:avLst>
          </a:prstGeom>
          <a:noFill/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49" name="TextBox 248"/>
          <p:cNvSpPr txBox="1"/>
          <p:nvPr/>
        </p:nvSpPr>
        <p:spPr>
          <a:xfrm>
            <a:off x="6038701" y="3102398"/>
            <a:ext cx="2396837" cy="7342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Loss &amp; Latency 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</a:rPr>
              <a:t>Roundtrip</a:t>
            </a:r>
            <a:r>
              <a:rPr lang="en-US" sz="1600" dirty="0">
                <a:latin typeface="Calibri" panose="020F0502020204030204" pitchFamily="34" charset="0"/>
              </a:rPr>
              <a:t> to edge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5803803" y="1495285"/>
            <a:ext cx="3103418" cy="7065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Protocol Monitoring:</a:t>
            </a:r>
          </a:p>
          <a:p>
            <a:r>
              <a:rPr lang="en-US" sz="1600" dirty="0">
                <a:latin typeface="Calibri" panose="020F0502020204030204" pitchFamily="34" charset="0"/>
              </a:rPr>
              <a:t>Routers, Wireless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1" name="Multiply 250"/>
          <p:cNvSpPr>
            <a:spLocks noChangeAspect="1"/>
          </p:cNvSpPr>
          <p:nvPr/>
        </p:nvSpPr>
        <p:spPr bwMode="auto">
          <a:xfrm>
            <a:off x="4223862" y="2145172"/>
            <a:ext cx="548640" cy="73402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1771582" y="1615491"/>
            <a:ext cx="3103418" cy="637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Status Reports:</a:t>
            </a:r>
          </a:p>
          <a:p>
            <a:r>
              <a:rPr lang="en-US" sz="1600" dirty="0" smtClean="0">
                <a:latin typeface="Calibri" panose="020F0502020204030204" pitchFamily="34" charset="0"/>
              </a:rPr>
              <a:t>Device failures and transitions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6545254" y="5617885"/>
            <a:ext cx="2821046" cy="10945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Customer Care Logs</a:t>
            </a:r>
          </a:p>
          <a:p>
            <a:r>
              <a:rPr lang="en-US" sz="1600" dirty="0">
                <a:latin typeface="Calibri" panose="020F0502020204030204" pitchFamily="34" charset="0"/>
              </a:rPr>
              <a:t>R</a:t>
            </a:r>
            <a:r>
              <a:rPr lang="en-US" sz="1600" dirty="0" smtClean="0">
                <a:latin typeface="Calibri" panose="020F0502020204030204" pitchFamily="34" charset="0"/>
              </a:rPr>
              <a:t>eactive </a:t>
            </a:r>
            <a:r>
              <a:rPr lang="en-US" sz="1600" dirty="0">
                <a:latin typeface="Calibri" panose="020F0502020204030204" pitchFamily="34" charset="0"/>
              </a:rPr>
              <a:t>indicators of </a:t>
            </a:r>
            <a:br>
              <a:rPr lang="en-US" sz="1600" dirty="0">
                <a:latin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</a:rPr>
              <a:t>network performance 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pPr lvl="1"/>
            <a:endParaRPr lang="en-US" dirty="0" smtClean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0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Summarize (ISP) Big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6452"/>
            <a:ext cx="8229600" cy="4533900"/>
          </a:xfrm>
        </p:spPr>
        <p:txBody>
          <a:bodyPr/>
          <a:lstStyle/>
          <a:p>
            <a:r>
              <a:rPr lang="en-US" dirty="0" smtClean="0"/>
              <a:t>When transmission bandwidth for measurements is limited</a:t>
            </a:r>
          </a:p>
          <a:p>
            <a:pPr lvl="1"/>
            <a:r>
              <a:rPr lang="en-US" dirty="0" smtClean="0"/>
              <a:t>Not such a big issue in ISPs with in-band collection</a:t>
            </a:r>
          </a:p>
          <a:p>
            <a:r>
              <a:rPr lang="en-US" dirty="0" smtClean="0"/>
              <a:t>Typically raw accumulation is not feasible (even for nation states)</a:t>
            </a:r>
          </a:p>
          <a:p>
            <a:pPr lvl="1"/>
            <a:r>
              <a:rPr lang="en-US" dirty="0" smtClean="0"/>
              <a:t>High rate streaming data</a:t>
            </a:r>
          </a:p>
          <a:p>
            <a:pPr lvl="1"/>
            <a:r>
              <a:rPr lang="en-US" dirty="0" smtClean="0"/>
              <a:t>Maintain historical summaries for </a:t>
            </a:r>
            <a:r>
              <a:rPr lang="en-US" dirty="0" err="1" smtClean="0"/>
              <a:t>baselining</a:t>
            </a:r>
            <a:r>
              <a:rPr lang="en-US" dirty="0" smtClean="0"/>
              <a:t>, time series analysis</a:t>
            </a:r>
          </a:p>
          <a:p>
            <a:r>
              <a:rPr lang="en-US" dirty="0" smtClean="0"/>
              <a:t>To facilitate fast queries</a:t>
            </a:r>
          </a:p>
          <a:p>
            <a:pPr lvl="1"/>
            <a:r>
              <a:rPr lang="en-US" dirty="0" smtClean="0"/>
              <a:t>When infeasible to run exploratory queries over full data</a:t>
            </a:r>
          </a:p>
          <a:p>
            <a:r>
              <a:rPr lang="en-US" dirty="0" smtClean="0"/>
              <a:t>As part of hierarchical query infrastructure:</a:t>
            </a:r>
          </a:p>
          <a:p>
            <a:pPr lvl="1"/>
            <a:r>
              <a:rPr lang="en-US" dirty="0" smtClean="0"/>
              <a:t>Maintain full data over limited duration window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rill down into full data through one or more layers of summarization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Sampling has been proved to be a flexible method to accomplish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12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8" y="3206044"/>
            <a:ext cx="8229600" cy="808038"/>
          </a:xfrm>
        </p:spPr>
        <p:txBody>
          <a:bodyPr/>
          <a:lstStyle/>
          <a:p>
            <a:pPr algn="ctr"/>
            <a:r>
              <a:rPr lang="en-US" dirty="0" smtClean="0"/>
              <a:t>Data Scale:</a:t>
            </a:r>
            <a:br>
              <a:rPr lang="en-US" dirty="0" smtClean="0"/>
            </a:br>
            <a:r>
              <a:rPr lang="en-US" dirty="0" smtClean="0"/>
              <a:t>Summarization and Sampling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4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Traffic Measurement in </a:t>
            </a:r>
            <a:r>
              <a:rPr lang="en-US" dirty="0"/>
              <a:t>the ISP </a:t>
            </a:r>
            <a:r>
              <a:rPr lang="en-US" dirty="0" smtClean="0"/>
              <a:t>Network</a:t>
            </a:r>
            <a:endParaRPr lang="en-US" dirty="0"/>
          </a:p>
        </p:txBody>
      </p:sp>
      <p:grpSp>
        <p:nvGrpSpPr>
          <p:cNvPr id="91" name="Group 90"/>
          <p:cNvGrpSpPr/>
          <p:nvPr/>
        </p:nvGrpSpPr>
        <p:grpSpPr>
          <a:xfrm>
            <a:off x="5050992" y="2077358"/>
            <a:ext cx="1787957" cy="902890"/>
            <a:chOff x="5050992" y="1614308"/>
            <a:chExt cx="1787957" cy="902890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 flipV="1">
              <a:off x="5050992" y="2187246"/>
              <a:ext cx="599310" cy="9472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rot="5400000" flipH="1" flipV="1">
              <a:off x="5627251" y="1959122"/>
              <a:ext cx="240588" cy="1998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>
              <a:off x="5639238" y="2184690"/>
              <a:ext cx="437714" cy="26799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V="1">
              <a:off x="5661746" y="2045710"/>
              <a:ext cx="734291" cy="13854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rot="5400000" flipH="1" flipV="1">
              <a:off x="6317672" y="1759529"/>
              <a:ext cx="346365" cy="2355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6381749" y="1902403"/>
              <a:ext cx="4572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>
              <a:off x="6360105" y="2059564"/>
              <a:ext cx="471055" cy="12469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 rot="5400000" flipH="1" flipV="1">
              <a:off x="5722933" y="1742034"/>
              <a:ext cx="324760" cy="6930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V="1">
              <a:off x="5841423" y="1685493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V="1">
              <a:off x="5855710" y="1847418"/>
              <a:ext cx="415639" cy="831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/>
            <p:nvPr/>
          </p:nvCxnSpPr>
          <p:spPr bwMode="auto">
            <a:xfrm flipV="1">
              <a:off x="6059201" y="2184256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Arrow Connector 102"/>
            <p:cNvCxnSpPr/>
            <p:nvPr/>
          </p:nvCxnSpPr>
          <p:spPr bwMode="auto">
            <a:xfrm flipV="1">
              <a:off x="6073052" y="2257856"/>
              <a:ext cx="443349" cy="18010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>
              <a:off x="6064395" y="2447925"/>
              <a:ext cx="360218" cy="6927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05" name="Straight Arrow Connector 104"/>
          <p:cNvCxnSpPr/>
          <p:nvPr/>
        </p:nvCxnSpPr>
        <p:spPr bwMode="auto">
          <a:xfrm>
            <a:off x="4908430" y="5526756"/>
            <a:ext cx="465827" cy="52621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flipV="1">
            <a:off x="5434642" y="5359973"/>
            <a:ext cx="678641" cy="288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7" name="Group 108"/>
          <p:cNvGrpSpPr/>
          <p:nvPr/>
        </p:nvGrpSpPr>
        <p:grpSpPr>
          <a:xfrm>
            <a:off x="6090249" y="4868274"/>
            <a:ext cx="566468" cy="799381"/>
            <a:chOff x="6650966" y="4318960"/>
            <a:chExt cx="566468" cy="799381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 flipV="1">
              <a:off x="6650966" y="4318960"/>
              <a:ext cx="368061" cy="4773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 flipV="1">
              <a:off x="6668219" y="4511615"/>
              <a:ext cx="491706" cy="32780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V="1">
              <a:off x="6659592" y="4761782"/>
              <a:ext cx="534838" cy="8626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 bwMode="auto">
            <a:xfrm>
              <a:off x="6676845" y="4848045"/>
              <a:ext cx="540589" cy="117896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>
              <a:off x="6676845" y="4839419"/>
              <a:ext cx="373812" cy="27892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13" name="Straight Arrow Connector 112"/>
          <p:cNvCxnSpPr/>
          <p:nvPr/>
        </p:nvCxnSpPr>
        <p:spPr bwMode="auto">
          <a:xfrm flipV="1">
            <a:off x="4527656" y="1938163"/>
            <a:ext cx="398057" cy="40815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>
            <a:off x="1380257" y="2783552"/>
            <a:ext cx="1492370" cy="116456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>
            <a:off x="845419" y="2930201"/>
            <a:ext cx="1958196" cy="1526875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>
            <a:off x="1233608" y="3973997"/>
            <a:ext cx="1630392" cy="151824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/>
          <p:cNvCxnSpPr/>
          <p:nvPr/>
        </p:nvCxnSpPr>
        <p:spPr bwMode="auto">
          <a:xfrm flipH="1">
            <a:off x="1690808" y="4448450"/>
            <a:ext cx="1104182" cy="13457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/>
          <p:nvPr/>
        </p:nvCxnSpPr>
        <p:spPr bwMode="auto">
          <a:xfrm flipV="1">
            <a:off x="2898506" y="2464375"/>
            <a:ext cx="1544128" cy="146649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 flipV="1">
            <a:off x="3338453" y="2904321"/>
            <a:ext cx="1061049" cy="13025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Straight Connector 119"/>
          <p:cNvCxnSpPr>
            <a:endCxn id="148" idx="0"/>
          </p:cNvCxnSpPr>
          <p:nvPr/>
        </p:nvCxnSpPr>
        <p:spPr bwMode="auto">
          <a:xfrm>
            <a:off x="4425381" y="2904321"/>
            <a:ext cx="516343" cy="195227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>
            <a:endCxn id="149" idx="0"/>
          </p:cNvCxnSpPr>
          <p:nvPr/>
        </p:nvCxnSpPr>
        <p:spPr bwMode="auto">
          <a:xfrm>
            <a:off x="4942966" y="2731793"/>
            <a:ext cx="461709" cy="243248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>
            <a:off x="3372959" y="4258668"/>
            <a:ext cx="1526875" cy="75049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2803615" y="4431197"/>
            <a:ext cx="2035834" cy="105242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Straight Connector 123"/>
          <p:cNvCxnSpPr/>
          <p:nvPr/>
        </p:nvCxnSpPr>
        <p:spPr bwMode="auto">
          <a:xfrm flipH="1">
            <a:off x="936530" y="2387409"/>
            <a:ext cx="3639261" cy="6393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flipH="1" flipV="1">
            <a:off x="1371630" y="2809430"/>
            <a:ext cx="3027872" cy="9489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>
            <a:off x="4503019" y="2473000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flipV="1">
            <a:off x="4405253" y="2792178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flipH="1">
            <a:off x="4396627" y="2464374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621" y="2268674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572" y="25763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485" y="27287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100" y="5170030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Straight Connector 132"/>
          <p:cNvCxnSpPr/>
          <p:nvPr/>
        </p:nvCxnSpPr>
        <p:spPr bwMode="auto">
          <a:xfrm>
            <a:off x="920180" y="2487376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 flipV="1">
            <a:off x="822414" y="2806554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 flipH="1">
            <a:off x="813788" y="2478750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782" y="22830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4733" y="2590726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646" y="2743126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Straight Connector 138"/>
          <p:cNvCxnSpPr/>
          <p:nvPr/>
        </p:nvCxnSpPr>
        <p:spPr bwMode="auto">
          <a:xfrm>
            <a:off x="2884130" y="3985497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Straight Connector 139"/>
          <p:cNvCxnSpPr/>
          <p:nvPr/>
        </p:nvCxnSpPr>
        <p:spPr bwMode="auto">
          <a:xfrm flipV="1">
            <a:off x="2786364" y="4304675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1" name="Straight Connector 140"/>
          <p:cNvCxnSpPr/>
          <p:nvPr/>
        </p:nvCxnSpPr>
        <p:spPr bwMode="auto">
          <a:xfrm flipH="1">
            <a:off x="2777738" y="3976871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732" y="3781171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8683" y="4088847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9596" y="4241247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Straight Connector 144"/>
          <p:cNvCxnSpPr/>
          <p:nvPr/>
        </p:nvCxnSpPr>
        <p:spPr bwMode="auto">
          <a:xfrm>
            <a:off x="4960219" y="5060923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Straight Connector 145"/>
          <p:cNvCxnSpPr/>
          <p:nvPr/>
        </p:nvCxnSpPr>
        <p:spPr bwMode="auto">
          <a:xfrm flipV="1">
            <a:off x="4862453" y="5380101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/>
          <p:cNvCxnSpPr/>
          <p:nvPr/>
        </p:nvCxnSpPr>
        <p:spPr bwMode="auto">
          <a:xfrm flipH="1">
            <a:off x="4853827" y="5052297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1821" y="4856597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4772" y="5164273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685" y="5316673"/>
            <a:ext cx="339806" cy="339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" name="Straight Connector 150"/>
          <p:cNvCxnSpPr/>
          <p:nvPr/>
        </p:nvCxnSpPr>
        <p:spPr bwMode="auto">
          <a:xfrm>
            <a:off x="1224982" y="5535376"/>
            <a:ext cx="439947" cy="3105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Straight Connector 151"/>
          <p:cNvCxnSpPr/>
          <p:nvPr/>
        </p:nvCxnSpPr>
        <p:spPr bwMode="auto">
          <a:xfrm flipV="1">
            <a:off x="1127216" y="5854554"/>
            <a:ext cx="537713" cy="13514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flipH="1">
            <a:off x="1118590" y="5526750"/>
            <a:ext cx="115018" cy="46295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584" y="5331050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9535" y="5638726"/>
            <a:ext cx="339806" cy="339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448" y="5791126"/>
            <a:ext cx="339806" cy="33947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TextBox 157"/>
          <p:cNvSpPr txBox="1"/>
          <p:nvPr/>
        </p:nvSpPr>
        <p:spPr>
          <a:xfrm>
            <a:off x="6894074" y="2118537"/>
            <a:ext cx="1737308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Access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07673" y="1745511"/>
            <a:ext cx="2228491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/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Router Centers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101969" y="2970461"/>
            <a:ext cx="1940944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Backbone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740104" y="4960288"/>
            <a:ext cx="1851805" cy="6009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/>
            </a:r>
            <a:br>
              <a:rPr lang="en-US" sz="1400" dirty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Business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244858" y="6104726"/>
            <a:ext cx="1851805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Datacenters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163" name="Straight Arrow Connector 162"/>
          <p:cNvCxnSpPr/>
          <p:nvPr/>
        </p:nvCxnSpPr>
        <p:spPr bwMode="auto">
          <a:xfrm>
            <a:off x="1791419" y="5868938"/>
            <a:ext cx="399690" cy="347931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4" name="TextBox 163"/>
          <p:cNvSpPr txBox="1"/>
          <p:nvPr/>
        </p:nvSpPr>
        <p:spPr>
          <a:xfrm>
            <a:off x="1186340" y="5983936"/>
            <a:ext cx="1851805" cy="3623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/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Management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41" name="Curved Right Arrow 240"/>
          <p:cNvSpPr/>
          <p:nvPr/>
        </p:nvSpPr>
        <p:spPr bwMode="auto">
          <a:xfrm rot="5400000">
            <a:off x="2727516" y="4257339"/>
            <a:ext cx="803563" cy="2011680"/>
          </a:xfrm>
          <a:prstGeom prst="curvedRightArrow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CCCCCC"/>
              </a:solidFill>
              <a:effectLst/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268397" y="5568395"/>
            <a:ext cx="2573128" cy="10252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 smtClean="0"/>
              <a:t>Traffic Matrices</a:t>
            </a:r>
          </a:p>
          <a:p>
            <a:r>
              <a:rPr lang="en-US" sz="1600" dirty="0"/>
              <a:t>Flow records from routers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1697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Dataset: </a:t>
            </a:r>
            <a:r>
              <a:rPr lang="en-US" dirty="0"/>
              <a:t>Flow Records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2806215"/>
            <a:ext cx="8686800" cy="3826860"/>
          </a:xfrm>
        </p:spPr>
        <p:txBody>
          <a:bodyPr/>
          <a:lstStyle/>
          <a:p>
            <a:r>
              <a:rPr lang="en-US" sz="1800" dirty="0" smtClean="0">
                <a:solidFill>
                  <a:srgbClr val="C00000"/>
                </a:solidFill>
              </a:rPr>
              <a:t>IP Flow</a:t>
            </a:r>
            <a:r>
              <a:rPr lang="en-US" sz="1800" dirty="0" smtClean="0"/>
              <a:t>: </a:t>
            </a:r>
            <a:r>
              <a:rPr lang="en-US" sz="1600" dirty="0" smtClean="0"/>
              <a:t>set </a:t>
            </a:r>
            <a:r>
              <a:rPr lang="en-US" sz="1600" dirty="0"/>
              <a:t>of packets with common key observed close in time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Flow Key</a:t>
            </a:r>
            <a:r>
              <a:rPr lang="en-US" sz="1800" dirty="0" smtClean="0"/>
              <a:t>: </a:t>
            </a:r>
            <a:r>
              <a:rPr lang="en-US" sz="1600" dirty="0" smtClean="0"/>
              <a:t>IP </a:t>
            </a:r>
            <a:r>
              <a:rPr lang="en-US" sz="1600" dirty="0" err="1" smtClean="0"/>
              <a:t>src</a:t>
            </a:r>
            <a:r>
              <a:rPr lang="en-US" sz="1600" dirty="0" smtClean="0"/>
              <a:t>/</a:t>
            </a:r>
            <a:r>
              <a:rPr lang="en-US" sz="1600" dirty="0" err="1" smtClean="0"/>
              <a:t>dst</a:t>
            </a:r>
            <a:r>
              <a:rPr lang="en-US" sz="1600" dirty="0" smtClean="0"/>
              <a:t> address, TCP/UDP ports, </a:t>
            </a:r>
            <a:r>
              <a:rPr lang="en-US" sz="1600" dirty="0" err="1" smtClean="0"/>
              <a:t>ToS</a:t>
            </a:r>
            <a:r>
              <a:rPr lang="en-US" sz="1600" dirty="0" smtClean="0"/>
              <a:t>,… [64 to 104+ bits]</a:t>
            </a:r>
          </a:p>
          <a:p>
            <a:r>
              <a:rPr lang="en-US" sz="1800" dirty="0" smtClean="0">
                <a:solidFill>
                  <a:srgbClr val="C00000"/>
                </a:solidFill>
              </a:rPr>
              <a:t>Flow Records</a:t>
            </a:r>
            <a:r>
              <a:rPr lang="en-US" sz="1800" dirty="0" smtClean="0"/>
              <a:t>: </a:t>
            </a:r>
          </a:p>
          <a:p>
            <a:pPr lvl="1"/>
            <a:r>
              <a:rPr lang="en-US" sz="1600" dirty="0" smtClean="0">
                <a:ea typeface="ヒラギノ角ゴ Pro W3" charset="0"/>
              </a:rPr>
              <a:t>Protocol level summaries of flows, compiled </a:t>
            </a:r>
            <a:r>
              <a:rPr lang="en-US" sz="1600" dirty="0">
                <a:ea typeface="ヒラギノ角ゴ Pro W3" charset="0"/>
              </a:rPr>
              <a:t>and exported by routers</a:t>
            </a:r>
          </a:p>
          <a:p>
            <a:pPr lvl="1"/>
            <a:r>
              <a:rPr lang="en-US" sz="1600" dirty="0" smtClean="0">
                <a:ea typeface="ヒラギノ角ゴ Pro W3" charset="0"/>
              </a:rPr>
              <a:t>Flow </a:t>
            </a:r>
            <a:r>
              <a:rPr lang="en-US" sz="1600" dirty="0">
                <a:ea typeface="ヒラギノ角ゴ Pro W3" charset="0"/>
              </a:rPr>
              <a:t>key, packet and byte counts, first/last packet time, </a:t>
            </a:r>
            <a:r>
              <a:rPr lang="en-US" sz="1600" dirty="0" smtClean="0">
                <a:ea typeface="ヒラギノ角ゴ Pro W3" charset="0"/>
              </a:rPr>
              <a:t>some router state</a:t>
            </a:r>
          </a:p>
          <a:p>
            <a:pPr lvl="1"/>
            <a:r>
              <a:rPr lang="en-US" sz="1600" dirty="0" smtClean="0">
                <a:ea typeface="ヒラギノ角ゴ Pro W3" charset="0"/>
              </a:rPr>
              <a:t>Realizations: Cisco </a:t>
            </a:r>
            <a:r>
              <a:rPr lang="en-US" sz="1600" dirty="0" err="1" smtClean="0">
                <a:ea typeface="ヒラギノ角ゴ Pro W3" charset="0"/>
              </a:rPr>
              <a:t>Netflow</a:t>
            </a:r>
            <a:r>
              <a:rPr lang="en-US" sz="1600" dirty="0" smtClean="0">
                <a:ea typeface="ヒラギノ角ゴ Pro W3" charset="0"/>
              </a:rPr>
              <a:t>, IETF Standards</a:t>
            </a:r>
            <a:endParaRPr lang="en-US" sz="1600" dirty="0">
              <a:ea typeface="ヒラギノ角ゴ Pro W3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ea typeface="ヒラギノ角ゴ Pro W3" charset="0"/>
              </a:rPr>
              <a:t>Scale</a:t>
            </a:r>
            <a:r>
              <a:rPr lang="en-US" sz="2000" dirty="0">
                <a:ea typeface="ヒラギノ角ゴ Pro W3" charset="0"/>
              </a:rPr>
              <a:t>: </a:t>
            </a:r>
            <a:r>
              <a:rPr lang="en-US" sz="2000" dirty="0">
                <a:ea typeface="ヒラギノ角ゴ Pro W3" charset="0"/>
                <a:sym typeface="Wingdings"/>
              </a:rPr>
              <a:t>100’s </a:t>
            </a:r>
            <a:r>
              <a:rPr lang="en-US" sz="2000" dirty="0" err="1">
                <a:ea typeface="ヒラギノ角ゴ Pro W3" charset="0"/>
                <a:sym typeface="Wingdings"/>
              </a:rPr>
              <a:t>TeraBytes</a:t>
            </a:r>
            <a:r>
              <a:rPr lang="en-US" sz="2000" dirty="0">
                <a:ea typeface="ヒラギノ角ゴ Pro W3" charset="0"/>
                <a:sym typeface="Wingdings"/>
              </a:rPr>
              <a:t> </a:t>
            </a:r>
            <a:r>
              <a:rPr lang="en-US" sz="2000" dirty="0" smtClean="0">
                <a:ea typeface="ヒラギノ角ゴ Pro W3" charset="0"/>
                <a:sym typeface="Wingdings"/>
              </a:rPr>
              <a:t>of flow </a:t>
            </a:r>
            <a:r>
              <a:rPr lang="en-US" sz="2000" dirty="0">
                <a:ea typeface="ヒラギノ角ゴ Pro W3" charset="0"/>
                <a:sym typeface="Wingdings"/>
              </a:rPr>
              <a:t>records daily are generated </a:t>
            </a:r>
            <a:r>
              <a:rPr lang="en-US" sz="2000" dirty="0" smtClean="0">
                <a:ea typeface="ヒラギノ角ゴ Pro W3" charset="0"/>
                <a:sym typeface="Wingdings"/>
              </a:rPr>
              <a:t>in a </a:t>
            </a:r>
            <a:r>
              <a:rPr lang="en-US" sz="2000" dirty="0">
                <a:ea typeface="ヒラギノ角ゴ Pro W3" charset="0"/>
                <a:sym typeface="Wingdings"/>
              </a:rPr>
              <a:t>large </a:t>
            </a:r>
            <a:r>
              <a:rPr lang="en-US" sz="2000" dirty="0" smtClean="0">
                <a:ea typeface="ヒラギノ角ゴ Pro W3" charset="0"/>
                <a:sym typeface="Wingdings"/>
              </a:rPr>
              <a:t>ISP</a:t>
            </a:r>
          </a:p>
          <a:p>
            <a:r>
              <a:rPr lang="en-US" sz="1800" dirty="0" smtClean="0"/>
              <a:t>Used to manage network over range of timescales: </a:t>
            </a:r>
            <a:endParaRPr lang="en-US" sz="1800" dirty="0"/>
          </a:p>
          <a:p>
            <a:pPr lvl="1"/>
            <a:r>
              <a:rPr lang="en-US" sz="1600" dirty="0" smtClean="0">
                <a:ea typeface="ヒラギノ角ゴ Pro W3" charset="0"/>
              </a:rPr>
              <a:t>Capacity planning (months),…., detecting network attacks </a:t>
            </a:r>
            <a:r>
              <a:rPr lang="en-US" sz="1600" dirty="0">
                <a:ea typeface="ヒラギノ角ゴ Pro W3" charset="0"/>
              </a:rPr>
              <a:t>(</a:t>
            </a:r>
            <a:r>
              <a:rPr lang="en-US" sz="1600" dirty="0" smtClean="0">
                <a:ea typeface="ヒラギノ角ゴ Pro W3" charset="0"/>
              </a:rPr>
              <a:t>seconds)</a:t>
            </a:r>
          </a:p>
          <a:p>
            <a:r>
              <a:rPr lang="en-US" sz="1800" dirty="0">
                <a:sym typeface="Wingdings"/>
              </a:rPr>
              <a:t>Analysis tasks</a:t>
            </a:r>
          </a:p>
          <a:p>
            <a:pPr lvl="1"/>
            <a:r>
              <a:rPr lang="en-US" sz="1600" dirty="0" smtClean="0">
                <a:solidFill>
                  <a:srgbClr val="00B050"/>
                </a:solidFill>
                <a:ea typeface="ヒラギノ角ゴ Pro W3" charset="0"/>
                <a:sym typeface="Wingdings"/>
              </a:rPr>
              <a:t>Easy</a:t>
            </a:r>
            <a:r>
              <a:rPr lang="en-US" sz="1600" dirty="0" smtClean="0">
                <a:ea typeface="ヒラギノ角ゴ Pro W3" charset="0"/>
                <a:sym typeface="Wingdings"/>
              </a:rPr>
              <a:t>: </a:t>
            </a:r>
            <a:r>
              <a:rPr lang="en-US" sz="1600" dirty="0" err="1" smtClean="0">
                <a:ea typeface="ヒラギノ角ゴ Pro W3" charset="0"/>
                <a:sym typeface="Wingdings"/>
              </a:rPr>
              <a:t>timeseries</a:t>
            </a:r>
            <a:r>
              <a:rPr lang="en-US" sz="1600" dirty="0" smtClean="0">
                <a:ea typeface="ヒラギノ角ゴ Pro W3" charset="0"/>
                <a:sym typeface="Wingdings"/>
              </a:rPr>
              <a:t> of predetermined aggregates (e.g. address prefixes)</a:t>
            </a:r>
            <a:endParaRPr lang="en-US" sz="1600" dirty="0">
              <a:ea typeface="ヒラギノ角ゴ Pro W3" charset="0"/>
              <a:sym typeface="Wingdings"/>
            </a:endParaRPr>
          </a:p>
          <a:p>
            <a:pPr lvl="1"/>
            <a:r>
              <a:rPr lang="en-US" sz="1600" dirty="0" smtClean="0">
                <a:solidFill>
                  <a:srgbClr val="C00000"/>
                </a:solidFill>
                <a:ea typeface="ヒラギノ角ゴ Pro W3" charset="0"/>
                <a:sym typeface="Wingdings"/>
              </a:rPr>
              <a:t>Hard</a:t>
            </a:r>
            <a:r>
              <a:rPr lang="en-US" sz="1600" dirty="0" smtClean="0">
                <a:ea typeface="ヒラギノ角ゴ Pro W3" charset="0"/>
                <a:sym typeface="Wingdings"/>
              </a:rPr>
              <a:t>: fast </a:t>
            </a:r>
            <a:r>
              <a:rPr lang="en-US" sz="1600" dirty="0">
                <a:ea typeface="ヒラギノ角ゴ Pro W3" charset="0"/>
                <a:sym typeface="Wingdings"/>
              </a:rPr>
              <a:t>queries over exploratory selectors, history, communications subgraphs</a:t>
            </a:r>
          </a:p>
          <a:p>
            <a:endParaRPr lang="en-US" sz="1800" dirty="0"/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311150" y="1271302"/>
            <a:ext cx="8445500" cy="1484550"/>
            <a:chOff x="196" y="417"/>
            <a:chExt cx="5320" cy="1338"/>
          </a:xfrm>
        </p:grpSpPr>
        <p:sp>
          <p:nvSpPr>
            <p:cNvPr id="20486" name="Rectangle 5"/>
            <p:cNvSpPr>
              <a:spLocks noChangeArrowheads="1"/>
            </p:cNvSpPr>
            <p:nvPr/>
          </p:nvSpPr>
          <p:spPr bwMode="auto">
            <a:xfrm>
              <a:off x="628" y="817"/>
              <a:ext cx="328" cy="136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87" name="Rectangle 6"/>
            <p:cNvSpPr>
              <a:spLocks noChangeArrowheads="1"/>
            </p:cNvSpPr>
            <p:nvPr/>
          </p:nvSpPr>
          <p:spPr bwMode="auto">
            <a:xfrm>
              <a:off x="1156" y="817"/>
              <a:ext cx="280" cy="136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88" name="Rectangle 7"/>
            <p:cNvSpPr>
              <a:spLocks noChangeArrowheads="1"/>
            </p:cNvSpPr>
            <p:nvPr/>
          </p:nvSpPr>
          <p:spPr bwMode="auto">
            <a:xfrm>
              <a:off x="1780" y="817"/>
              <a:ext cx="280" cy="136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>
              <a:off x="2404" y="817"/>
              <a:ext cx="280" cy="136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0" name="Rectangle 9"/>
            <p:cNvSpPr>
              <a:spLocks noChangeArrowheads="1"/>
            </p:cNvSpPr>
            <p:nvPr/>
          </p:nvSpPr>
          <p:spPr bwMode="auto">
            <a:xfrm>
              <a:off x="2980" y="817"/>
              <a:ext cx="376" cy="136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1" name="Rectangle 10"/>
            <p:cNvSpPr>
              <a:spLocks noChangeArrowheads="1"/>
            </p:cNvSpPr>
            <p:nvPr/>
          </p:nvSpPr>
          <p:spPr bwMode="auto">
            <a:xfrm>
              <a:off x="3652" y="817"/>
              <a:ext cx="328" cy="136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2" name="Rectangle 11"/>
            <p:cNvSpPr>
              <a:spLocks noChangeArrowheads="1"/>
            </p:cNvSpPr>
            <p:nvPr/>
          </p:nvSpPr>
          <p:spPr bwMode="auto">
            <a:xfrm>
              <a:off x="4228" y="817"/>
              <a:ext cx="280" cy="136"/>
            </a:xfrm>
            <a:prstGeom prst="rect">
              <a:avLst/>
            </a:prstGeom>
            <a:solidFill>
              <a:srgbClr val="00CC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3" name="Rectangle 12"/>
            <p:cNvSpPr>
              <a:spLocks noChangeArrowheads="1"/>
            </p:cNvSpPr>
            <p:nvPr/>
          </p:nvSpPr>
          <p:spPr bwMode="auto">
            <a:xfrm>
              <a:off x="4756" y="817"/>
              <a:ext cx="280" cy="136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4" name="Rectangle 13"/>
            <p:cNvSpPr>
              <a:spLocks noChangeArrowheads="1"/>
            </p:cNvSpPr>
            <p:nvPr/>
          </p:nvSpPr>
          <p:spPr bwMode="auto">
            <a:xfrm>
              <a:off x="5236" y="817"/>
              <a:ext cx="280" cy="136"/>
            </a:xfrm>
            <a:prstGeom prst="rect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5" name="Rectangle 14"/>
            <p:cNvSpPr>
              <a:spLocks noChangeArrowheads="1"/>
            </p:cNvSpPr>
            <p:nvPr/>
          </p:nvSpPr>
          <p:spPr bwMode="auto">
            <a:xfrm>
              <a:off x="196" y="817"/>
              <a:ext cx="280" cy="13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6" name="Line 15"/>
            <p:cNvSpPr>
              <a:spLocks noChangeShapeType="1"/>
            </p:cNvSpPr>
            <p:nvPr/>
          </p:nvSpPr>
          <p:spPr bwMode="auto">
            <a:xfrm>
              <a:off x="349" y="1018"/>
              <a:ext cx="179" cy="4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7" name="Line 16"/>
            <p:cNvSpPr>
              <a:spLocks noChangeShapeType="1"/>
            </p:cNvSpPr>
            <p:nvPr/>
          </p:nvSpPr>
          <p:spPr bwMode="auto">
            <a:xfrm>
              <a:off x="1309" y="1018"/>
              <a:ext cx="35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8" name="Line 17"/>
            <p:cNvSpPr>
              <a:spLocks noChangeShapeType="1"/>
            </p:cNvSpPr>
            <p:nvPr/>
          </p:nvSpPr>
          <p:spPr bwMode="auto">
            <a:xfrm flipH="1">
              <a:off x="1357" y="1018"/>
              <a:ext cx="1187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499" name="Line 18"/>
            <p:cNvSpPr>
              <a:spLocks noChangeShapeType="1"/>
            </p:cNvSpPr>
            <p:nvPr/>
          </p:nvSpPr>
          <p:spPr bwMode="auto">
            <a:xfrm>
              <a:off x="1933" y="1018"/>
              <a:ext cx="1523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500" name="Line 19"/>
            <p:cNvSpPr>
              <a:spLocks noChangeShapeType="1"/>
            </p:cNvSpPr>
            <p:nvPr/>
          </p:nvSpPr>
          <p:spPr bwMode="auto">
            <a:xfrm>
              <a:off x="3181" y="1018"/>
              <a:ext cx="275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501" name="Line 20"/>
            <p:cNvSpPr>
              <a:spLocks noChangeShapeType="1"/>
            </p:cNvSpPr>
            <p:nvPr/>
          </p:nvSpPr>
          <p:spPr bwMode="auto">
            <a:xfrm flipH="1">
              <a:off x="3469" y="1018"/>
              <a:ext cx="371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502" name="Line 21"/>
            <p:cNvSpPr>
              <a:spLocks noChangeShapeType="1"/>
            </p:cNvSpPr>
            <p:nvPr/>
          </p:nvSpPr>
          <p:spPr bwMode="auto">
            <a:xfrm flipH="1">
              <a:off x="3469" y="1018"/>
              <a:ext cx="947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503" name="Line 22"/>
            <p:cNvSpPr>
              <a:spLocks noChangeShapeType="1"/>
            </p:cNvSpPr>
            <p:nvPr/>
          </p:nvSpPr>
          <p:spPr bwMode="auto">
            <a:xfrm>
              <a:off x="4957" y="1018"/>
              <a:ext cx="227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504" name="Line 23"/>
            <p:cNvSpPr>
              <a:spLocks noChangeShapeType="1"/>
            </p:cNvSpPr>
            <p:nvPr/>
          </p:nvSpPr>
          <p:spPr bwMode="auto">
            <a:xfrm flipH="1">
              <a:off x="5197" y="1018"/>
              <a:ext cx="179" cy="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505" name="Line 24"/>
            <p:cNvSpPr>
              <a:spLocks noChangeShapeType="1"/>
            </p:cNvSpPr>
            <p:nvPr/>
          </p:nvSpPr>
          <p:spPr bwMode="auto">
            <a:xfrm>
              <a:off x="781" y="1018"/>
              <a:ext cx="563" cy="3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506" name="Rectangle 25"/>
            <p:cNvSpPr>
              <a:spLocks noChangeArrowheads="1"/>
            </p:cNvSpPr>
            <p:nvPr/>
          </p:nvSpPr>
          <p:spPr bwMode="auto">
            <a:xfrm>
              <a:off x="326" y="1422"/>
              <a:ext cx="48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solidFill>
                    <a:srgbClr val="0033CC"/>
                  </a:solidFill>
                  <a:latin typeface="Calibri" panose="020F0502020204030204" pitchFamily="34" charset="0"/>
                </a:rPr>
                <a:t>flow 1</a:t>
              </a:r>
            </a:p>
          </p:txBody>
        </p:sp>
        <p:sp>
          <p:nvSpPr>
            <p:cNvPr id="20507" name="Rectangle 26"/>
            <p:cNvSpPr>
              <a:spLocks noChangeArrowheads="1"/>
            </p:cNvSpPr>
            <p:nvPr/>
          </p:nvSpPr>
          <p:spPr bwMode="auto">
            <a:xfrm>
              <a:off x="1094" y="1422"/>
              <a:ext cx="48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  <a:latin typeface="Calibri" panose="020F0502020204030204" pitchFamily="34" charset="0"/>
                </a:rPr>
                <a:t>flow 2</a:t>
              </a:r>
            </a:p>
          </p:txBody>
        </p:sp>
        <p:sp>
          <p:nvSpPr>
            <p:cNvPr id="20508" name="Rectangle 27"/>
            <p:cNvSpPr>
              <a:spLocks noChangeArrowheads="1"/>
            </p:cNvSpPr>
            <p:nvPr/>
          </p:nvSpPr>
          <p:spPr bwMode="auto">
            <a:xfrm>
              <a:off x="3254" y="1422"/>
              <a:ext cx="48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00CC66"/>
                  </a:solidFill>
                  <a:latin typeface="Calibri" panose="020F0502020204030204" pitchFamily="34" charset="0"/>
                </a:rPr>
                <a:t>flow 3</a:t>
              </a:r>
            </a:p>
          </p:txBody>
        </p:sp>
        <p:sp>
          <p:nvSpPr>
            <p:cNvPr id="20509" name="Rectangle 28"/>
            <p:cNvSpPr>
              <a:spLocks noChangeArrowheads="1"/>
            </p:cNvSpPr>
            <p:nvPr/>
          </p:nvSpPr>
          <p:spPr bwMode="auto">
            <a:xfrm>
              <a:off x="4934" y="1374"/>
              <a:ext cx="482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>
                  <a:solidFill>
                    <a:srgbClr val="CC3300"/>
                  </a:solidFill>
                  <a:latin typeface="Calibri" panose="020F0502020204030204" pitchFamily="34" charset="0"/>
                </a:rPr>
                <a:t>flow 4</a:t>
              </a:r>
            </a:p>
          </p:txBody>
        </p:sp>
        <p:sp>
          <p:nvSpPr>
            <p:cNvPr id="20510" name="Line 29"/>
            <p:cNvSpPr>
              <a:spLocks noChangeShapeType="1"/>
            </p:cNvSpPr>
            <p:nvPr/>
          </p:nvSpPr>
          <p:spPr bwMode="auto">
            <a:xfrm>
              <a:off x="240" y="624"/>
              <a:ext cx="4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20511" name="Rectangle 30"/>
            <p:cNvSpPr>
              <a:spLocks noChangeArrowheads="1"/>
            </p:cNvSpPr>
            <p:nvPr/>
          </p:nvSpPr>
          <p:spPr bwMode="auto">
            <a:xfrm>
              <a:off x="5048" y="417"/>
              <a:ext cx="388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800" dirty="0">
                  <a:latin typeface="Calibri" panose="020F0502020204030204" pitchFamily="34" charset="0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1632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Flows, Flow Records and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813800" cy="4533900"/>
          </a:xfrm>
        </p:spPr>
        <p:txBody>
          <a:bodyPr/>
          <a:lstStyle/>
          <a:p>
            <a:r>
              <a:rPr lang="en-US" dirty="0" smtClean="0"/>
              <a:t>Two types of sampling used in practice for internet traffic: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Sampling packet stream in router prior to forming flow records</a:t>
            </a:r>
          </a:p>
          <a:p>
            <a:pPr marL="1314450" lvl="2" indent="-457200"/>
            <a:r>
              <a:rPr lang="en-US" dirty="0" smtClean="0"/>
              <a:t>Limits the rate of lookups of packet key in flow cache</a:t>
            </a:r>
          </a:p>
          <a:p>
            <a:pPr marL="1314450" lvl="2" indent="-457200"/>
            <a:r>
              <a:rPr lang="en-US" dirty="0" smtClean="0"/>
              <a:t>Realized as Packet Sampled </a:t>
            </a:r>
            <a:r>
              <a:rPr lang="en-US" dirty="0" err="1" smtClean="0"/>
              <a:t>NetFlow</a:t>
            </a:r>
            <a:r>
              <a:rPr lang="en-US" dirty="0" smtClean="0"/>
              <a:t> (more later…)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Downstream sampling of flow records in collection infrastructure</a:t>
            </a:r>
          </a:p>
          <a:p>
            <a:pPr marL="1314450" lvl="2" indent="-457200"/>
            <a:r>
              <a:rPr lang="en-US" dirty="0" smtClean="0"/>
              <a:t>Limits transmission bandwidth, storage requirements</a:t>
            </a:r>
          </a:p>
          <a:p>
            <a:pPr marL="1314450" lvl="2" indent="-457200"/>
            <a:r>
              <a:rPr lang="en-US" dirty="0" smtClean="0"/>
              <a:t>Realized in ISP measurement collection infrastructure (more later…)</a:t>
            </a:r>
          </a:p>
          <a:p>
            <a:pPr marL="514350" indent="-457200"/>
            <a:r>
              <a:rPr lang="en-US" dirty="0" smtClean="0"/>
              <a:t>Two cases illustrative of general property</a:t>
            </a:r>
          </a:p>
          <a:p>
            <a:pPr marL="914400" lvl="1" indent="-457200"/>
            <a:r>
              <a:rPr lang="en-US" dirty="0" smtClean="0"/>
              <a:t>Different underlying distributions require different sample designs</a:t>
            </a:r>
          </a:p>
          <a:p>
            <a:pPr marL="914400" lvl="1" indent="-457200"/>
            <a:r>
              <a:rPr lang="en-US" dirty="0"/>
              <a:t>S</a:t>
            </a:r>
            <a:r>
              <a:rPr lang="en-US" dirty="0" smtClean="0"/>
              <a:t>tatistical optimality sometimes limited by implementation constraints </a:t>
            </a:r>
          </a:p>
          <a:p>
            <a:pPr marL="1314450" lvl="2" indent="-457200"/>
            <a:r>
              <a:rPr lang="en-US" dirty="0" smtClean="0"/>
              <a:t>Availability of router storage, processing cycles</a:t>
            </a:r>
          </a:p>
          <a:p>
            <a:pPr marL="514350" indent="-457200"/>
            <a:endParaRPr lang="en-US" dirty="0" smtClean="0"/>
          </a:p>
          <a:p>
            <a:pPr marL="51435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41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Keyed </a:t>
            </a:r>
            <a:r>
              <a:rPr lang="en-US" dirty="0"/>
              <a:t>D</a:t>
            </a:r>
            <a:r>
              <a:rPr lang="en-US" dirty="0" smtClean="0"/>
              <a:t>ata Streams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en-US" dirty="0">
                <a:solidFill>
                  <a:srgbClr val="FF0000"/>
                </a:solidFill>
              </a:rPr>
              <a:t>Model</a:t>
            </a:r>
            <a:r>
              <a:rPr lang="en-US" dirty="0"/>
              <a:t>: </a:t>
            </a:r>
            <a:r>
              <a:rPr lang="en-US" dirty="0" smtClean="0"/>
              <a:t>objects are keyed weights</a:t>
            </a:r>
            <a:endParaRPr lang="en-US" dirty="0"/>
          </a:p>
          <a:p>
            <a:pPr lvl="1"/>
            <a:r>
              <a:rPr lang="en-US" sz="1800" dirty="0" smtClean="0"/>
              <a:t>Objects </a:t>
            </a:r>
            <a:r>
              <a:rPr lang="en-US" sz="1800" dirty="0" smtClean="0">
                <a:solidFill>
                  <a:schemeClr val="accent2"/>
                </a:solidFill>
              </a:rPr>
              <a:t>(</a:t>
            </a:r>
            <a:r>
              <a:rPr lang="en-US" sz="1800" dirty="0" err="1" smtClean="0">
                <a:solidFill>
                  <a:schemeClr val="accent2"/>
                </a:solidFill>
              </a:rPr>
              <a:t>x,k</a:t>
            </a:r>
            <a:r>
              <a:rPr lang="en-US" sz="1800" dirty="0" smtClean="0">
                <a:solidFill>
                  <a:schemeClr val="accent2"/>
                </a:solidFill>
              </a:rPr>
              <a:t>)</a:t>
            </a:r>
            <a:r>
              <a:rPr lang="en-US" sz="1800" dirty="0" smtClean="0"/>
              <a:t>: </a:t>
            </a:r>
            <a:r>
              <a:rPr lang="en-US" dirty="0" smtClean="0"/>
              <a:t>Weight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x</a:t>
            </a:r>
            <a:r>
              <a:rPr lang="en-US" sz="1800" dirty="0" smtClean="0"/>
              <a:t>; key </a:t>
            </a:r>
            <a:r>
              <a:rPr lang="en-US" sz="1800" dirty="0" smtClean="0">
                <a:solidFill>
                  <a:schemeClr val="accent2"/>
                </a:solidFill>
              </a:rPr>
              <a:t>k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Example 1</a:t>
            </a:r>
            <a:r>
              <a:rPr lang="en-US" dirty="0" smtClean="0"/>
              <a:t>: objects = packets,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= bytes,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= key (source/destination)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Example 2</a:t>
            </a:r>
            <a:r>
              <a:rPr lang="en-US" dirty="0" smtClean="0"/>
              <a:t>: objects = flows,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= packets or bytes,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= key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Example 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: objects = account updates,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= credit/debit,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= account ID</a:t>
            </a:r>
          </a:p>
          <a:p>
            <a:r>
              <a:rPr lang="en-US" sz="2200" dirty="0" smtClean="0"/>
              <a:t>Stream of keyed weights, </a:t>
            </a:r>
            <a:r>
              <a:rPr lang="en-US" dirty="0" smtClean="0">
                <a:solidFill>
                  <a:schemeClr val="accent2"/>
                </a:solidFill>
              </a:rPr>
              <a:t>{(x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,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):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= 1,2,…,n} </a:t>
            </a:r>
            <a:endParaRPr lang="en-US" dirty="0" smtClean="0"/>
          </a:p>
          <a:p>
            <a:r>
              <a:rPr lang="en-US" dirty="0" smtClean="0"/>
              <a:t>Generic query: subset sums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X(S) = </a:t>
            </a:r>
            <a:r>
              <a:rPr lang="en-US" dirty="0" err="1" smtClean="0">
                <a:solidFill>
                  <a:schemeClr val="accent2"/>
                </a:solidFill>
              </a:rPr>
              <a:t>Σ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iS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for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S  {1,2,…,n} </a:t>
            </a:r>
            <a:r>
              <a:rPr lang="en-US" dirty="0" smtClean="0">
                <a:sym typeface="Symbol"/>
              </a:rPr>
              <a:t>i.e. total weight of index subset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S</a:t>
            </a:r>
          </a:p>
          <a:p>
            <a:pPr lvl="1"/>
            <a:r>
              <a:rPr lang="en-US" dirty="0" smtClean="0">
                <a:sym typeface="Symbol"/>
              </a:rPr>
              <a:t>Typically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S = S(K) = {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: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k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 K}</a:t>
            </a:r>
            <a:r>
              <a:rPr lang="en-US" dirty="0" smtClean="0">
                <a:sym typeface="Symbol"/>
              </a:rPr>
              <a:t> : objects with keys in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K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  <a:sym typeface="Symbol"/>
              </a:rPr>
              <a:t>Example 1, 2</a:t>
            </a:r>
            <a:r>
              <a:rPr lang="en-US" dirty="0" smtClean="0">
                <a:sym typeface="Symbol"/>
              </a:rPr>
              <a:t>: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X(S(K)) </a:t>
            </a:r>
            <a:r>
              <a:rPr lang="en-US" dirty="0" smtClean="0">
                <a:sym typeface="Symbol"/>
              </a:rPr>
              <a:t>= total bytes to given IP </a:t>
            </a:r>
            <a:r>
              <a:rPr lang="en-US" dirty="0" err="1" smtClean="0">
                <a:sym typeface="Symbol"/>
              </a:rPr>
              <a:t>dest</a:t>
            </a:r>
            <a:r>
              <a:rPr lang="en-US" dirty="0" smtClean="0">
                <a:sym typeface="Symbol"/>
              </a:rPr>
              <a:t> address / UDP port</a:t>
            </a:r>
          </a:p>
          <a:p>
            <a:pPr lvl="2"/>
            <a:r>
              <a:rPr lang="en-US" dirty="0">
                <a:solidFill>
                  <a:srgbClr val="00B050"/>
                </a:solidFill>
                <a:sym typeface="Symbol"/>
              </a:rPr>
              <a:t>Example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3</a:t>
            </a:r>
            <a:r>
              <a:rPr lang="en-US" dirty="0" smtClean="0">
                <a:sym typeface="Symbol"/>
              </a:rPr>
              <a:t>: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X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(S(K)) </a:t>
            </a:r>
            <a:r>
              <a:rPr lang="en-US" dirty="0">
                <a:sym typeface="Symbol"/>
              </a:rPr>
              <a:t>= total </a:t>
            </a:r>
            <a:r>
              <a:rPr lang="en-US" dirty="0" smtClean="0">
                <a:sym typeface="Symbol"/>
              </a:rPr>
              <a:t>balance change over set of accounts</a:t>
            </a:r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Aim</a:t>
            </a:r>
            <a:r>
              <a:rPr lang="en-US" dirty="0" smtClean="0">
                <a:sym typeface="Symbol"/>
              </a:rPr>
              <a:t>: Compute fixed size summary of stream that can be used to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estimate arbitrary subset sums with known error bounds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Inclusion Sampling and Estimation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Horvitz-Thompson Estimation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Object of size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sampled with probability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Unbiased estimate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x’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= x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/ p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(if sampled), 0 if not sampled: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E[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x’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] = x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endParaRPr lang="en-US" dirty="0" smtClean="0">
              <a:solidFill>
                <a:schemeClr val="accent2"/>
              </a:solidFill>
              <a:sym typeface="Symbol"/>
            </a:endParaRPr>
          </a:p>
          <a:p>
            <a:r>
              <a:rPr lang="en-US" dirty="0" smtClean="0">
                <a:solidFill>
                  <a:srgbClr val="00B050"/>
                </a:solidFill>
                <a:sym typeface="Symbol"/>
              </a:rPr>
              <a:t>Linearity</a:t>
            </a:r>
            <a:r>
              <a:rPr lang="en-US" dirty="0" smtClean="0">
                <a:sym typeface="Symbol"/>
              </a:rPr>
              <a:t>: </a:t>
            </a:r>
          </a:p>
          <a:p>
            <a:pPr lvl="1"/>
            <a:r>
              <a:rPr lang="en-US" dirty="0" smtClean="0">
                <a:sym typeface="Symbol"/>
              </a:rPr>
              <a:t>Estimate of subset sum = sum of matching estimates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ubset sum </a:t>
            </a:r>
            <a:r>
              <a:rPr lang="en-US" dirty="0" smtClean="0">
                <a:solidFill>
                  <a:schemeClr val="accent2"/>
                </a:solidFill>
              </a:rPr>
              <a:t>X(S)=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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iS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is estimated by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X’(S) =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iS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x’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 </a:t>
            </a:r>
            <a:endParaRPr lang="en-US" dirty="0" smtClean="0">
              <a:solidFill>
                <a:schemeClr val="accent2"/>
              </a:solidFill>
              <a:sym typeface="Symbol"/>
            </a:endParaRPr>
          </a:p>
          <a:p>
            <a:r>
              <a:rPr lang="en-US" dirty="0" smtClean="0">
                <a:solidFill>
                  <a:srgbClr val="00B050"/>
                </a:solidFill>
                <a:sym typeface="Symbol"/>
              </a:rPr>
              <a:t>Accuracy</a:t>
            </a:r>
            <a:r>
              <a:rPr lang="en-US" dirty="0" smtClean="0">
                <a:sym typeface="Symbol"/>
              </a:rPr>
              <a:t>:</a:t>
            </a:r>
          </a:p>
          <a:p>
            <a:pPr lvl="1"/>
            <a:r>
              <a:rPr lang="en-US" dirty="0" smtClean="0">
                <a:sym typeface="Symbol"/>
              </a:rPr>
              <a:t>Exponential Bounds: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Pr[ |X’(S) - X(S)| &gt; </a:t>
            </a:r>
            <a:r>
              <a:rPr lang="el-GR" dirty="0" smtClean="0">
                <a:solidFill>
                  <a:schemeClr val="accent2"/>
                </a:solidFill>
                <a:sym typeface="Symbol"/>
              </a:rPr>
              <a:t>δ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X(S)] ≤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exp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[-g(</a:t>
            </a:r>
            <a:r>
              <a:rPr lang="el-GR" dirty="0" smtClean="0">
                <a:solidFill>
                  <a:schemeClr val="accent2"/>
                </a:solidFill>
                <a:sym typeface="Symbol"/>
              </a:rPr>
              <a:t>δ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)X(S)]</a:t>
            </a:r>
          </a:p>
          <a:p>
            <a:pPr lvl="1"/>
            <a:r>
              <a:rPr lang="en-US" dirty="0" smtClean="0">
                <a:sym typeface="Symbol"/>
              </a:rPr>
              <a:t>Confidence intervals: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X(S) 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[X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-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(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) , X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+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()] </a:t>
            </a:r>
            <a:r>
              <a:rPr lang="en-US" dirty="0" smtClean="0">
                <a:sym typeface="Symbol"/>
              </a:rPr>
              <a:t>with probability 1 - 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Futureproof</a:t>
            </a:r>
            <a:r>
              <a:rPr lang="en-US" dirty="0"/>
              <a:t>: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Don’t need to know queries at time of sampling</a:t>
            </a:r>
          </a:p>
          <a:p>
            <a:pPr lvl="2"/>
            <a:r>
              <a:rPr lang="en-US" dirty="0"/>
              <a:t>“Where/where did that suspicious UDP port first become so active?”</a:t>
            </a:r>
          </a:p>
          <a:p>
            <a:pPr lvl="2"/>
            <a:r>
              <a:rPr lang="en-US" dirty="0"/>
              <a:t>“Which is the most active IP address within than anomalous subnet?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Retrospective estimate: subset sum over relevant keyset</a:t>
            </a:r>
            <a:r>
              <a:rPr lang="en-US" dirty="0"/>
              <a:t>		</a:t>
            </a:r>
          </a:p>
          <a:p>
            <a:pPr lvl="2"/>
            <a:endParaRPr lang="en-US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Stream Sampling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Bernoulli Sampling</a:t>
            </a:r>
          </a:p>
          <a:p>
            <a:pPr lvl="1"/>
            <a:r>
              <a:rPr lang="en-US" dirty="0" smtClean="0"/>
              <a:t>IID sampling of objects with some probability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</a:p>
          <a:p>
            <a:pPr lvl="1"/>
            <a:r>
              <a:rPr lang="en-US" dirty="0" smtClean="0"/>
              <a:t>Sampled weight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has HT estimate </a:t>
            </a:r>
            <a:r>
              <a:rPr lang="en-US" dirty="0" smtClean="0">
                <a:solidFill>
                  <a:schemeClr val="accent2"/>
                </a:solidFill>
              </a:rPr>
              <a:t>x/p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Poisson Sampling</a:t>
            </a:r>
          </a:p>
          <a:p>
            <a:pPr lvl="1"/>
            <a:r>
              <a:rPr lang="en-US" dirty="0" smtClean="0"/>
              <a:t>Weight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sampled with probability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; HT estimate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/ p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en-US" dirty="0" smtClean="0"/>
              <a:t>When to use Poisson vs. Bernoulli sampling?</a:t>
            </a:r>
          </a:p>
          <a:p>
            <a:pPr lvl="1"/>
            <a:r>
              <a:rPr lang="en-US" dirty="0" smtClean="0"/>
              <a:t>Elephants and mice: Poisson allows probability to depend on weight…</a:t>
            </a:r>
          </a:p>
          <a:p>
            <a:r>
              <a:rPr lang="en-US" dirty="0" smtClean="0"/>
              <a:t>What is best choice of probabilities for given stream </a:t>
            </a:r>
            <a:r>
              <a:rPr lang="en-US" dirty="0" smtClean="0">
                <a:solidFill>
                  <a:schemeClr val="accent2"/>
                </a:solidFill>
              </a:rPr>
              <a:t>{x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} </a:t>
            </a:r>
            <a:r>
              <a:rPr lang="en-US" dirty="0" smtClean="0"/>
              <a:t>?</a:t>
            </a:r>
          </a:p>
        </p:txBody>
      </p:sp>
      <p:pic>
        <p:nvPicPr>
          <p:cNvPr id="4" name="Picture 2" descr="http://static-www.icr.org/i/wide/mouse_elephant_w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042" y="5334000"/>
            <a:ext cx="4280958" cy="15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83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“Big” data arises in many forms: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Physical Measurements</a:t>
            </a:r>
            <a:r>
              <a:rPr lang="en-US" dirty="0"/>
              <a:t>: from science (physics, astronomy)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Medical data</a:t>
            </a:r>
            <a:r>
              <a:rPr lang="en-US" dirty="0"/>
              <a:t>: genetic sequences, detailed time series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Activity data</a:t>
            </a:r>
            <a:r>
              <a:rPr lang="en-US" dirty="0"/>
              <a:t>: GPS location, social network activity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Business data</a:t>
            </a:r>
            <a:r>
              <a:rPr lang="en-US" dirty="0"/>
              <a:t>: customer behavior tracking at fine detail</a:t>
            </a:r>
          </a:p>
          <a:p>
            <a:r>
              <a:rPr lang="en-US" dirty="0">
                <a:solidFill>
                  <a:srgbClr val="C00000"/>
                </a:solidFill>
              </a:rPr>
              <a:t>Common themes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Data is large, and growing</a:t>
            </a:r>
          </a:p>
          <a:p>
            <a:pPr lvl="1"/>
            <a:r>
              <a:rPr lang="en-US" dirty="0"/>
              <a:t>There are important patterns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trends in the data</a:t>
            </a:r>
          </a:p>
          <a:p>
            <a:pPr lvl="1"/>
            <a:r>
              <a:rPr lang="en-US" dirty="0"/>
              <a:t>We don’t fully know </a:t>
            </a:r>
            <a:r>
              <a:rPr lang="en-US" dirty="0" smtClean="0"/>
              <a:t>where to look</a:t>
            </a:r>
            <a:br>
              <a:rPr lang="en-US" dirty="0" smtClean="0"/>
            </a:br>
            <a:r>
              <a:rPr lang="en-US" dirty="0" smtClean="0"/>
              <a:t>or how </a:t>
            </a:r>
            <a:r>
              <a:rPr lang="en-US" dirty="0"/>
              <a:t>to find them</a:t>
            </a:r>
          </a:p>
          <a:p>
            <a:endParaRPr lang="en-GB" dirty="0"/>
          </a:p>
        </p:txBody>
      </p:sp>
      <p:pic>
        <p:nvPicPr>
          <p:cNvPr id="4" name="Picture 2" descr="http://blog.bostonfinancial.com/wp-content/uploads/2014/02/Big-Data-Magazine-covers-1024x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601" y="3503876"/>
            <a:ext cx="4108399" cy="33541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65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Bernoulli 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83600" cy="4533900"/>
          </a:xfrm>
        </p:spPr>
        <p:txBody>
          <a:bodyPr/>
          <a:lstStyle/>
          <a:p>
            <a:r>
              <a:rPr lang="en-US" dirty="0" smtClean="0"/>
              <a:t>The easiest possible case of sampling: all weights are 1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objects, and want to sample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from them uniformly</a:t>
            </a:r>
          </a:p>
          <a:p>
            <a:pPr lvl="1"/>
            <a:r>
              <a:rPr lang="en-US" dirty="0" smtClean="0"/>
              <a:t>Each possible subset of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should be equally likely</a:t>
            </a:r>
          </a:p>
          <a:p>
            <a:r>
              <a:rPr lang="en-US" dirty="0" smtClean="0"/>
              <a:t>Uniformly sample an index from </a:t>
            </a:r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(without replacement)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times</a:t>
            </a:r>
          </a:p>
          <a:p>
            <a:pPr lvl="1"/>
            <a:r>
              <a:rPr lang="en-US" dirty="0" smtClean="0"/>
              <a:t>Some subtleties: truly random numbers from </a:t>
            </a:r>
            <a:r>
              <a:rPr lang="en-US" dirty="0" smtClean="0">
                <a:solidFill>
                  <a:schemeClr val="accent2"/>
                </a:solidFill>
              </a:rPr>
              <a:t>[1…N] </a:t>
            </a:r>
            <a:r>
              <a:rPr lang="en-US" dirty="0" smtClean="0"/>
              <a:t>on a computer?</a:t>
            </a:r>
          </a:p>
          <a:p>
            <a:pPr lvl="1"/>
            <a:r>
              <a:rPr lang="en-US" dirty="0" smtClean="0"/>
              <a:t>Assume that random number generators are good enough</a:t>
            </a:r>
          </a:p>
          <a:p>
            <a:r>
              <a:rPr lang="en-US" dirty="0" smtClean="0"/>
              <a:t>Common trick in DB: assign a random number to each item and sort</a:t>
            </a:r>
          </a:p>
          <a:p>
            <a:pPr lvl="1"/>
            <a:r>
              <a:rPr lang="en-US" dirty="0" smtClean="0"/>
              <a:t>Costly if </a:t>
            </a:r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is very big, but so is random access</a:t>
            </a:r>
          </a:p>
          <a:p>
            <a:r>
              <a:rPr lang="en-US" dirty="0" smtClean="0"/>
              <a:t>Interesting problem: take a single linear scan of data to draw sample</a:t>
            </a:r>
          </a:p>
          <a:p>
            <a:pPr lvl="1"/>
            <a:r>
              <a:rPr lang="en-US" dirty="0" smtClean="0"/>
              <a:t>Streaming model of computation: see each element once</a:t>
            </a: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Application</a:t>
            </a:r>
            <a:r>
              <a:rPr lang="en-US" dirty="0" smtClean="0"/>
              <a:t>: IP flow sampling, too many (for us) to store</a:t>
            </a:r>
          </a:p>
          <a:p>
            <a:pPr lvl="1"/>
            <a:r>
              <a:rPr lang="en-US" dirty="0" smtClean="0"/>
              <a:t>(For a while) common tech interview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468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3999"/>
            <a:ext cx="8492565" cy="3025228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“Reservoir sampling” described by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[Knuth 69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81]</a:t>
            </a:r>
            <a:r>
              <a:rPr lang="en-US" dirty="0" smtClean="0"/>
              <a:t>; enhancements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[Vitter 85]</a:t>
            </a:r>
            <a:endParaRPr lang="en-US" dirty="0">
              <a:solidFill>
                <a:schemeClr val="accent2"/>
              </a:solidFill>
              <a:latin typeface="Arial Narrow" pitchFamily="34" charset="0"/>
            </a:endParaRPr>
          </a:p>
          <a:p>
            <a:r>
              <a:rPr lang="en-US" dirty="0" smtClean="0"/>
              <a:t>Fixed size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uniform sample from arbitrary size </a:t>
            </a:r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stream in one pass</a:t>
            </a:r>
          </a:p>
          <a:p>
            <a:pPr lvl="1"/>
            <a:r>
              <a:rPr lang="en-US" dirty="0"/>
              <a:t>No need to know stream size in advance</a:t>
            </a:r>
          </a:p>
          <a:p>
            <a:pPr lvl="1"/>
            <a:r>
              <a:rPr lang="en-US" dirty="0" smtClean="0"/>
              <a:t>Include first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items </a:t>
            </a:r>
            <a:r>
              <a:rPr lang="en-US" dirty="0" err="1" smtClean="0"/>
              <a:t>w.p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</a:p>
          <a:p>
            <a:pPr lvl="1"/>
            <a:r>
              <a:rPr lang="en-US" dirty="0" smtClean="0"/>
              <a:t>Include item </a:t>
            </a:r>
            <a:r>
              <a:rPr lang="en-US" dirty="0" smtClean="0">
                <a:solidFill>
                  <a:schemeClr val="accent2"/>
                </a:solidFill>
              </a:rPr>
              <a:t>n &gt; k </a:t>
            </a:r>
            <a:r>
              <a:rPr lang="en-US" dirty="0" smtClean="0"/>
              <a:t> with probability </a:t>
            </a:r>
            <a:r>
              <a:rPr lang="en-US" dirty="0" smtClean="0">
                <a:solidFill>
                  <a:schemeClr val="accent2"/>
                </a:solidFill>
              </a:rPr>
              <a:t>p(n) = k/n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n &gt; k</a:t>
            </a:r>
          </a:p>
          <a:p>
            <a:pPr lvl="2"/>
            <a:r>
              <a:rPr lang="en-US" dirty="0" smtClean="0"/>
              <a:t>Pick </a:t>
            </a:r>
            <a:r>
              <a:rPr lang="en-US" dirty="0">
                <a:solidFill>
                  <a:schemeClr val="accent2"/>
                </a:solidFill>
              </a:rPr>
              <a:t>j</a:t>
            </a:r>
            <a:r>
              <a:rPr lang="en-US" dirty="0"/>
              <a:t> uniformly from </a:t>
            </a:r>
            <a:r>
              <a:rPr lang="en-US" dirty="0">
                <a:solidFill>
                  <a:schemeClr val="accent2"/>
                </a:solidFill>
              </a:rPr>
              <a:t>{1,2,…,n}</a:t>
            </a:r>
          </a:p>
          <a:p>
            <a:pPr lvl="2"/>
            <a:r>
              <a:rPr lang="en-US" dirty="0"/>
              <a:t>If </a:t>
            </a:r>
            <a:r>
              <a:rPr lang="en-US" dirty="0">
                <a:solidFill>
                  <a:schemeClr val="accent2"/>
                </a:solidFill>
              </a:rPr>
              <a:t>j ≤ k</a:t>
            </a:r>
            <a:r>
              <a:rPr lang="en-US" dirty="0"/>
              <a:t>, swap item 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/>
              <a:t> into location </a:t>
            </a:r>
            <a:r>
              <a:rPr lang="en-US" dirty="0">
                <a:solidFill>
                  <a:schemeClr val="accent2"/>
                </a:solidFill>
              </a:rPr>
              <a:t>j</a:t>
            </a:r>
            <a:r>
              <a:rPr lang="en-US" dirty="0"/>
              <a:t> in reservoir, discard replaced item</a:t>
            </a:r>
          </a:p>
          <a:p>
            <a:r>
              <a:rPr lang="en-US" dirty="0" smtClean="0"/>
              <a:t>Neat proof shows the uniformity of the sampling method: </a:t>
            </a:r>
          </a:p>
          <a:p>
            <a:pPr lvl="1"/>
            <a:r>
              <a:rPr lang="en-US" dirty="0" smtClean="0"/>
              <a:t>Let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= sample set after </a:t>
            </a:r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arrivals</a:t>
            </a:r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01" name="Rectangle 100"/>
          <p:cNvSpPr/>
          <p:nvPr/>
        </p:nvSpPr>
        <p:spPr>
          <a:xfrm>
            <a:off x="971478" y="5357790"/>
            <a:ext cx="273315" cy="1768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55176" y="5357790"/>
            <a:ext cx="273315" cy="1768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1538874" y="5357790"/>
            <a:ext cx="273315" cy="1768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1822572" y="5357790"/>
            <a:ext cx="273315" cy="1768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2106270" y="5357790"/>
            <a:ext cx="273315" cy="1768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2389968" y="5357790"/>
            <a:ext cx="273315" cy="1768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2673664" y="5357790"/>
            <a:ext cx="273315" cy="1768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45"/>
          <p:cNvGrpSpPr/>
          <p:nvPr/>
        </p:nvGrpSpPr>
        <p:grpSpPr>
          <a:xfrm>
            <a:off x="971479" y="5607578"/>
            <a:ext cx="1967113" cy="511082"/>
            <a:chOff x="996880" y="5613103"/>
            <a:chExt cx="1967113" cy="511082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996880" y="5738778"/>
              <a:ext cx="1956816" cy="160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012958" y="5613103"/>
              <a:ext cx="0" cy="1371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1291677" y="5613103"/>
              <a:ext cx="0" cy="1371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570396" y="5613103"/>
              <a:ext cx="0" cy="1371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1849115" y="5613103"/>
              <a:ext cx="0" cy="1371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2127834" y="5613103"/>
              <a:ext cx="0" cy="1371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406553" y="5613103"/>
              <a:ext cx="0" cy="1371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685272" y="5613103"/>
              <a:ext cx="0" cy="1371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2963993" y="5613103"/>
              <a:ext cx="0" cy="13716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1768589" y="5754853"/>
              <a:ext cx="900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k</a:t>
              </a:r>
              <a:r>
                <a:rPr lang="en-US" dirty="0" smtClean="0"/>
                <a:t>=7</a:t>
              </a:r>
              <a:endParaRPr lang="en-US" dirty="0"/>
            </a:p>
          </p:txBody>
        </p:sp>
      </p:grpSp>
      <p:sp>
        <p:nvSpPr>
          <p:cNvPr id="147" name="Rectangle 146"/>
          <p:cNvSpPr/>
          <p:nvPr/>
        </p:nvSpPr>
        <p:spPr>
          <a:xfrm>
            <a:off x="3242828" y="5349440"/>
            <a:ext cx="273315" cy="1768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3220978" y="5620728"/>
            <a:ext cx="418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1284574" y="4953302"/>
            <a:ext cx="1214175" cy="580687"/>
            <a:chOff x="2821248" y="4589102"/>
            <a:chExt cx="1214175" cy="580687"/>
          </a:xfrm>
        </p:grpSpPr>
        <p:sp>
          <p:nvSpPr>
            <p:cNvPr id="152" name="Rectangle 151"/>
            <p:cNvSpPr/>
            <p:nvPr/>
          </p:nvSpPr>
          <p:spPr>
            <a:xfrm>
              <a:off x="3084253" y="4992964"/>
              <a:ext cx="273315" cy="17682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821248" y="4589102"/>
              <a:ext cx="12141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1FB518"/>
                  </a:solidFill>
                </a:rPr>
                <a:t>m (&lt; n)</a:t>
              </a:r>
              <a:endParaRPr lang="en-US" dirty="0">
                <a:solidFill>
                  <a:srgbClr val="1FB518"/>
                </a:solidFill>
              </a:endParaRPr>
            </a:p>
          </p:txBody>
        </p:sp>
      </p:grp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278047" y="6005379"/>
            <a:ext cx="6224034" cy="85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alibri" panose="020F0502020204030204" pitchFamily="34" charset="0"/>
              <a:buChar char="◊"/>
              <a:defRPr sz="2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marL="0" lvl="1" indent="0">
              <a:buClr>
                <a:schemeClr val="accent2"/>
              </a:buClr>
              <a:buSzPct val="100000"/>
              <a:buNone/>
            </a:pPr>
            <a:r>
              <a:rPr lang="en-US" dirty="0" smtClean="0">
                <a:solidFill>
                  <a:srgbClr val="1FB518"/>
                </a:solidFill>
              </a:rPr>
              <a:t>Previously sampled item: induction</a:t>
            </a:r>
          </a:p>
          <a:p>
            <a:pPr marL="0" lvl="1" indent="0">
              <a:buClr>
                <a:schemeClr val="accent2"/>
              </a:buClr>
              <a:buSzPct val="100000"/>
              <a:buNone/>
            </a:pPr>
            <a:r>
              <a:rPr lang="en-US" dirty="0" smtClean="0">
                <a:solidFill>
                  <a:srgbClr val="1FB518"/>
                </a:solidFill>
              </a:rPr>
              <a:t>m </a:t>
            </a:r>
            <a:r>
              <a:rPr lang="en-US" dirty="0">
                <a:solidFill>
                  <a:srgbClr val="1FB518"/>
                </a:solidFill>
                <a:sym typeface="Symbol"/>
              </a:rPr>
              <a:t></a:t>
            </a:r>
            <a:r>
              <a:rPr lang="en-US" dirty="0">
                <a:solidFill>
                  <a:srgbClr val="1FB518"/>
                </a:solidFill>
              </a:rPr>
              <a:t> </a:t>
            </a:r>
            <a:r>
              <a:rPr lang="en-US" dirty="0" smtClean="0">
                <a:solidFill>
                  <a:srgbClr val="1FB518"/>
                </a:solidFill>
              </a:rPr>
              <a:t>S</a:t>
            </a:r>
            <a:r>
              <a:rPr lang="en-US" baseline="-25000" dirty="0" smtClean="0">
                <a:solidFill>
                  <a:srgbClr val="1FB518"/>
                </a:solidFill>
              </a:rPr>
              <a:t>n-1</a:t>
            </a:r>
            <a:r>
              <a:rPr lang="en-US" dirty="0" smtClean="0">
                <a:solidFill>
                  <a:srgbClr val="1FB518"/>
                </a:solidFill>
              </a:rPr>
              <a:t> </a:t>
            </a:r>
            <a:r>
              <a:rPr lang="en-US" dirty="0" err="1" smtClean="0">
                <a:solidFill>
                  <a:srgbClr val="1FB518"/>
                </a:solidFill>
              </a:rPr>
              <a:t>w.p</a:t>
            </a:r>
            <a:r>
              <a:rPr lang="en-US" dirty="0" smtClean="0">
                <a:solidFill>
                  <a:srgbClr val="1FB518"/>
                </a:solidFill>
              </a:rPr>
              <a:t>. p</a:t>
            </a:r>
            <a:r>
              <a:rPr lang="en-US" baseline="-25000" dirty="0" smtClean="0">
                <a:solidFill>
                  <a:srgbClr val="1FB518"/>
                </a:solidFill>
              </a:rPr>
              <a:t>n-1</a:t>
            </a:r>
            <a:r>
              <a:rPr lang="en-US" dirty="0" smtClean="0">
                <a:solidFill>
                  <a:srgbClr val="1FB518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1FB518"/>
                </a:solidFill>
                <a:sym typeface="Symbol" charset="0"/>
              </a:rPr>
              <a:t> </a:t>
            </a:r>
            <a:r>
              <a:rPr lang="en-US" dirty="0" smtClean="0">
                <a:solidFill>
                  <a:srgbClr val="1FB518"/>
                </a:solidFill>
              </a:rPr>
              <a:t> m </a:t>
            </a:r>
            <a:r>
              <a:rPr lang="en-US" dirty="0">
                <a:solidFill>
                  <a:srgbClr val="1FB518"/>
                </a:solidFill>
                <a:sym typeface="Symbol"/>
              </a:rPr>
              <a:t></a:t>
            </a:r>
            <a:r>
              <a:rPr lang="en-US" dirty="0">
                <a:solidFill>
                  <a:srgbClr val="1FB518"/>
                </a:solidFill>
              </a:rPr>
              <a:t> </a:t>
            </a:r>
            <a:r>
              <a:rPr lang="en-US" dirty="0" err="1" smtClean="0">
                <a:solidFill>
                  <a:srgbClr val="1FB518"/>
                </a:solidFill>
              </a:rPr>
              <a:t>S</a:t>
            </a:r>
            <a:r>
              <a:rPr lang="en-US" baseline="-25000" dirty="0" err="1">
                <a:solidFill>
                  <a:srgbClr val="1FB518"/>
                </a:solidFill>
              </a:rPr>
              <a:t>n</a:t>
            </a:r>
            <a:r>
              <a:rPr lang="en-US" dirty="0" smtClean="0">
                <a:solidFill>
                  <a:srgbClr val="1FB518"/>
                </a:solidFill>
              </a:rPr>
              <a:t> </a:t>
            </a:r>
            <a:r>
              <a:rPr lang="en-US" dirty="0" err="1" smtClean="0">
                <a:solidFill>
                  <a:srgbClr val="1FB518"/>
                </a:solidFill>
              </a:rPr>
              <a:t>w.p</a:t>
            </a:r>
            <a:r>
              <a:rPr lang="en-US" dirty="0" smtClean="0">
                <a:solidFill>
                  <a:srgbClr val="1FB518"/>
                </a:solidFill>
              </a:rPr>
              <a:t>. p</a:t>
            </a:r>
            <a:r>
              <a:rPr lang="en-US" baseline="-25000" dirty="0" smtClean="0">
                <a:solidFill>
                  <a:srgbClr val="1FB518"/>
                </a:solidFill>
              </a:rPr>
              <a:t>n-1</a:t>
            </a:r>
            <a:r>
              <a:rPr lang="en-US" dirty="0" smtClean="0">
                <a:solidFill>
                  <a:srgbClr val="1FB518"/>
                </a:solidFill>
              </a:rPr>
              <a:t> * (1 – </a:t>
            </a:r>
            <a:r>
              <a:rPr lang="en-US" dirty="0" err="1" smtClean="0">
                <a:solidFill>
                  <a:srgbClr val="1FB518"/>
                </a:solidFill>
              </a:rPr>
              <a:t>p</a:t>
            </a:r>
            <a:r>
              <a:rPr lang="en-US" baseline="-25000" dirty="0" err="1">
                <a:solidFill>
                  <a:srgbClr val="1FB518"/>
                </a:solidFill>
              </a:rPr>
              <a:t>n</a:t>
            </a:r>
            <a:r>
              <a:rPr lang="en-US" dirty="0" smtClean="0">
                <a:solidFill>
                  <a:srgbClr val="1FB518"/>
                </a:solidFill>
              </a:rPr>
              <a:t> / k) = </a:t>
            </a:r>
            <a:r>
              <a:rPr lang="en-US" dirty="0" err="1" smtClean="0">
                <a:solidFill>
                  <a:srgbClr val="1FB518"/>
                </a:solidFill>
              </a:rPr>
              <a:t>p</a:t>
            </a:r>
            <a:r>
              <a:rPr lang="en-US" baseline="-25000" dirty="0" err="1" smtClean="0">
                <a:solidFill>
                  <a:srgbClr val="1FB518"/>
                </a:solidFill>
              </a:rPr>
              <a:t>n</a:t>
            </a:r>
            <a:endParaRPr lang="en-US" dirty="0" smtClean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3768252" y="5000241"/>
            <a:ext cx="4615543" cy="89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Calibri" panose="020F0502020204030204" pitchFamily="34" charset="0"/>
              <a:buChar char="◊"/>
              <a:defRPr sz="22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 marL="0" lvl="1" indent="0">
              <a:buClr>
                <a:schemeClr val="accent2"/>
              </a:buClr>
              <a:buSzPct val="100000"/>
              <a:buNone/>
            </a:pPr>
            <a:r>
              <a:rPr lang="en-US" sz="2200" dirty="0" smtClean="0">
                <a:solidFill>
                  <a:srgbClr val="FF0000"/>
                </a:solidFill>
              </a:rPr>
              <a:t>New item: selection probability</a:t>
            </a:r>
          </a:p>
          <a:p>
            <a:pPr marL="0" lvl="1" indent="0">
              <a:buClr>
                <a:schemeClr val="accent2"/>
              </a:buClr>
              <a:buSzPct val="100000"/>
              <a:buNone/>
            </a:pPr>
            <a:r>
              <a:rPr lang="en-US" sz="2200" dirty="0" err="1" smtClean="0">
                <a:solidFill>
                  <a:srgbClr val="FF0000"/>
                </a:solidFill>
              </a:rPr>
              <a:t>Prob</a:t>
            </a:r>
            <a:r>
              <a:rPr lang="en-US" sz="2200" dirty="0" smtClean="0">
                <a:solidFill>
                  <a:srgbClr val="FF0000"/>
                </a:solidFill>
              </a:rPr>
              <a:t>[n </a:t>
            </a:r>
            <a:r>
              <a:rPr lang="en-US" sz="2200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S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200" baseline="-250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] = </a:t>
            </a:r>
            <a:r>
              <a:rPr lang="en-US" sz="2200" dirty="0" err="1" smtClean="0">
                <a:solidFill>
                  <a:srgbClr val="FF0000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200" baseline="-250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 := k/n</a:t>
            </a:r>
          </a:p>
          <a:p>
            <a:pPr lvl="3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7007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47" grpId="0" animBg="1"/>
      <p:bldP spid="148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eservoir Sampling: Skip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approach: check each item in turn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O(1)</a:t>
            </a:r>
            <a:r>
              <a:rPr lang="en-US" dirty="0" smtClean="0"/>
              <a:t> per item: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ine if computation time &lt;  </a:t>
            </a:r>
            <a:r>
              <a:rPr lang="en-US" dirty="0" err="1" smtClean="0"/>
              <a:t>interarrival</a:t>
            </a:r>
            <a:r>
              <a:rPr lang="en-US" dirty="0" smtClean="0"/>
              <a:t> time</a:t>
            </a:r>
          </a:p>
          <a:p>
            <a:pPr lvl="1"/>
            <a:r>
              <a:rPr lang="en-US" dirty="0" smtClean="0"/>
              <a:t>Otherwise build up computation backlog </a:t>
            </a:r>
            <a:r>
              <a:rPr lang="en-US" dirty="0" smtClean="0">
                <a:solidFill>
                  <a:schemeClr val="accent2"/>
                </a:solidFill>
              </a:rPr>
              <a:t>O(N)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Better</a:t>
            </a:r>
            <a:r>
              <a:rPr lang="en-US" dirty="0" smtClean="0"/>
              <a:t>: “skip counting”</a:t>
            </a:r>
          </a:p>
          <a:p>
            <a:pPr lvl="1"/>
            <a:r>
              <a:rPr lang="en-US" dirty="0" smtClean="0"/>
              <a:t>Find random index </a:t>
            </a:r>
            <a:r>
              <a:rPr lang="en-US" dirty="0" smtClean="0">
                <a:solidFill>
                  <a:schemeClr val="accent2"/>
                </a:solidFill>
              </a:rPr>
              <a:t>m(n)</a:t>
            </a:r>
            <a:r>
              <a:rPr lang="en-US" dirty="0" smtClean="0"/>
              <a:t> of next selection </a:t>
            </a:r>
            <a:r>
              <a:rPr lang="en-US" dirty="0" smtClean="0">
                <a:solidFill>
                  <a:schemeClr val="accent2"/>
                </a:solidFill>
              </a:rPr>
              <a:t>&gt; n</a:t>
            </a:r>
          </a:p>
          <a:p>
            <a:pPr lvl="1"/>
            <a:r>
              <a:rPr lang="en-US" dirty="0" smtClean="0"/>
              <a:t>Distribution:  </a:t>
            </a:r>
            <a:r>
              <a:rPr lang="en-US" dirty="0" err="1">
                <a:solidFill>
                  <a:schemeClr val="accent2"/>
                </a:solidFill>
              </a:rPr>
              <a:t>Prob</a:t>
            </a:r>
            <a:r>
              <a:rPr lang="en-US" dirty="0">
                <a:solidFill>
                  <a:schemeClr val="accent2"/>
                </a:solidFill>
              </a:rPr>
              <a:t>[m(n) </a:t>
            </a:r>
            <a:r>
              <a:rPr lang="en-US" dirty="0" smtClean="0">
                <a:solidFill>
                  <a:schemeClr val="accent2"/>
                </a:solidFill>
              </a:rPr>
              <a:t>≤ </a:t>
            </a:r>
            <a:r>
              <a:rPr lang="en-US" dirty="0">
                <a:solidFill>
                  <a:schemeClr val="accent2"/>
                </a:solidFill>
              </a:rPr>
              <a:t>m] </a:t>
            </a:r>
            <a:r>
              <a:rPr lang="en-US" dirty="0" smtClean="0">
                <a:solidFill>
                  <a:schemeClr val="accent2"/>
                </a:solidFill>
              </a:rPr>
              <a:t>= 1 - (</a:t>
            </a:r>
            <a:r>
              <a:rPr lang="en-US" dirty="0">
                <a:solidFill>
                  <a:schemeClr val="accent2"/>
                </a:solidFill>
              </a:rPr>
              <a:t>1-p</a:t>
            </a:r>
            <a:r>
              <a:rPr lang="en-US" baseline="-25000" dirty="0">
                <a:solidFill>
                  <a:schemeClr val="accent2"/>
                </a:solidFill>
              </a:rPr>
              <a:t>n+1</a:t>
            </a:r>
            <a:r>
              <a:rPr lang="en-US" dirty="0">
                <a:solidFill>
                  <a:schemeClr val="accent2"/>
                </a:solidFill>
              </a:rPr>
              <a:t>)*(1-p</a:t>
            </a:r>
            <a:r>
              <a:rPr lang="en-US" baseline="-25000" dirty="0">
                <a:solidFill>
                  <a:schemeClr val="accent2"/>
                </a:solidFill>
              </a:rPr>
              <a:t>n+2</a:t>
            </a:r>
            <a:r>
              <a:rPr lang="en-US" dirty="0">
                <a:solidFill>
                  <a:schemeClr val="accent2"/>
                </a:solidFill>
              </a:rPr>
              <a:t>)*…*(1-p</a:t>
            </a:r>
            <a:r>
              <a:rPr lang="en-US" baseline="-25000" dirty="0">
                <a:solidFill>
                  <a:schemeClr val="accent2"/>
                </a:solidFill>
              </a:rPr>
              <a:t>m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dirty="0" smtClean="0"/>
              <a:t>Expected number of selections from stream is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chemeClr val="accent2"/>
                </a:solidFill>
              </a:rPr>
              <a:t>k + </a:t>
            </a:r>
            <a:r>
              <a:rPr lang="en-US" dirty="0" err="1" smtClean="0">
                <a:solidFill>
                  <a:schemeClr val="accent2"/>
                </a:solidFill>
              </a:rPr>
              <a:t>Σ</a:t>
            </a:r>
            <a:r>
              <a:rPr lang="en-US" baseline="-25000" dirty="0" err="1" smtClean="0">
                <a:solidFill>
                  <a:schemeClr val="accent2"/>
                </a:solidFill>
              </a:rPr>
              <a:t>k</a:t>
            </a:r>
            <a:r>
              <a:rPr lang="en-US" baseline="-25000" dirty="0" smtClean="0">
                <a:solidFill>
                  <a:schemeClr val="accent2"/>
                </a:solidFill>
              </a:rPr>
              <a:t>&lt;</a:t>
            </a:r>
            <a:r>
              <a:rPr lang="en-US" baseline="-25000" dirty="0" err="1" smtClean="0">
                <a:solidFill>
                  <a:schemeClr val="accent2"/>
                </a:solidFill>
              </a:rPr>
              <a:t>m≤N</a:t>
            </a:r>
            <a:r>
              <a:rPr lang="en-US" dirty="0" smtClean="0">
                <a:solidFill>
                  <a:schemeClr val="accent2"/>
                </a:solidFill>
              </a:rPr>
              <a:t> p</a:t>
            </a:r>
            <a:r>
              <a:rPr lang="en-US" baseline="-25000" dirty="0" smtClean="0">
                <a:solidFill>
                  <a:schemeClr val="accent2"/>
                </a:solidFill>
              </a:rPr>
              <a:t>m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= </a:t>
            </a:r>
            <a:r>
              <a:rPr lang="en-US" dirty="0">
                <a:solidFill>
                  <a:schemeClr val="accent2"/>
                </a:solidFill>
              </a:rPr>
              <a:t>k + </a:t>
            </a:r>
            <a:r>
              <a:rPr lang="en-US" dirty="0" err="1">
                <a:solidFill>
                  <a:schemeClr val="accent2"/>
                </a:solidFill>
              </a:rPr>
              <a:t>Σ</a:t>
            </a:r>
            <a:r>
              <a:rPr lang="en-US" baseline="-25000" dirty="0" err="1">
                <a:solidFill>
                  <a:schemeClr val="accent2"/>
                </a:solidFill>
              </a:rPr>
              <a:t>k</a:t>
            </a:r>
            <a:r>
              <a:rPr lang="en-US" baseline="-25000" dirty="0">
                <a:solidFill>
                  <a:schemeClr val="accent2"/>
                </a:solidFill>
              </a:rPr>
              <a:t>&lt;</a:t>
            </a:r>
            <a:r>
              <a:rPr lang="en-US" baseline="-25000" dirty="0" err="1">
                <a:solidFill>
                  <a:schemeClr val="accent2"/>
                </a:solidFill>
              </a:rPr>
              <a:t>m≤N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k/m = O(k ( 1 + </a:t>
            </a:r>
            <a:r>
              <a:rPr lang="en-US" dirty="0" err="1" smtClean="0">
                <a:solidFill>
                  <a:schemeClr val="accent2"/>
                </a:solidFill>
              </a:rPr>
              <a:t>ln</a:t>
            </a:r>
            <a:r>
              <a:rPr lang="en-US" dirty="0" smtClean="0">
                <a:solidFill>
                  <a:schemeClr val="accent2"/>
                </a:solidFill>
              </a:rPr>
              <a:t> (N/k) )) </a:t>
            </a:r>
          </a:p>
          <a:p>
            <a:r>
              <a:rPr lang="en-US" dirty="0" smtClean="0"/>
              <a:t>Vitter’85 provided algorithm with this average running time</a:t>
            </a:r>
            <a:endParaRPr lang="en-US" dirty="0"/>
          </a:p>
        </p:txBody>
      </p:sp>
      <p:pic>
        <p:nvPicPr>
          <p:cNvPr id="4" name="Picture 2" descr="http://www.aasd.k12.wi.us/staff/boldtkatherine/images/sk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300" y="1295400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962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86800" cy="808038"/>
          </a:xfrm>
        </p:spPr>
        <p:txBody>
          <a:bodyPr/>
          <a:lstStyle/>
          <a:p>
            <a:r>
              <a:rPr lang="en-US" dirty="0"/>
              <a:t>Reservoir </a:t>
            </a:r>
            <a:r>
              <a:rPr lang="en-US" dirty="0" smtClean="0"/>
              <a:t>Sampling via </a:t>
            </a:r>
            <a:r>
              <a:rPr lang="en-US" dirty="0"/>
              <a:t>Order Sampling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/>
              <a:t>Order sampling a.k.a. bottom-k sample, min-hashing</a:t>
            </a:r>
          </a:p>
          <a:p>
            <a:r>
              <a:rPr lang="en-US" dirty="0"/>
              <a:t>Uniform sampling of stream into reservoir of size </a:t>
            </a:r>
            <a:r>
              <a:rPr lang="en-US" dirty="0">
                <a:solidFill>
                  <a:schemeClr val="accent2"/>
                </a:solidFill>
              </a:rPr>
              <a:t>k</a:t>
            </a:r>
          </a:p>
          <a:p>
            <a:r>
              <a:rPr lang="en-US" dirty="0"/>
              <a:t>Each arrival 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en-US" dirty="0"/>
              <a:t>: generate one-time </a:t>
            </a:r>
            <a:r>
              <a:rPr lang="en-US" dirty="0" smtClean="0"/>
              <a:t>random value 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 U[0,1]</a:t>
            </a:r>
          </a:p>
          <a:p>
            <a:pPr lvl="1"/>
            <a:r>
              <a:rPr lang="en-US" dirty="0" err="1">
                <a:solidFill>
                  <a:schemeClr val="accent2"/>
                </a:solidFill>
                <a:sym typeface="Symbol"/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  <a:sym typeface="Symbol"/>
              </a:rPr>
              <a:t>n</a:t>
            </a:r>
            <a:r>
              <a:rPr lang="en-US" dirty="0">
                <a:sym typeface="Symbol"/>
              </a:rPr>
              <a:t> </a:t>
            </a:r>
            <a:r>
              <a:rPr lang="en-US" dirty="0" smtClean="0">
                <a:sym typeface="Symbol"/>
              </a:rPr>
              <a:t>also known as </a:t>
            </a:r>
            <a:r>
              <a:rPr lang="en-US" dirty="0">
                <a:sym typeface="Symbol"/>
              </a:rPr>
              <a:t>hash, </a:t>
            </a:r>
            <a:r>
              <a:rPr lang="en-US" dirty="0" smtClean="0">
                <a:sym typeface="Symbol"/>
              </a:rPr>
              <a:t>rank, tag…</a:t>
            </a:r>
            <a:endParaRPr lang="en-US" dirty="0">
              <a:sym typeface="Symbol"/>
            </a:endParaRPr>
          </a:p>
          <a:p>
            <a:r>
              <a:rPr lang="en-US" dirty="0" smtClean="0"/>
              <a:t>Store k items </a:t>
            </a:r>
            <a:r>
              <a:rPr lang="en-US" dirty="0"/>
              <a:t>with the smallest random </a:t>
            </a:r>
            <a:r>
              <a:rPr lang="en-US" dirty="0" smtClean="0"/>
              <a:t>tags</a:t>
            </a:r>
            <a:endParaRPr lang="en-US" dirty="0">
              <a:solidFill>
                <a:schemeClr val="accent2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333828" name="Oval 4"/>
          <p:cNvSpPr>
            <a:spLocks noChangeArrowheads="1"/>
          </p:cNvSpPr>
          <p:nvPr/>
        </p:nvSpPr>
        <p:spPr bwMode="auto">
          <a:xfrm>
            <a:off x="1524000" y="3547562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Oval 7"/>
          <p:cNvSpPr>
            <a:spLocks noChangeArrowheads="1"/>
          </p:cNvSpPr>
          <p:nvPr/>
        </p:nvSpPr>
        <p:spPr bwMode="auto">
          <a:xfrm>
            <a:off x="2590800" y="3547562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2" name="Oval 8"/>
          <p:cNvSpPr>
            <a:spLocks noChangeArrowheads="1"/>
          </p:cNvSpPr>
          <p:nvPr/>
        </p:nvSpPr>
        <p:spPr bwMode="auto">
          <a:xfrm>
            <a:off x="3657600" y="3547562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3" name="Oval 9"/>
          <p:cNvSpPr>
            <a:spLocks noChangeArrowheads="1"/>
          </p:cNvSpPr>
          <p:nvPr/>
        </p:nvSpPr>
        <p:spPr bwMode="auto">
          <a:xfrm>
            <a:off x="4724400" y="3547562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4" name="Oval 10"/>
          <p:cNvSpPr>
            <a:spLocks noChangeArrowheads="1"/>
          </p:cNvSpPr>
          <p:nvPr/>
        </p:nvSpPr>
        <p:spPr bwMode="auto">
          <a:xfrm>
            <a:off x="5791200" y="3547562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5" name="Oval 11"/>
          <p:cNvSpPr>
            <a:spLocks noChangeArrowheads="1"/>
          </p:cNvSpPr>
          <p:nvPr/>
        </p:nvSpPr>
        <p:spPr bwMode="auto">
          <a:xfrm>
            <a:off x="6858000" y="3547562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1219200" y="3920089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0.391</a:t>
            </a:r>
          </a:p>
        </p:txBody>
      </p:sp>
      <p:sp>
        <p:nvSpPr>
          <p:cNvPr id="333837" name="Text Box 13"/>
          <p:cNvSpPr txBox="1">
            <a:spLocks noChangeArrowheads="1"/>
          </p:cNvSpPr>
          <p:nvPr/>
        </p:nvSpPr>
        <p:spPr bwMode="auto">
          <a:xfrm>
            <a:off x="2362200" y="3920089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0.908</a:t>
            </a:r>
          </a:p>
        </p:txBody>
      </p:sp>
      <p:sp>
        <p:nvSpPr>
          <p:cNvPr id="333838" name="Text Box 14"/>
          <p:cNvSpPr txBox="1">
            <a:spLocks noChangeArrowheads="1"/>
          </p:cNvSpPr>
          <p:nvPr/>
        </p:nvSpPr>
        <p:spPr bwMode="auto">
          <a:xfrm>
            <a:off x="3352800" y="3920089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0.291</a:t>
            </a:r>
          </a:p>
        </p:txBody>
      </p:sp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4419600" y="3920089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0.555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5562600" y="3920089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0.619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6629400" y="3920089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0.273</a:t>
            </a:r>
          </a:p>
        </p:txBody>
      </p:sp>
      <p:sp>
        <p:nvSpPr>
          <p:cNvPr id="333842" name="AutoShape 18"/>
          <p:cNvSpPr>
            <a:spLocks noChangeArrowheads="1"/>
          </p:cNvSpPr>
          <p:nvPr/>
        </p:nvSpPr>
        <p:spPr bwMode="auto">
          <a:xfrm>
            <a:off x="1464737" y="4351885"/>
            <a:ext cx="372533" cy="474113"/>
          </a:xfrm>
          <a:prstGeom prst="up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43" name="Rectangle 19"/>
          <p:cNvSpPr>
            <a:spLocks noChangeArrowheads="1"/>
          </p:cNvSpPr>
          <p:nvPr/>
        </p:nvSpPr>
        <p:spPr bwMode="auto">
          <a:xfrm>
            <a:off x="533400" y="495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b="0" dirty="0">
                <a:latin typeface="Calibri" pitchFamily="34" charset="0"/>
              </a:rPr>
              <a:t>Each item has same chance of least tag, so </a:t>
            </a:r>
            <a:r>
              <a:rPr lang="en-US" sz="2400" b="0" dirty="0" smtClean="0">
                <a:latin typeface="Calibri" pitchFamily="34" charset="0"/>
              </a:rPr>
              <a:t>uniform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dirty="0" smtClean="0">
                <a:latin typeface="Calibri" pitchFamily="34" charset="0"/>
              </a:rPr>
              <a:t>Fast to implement via priority queue</a:t>
            </a:r>
            <a:endParaRPr lang="en-US" sz="2400" b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b="0" dirty="0">
                <a:latin typeface="Calibri" pitchFamily="34" charset="0"/>
              </a:rPr>
              <a:t>Can run on multiple </a:t>
            </a:r>
            <a:r>
              <a:rPr lang="en-US" sz="2400" b="0" dirty="0" smtClean="0">
                <a:latin typeface="Calibri" pitchFamily="34" charset="0"/>
              </a:rPr>
              <a:t>input streams separately</a:t>
            </a:r>
            <a:r>
              <a:rPr lang="en-US" sz="2400" b="0" dirty="0">
                <a:latin typeface="Calibri" pitchFamily="34" charset="0"/>
              </a:rPr>
              <a:t>, then </a:t>
            </a:r>
            <a:r>
              <a:rPr lang="en-US" sz="2400" b="0" dirty="0" smtClean="0">
                <a:latin typeface="Calibri" pitchFamily="34" charset="0"/>
              </a:rPr>
              <a:t>merge</a:t>
            </a:r>
            <a:endParaRPr lang="en-US" sz="2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95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3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3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.24167 -1.11111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3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3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-1.11111E-6 L 0.6 -1.11111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nimBg="1"/>
      <p:bldP spid="333831" grpId="0" animBg="1"/>
      <p:bldP spid="333832" grpId="0" animBg="1"/>
      <p:bldP spid="333833" grpId="0" animBg="1"/>
      <p:bldP spid="333834" grpId="0" animBg="1"/>
      <p:bldP spid="333835" grpId="0" animBg="1"/>
      <p:bldP spid="333836" grpId="0"/>
      <p:bldP spid="333837" grpId="0"/>
      <p:bldP spid="333838" grpId="0"/>
      <p:bldP spid="333839" grpId="0"/>
      <p:bldP spid="333840" grpId="0"/>
      <p:bldP spid="333841" grpId="0"/>
      <p:bldP spid="333842" grpId="0" animBg="1"/>
      <p:bldP spid="333842" grpId="1" animBg="1"/>
      <p:bldP spid="333842" grpId="2" animBg="1"/>
      <p:bldP spid="3338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Weights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576733" cy="4533900"/>
          </a:xfrm>
        </p:spPr>
        <p:txBody>
          <a:bodyPr/>
          <a:lstStyle/>
          <a:p>
            <a:r>
              <a:rPr lang="en-US" dirty="0" smtClean="0"/>
              <a:t>So far: uniform sampling from a stream using a reservoir</a:t>
            </a:r>
          </a:p>
          <a:p>
            <a:r>
              <a:rPr lang="en-US" dirty="0" smtClean="0"/>
              <a:t>Extend to non-uniform sampling from weighted streams</a:t>
            </a:r>
          </a:p>
          <a:p>
            <a:pPr lvl="1"/>
            <a:r>
              <a:rPr lang="en-US" dirty="0" smtClean="0"/>
              <a:t>Easy case: </a:t>
            </a:r>
            <a:r>
              <a:rPr lang="en-US" dirty="0" smtClean="0">
                <a:solidFill>
                  <a:schemeClr val="accent2"/>
                </a:solidFill>
              </a:rPr>
              <a:t>k=1</a:t>
            </a:r>
          </a:p>
          <a:p>
            <a:pPr lvl="1"/>
            <a:r>
              <a:rPr lang="en-US" dirty="0" smtClean="0"/>
              <a:t>Sampling probability </a:t>
            </a:r>
            <a:r>
              <a:rPr lang="en-US" dirty="0" smtClean="0">
                <a:solidFill>
                  <a:schemeClr val="accent2"/>
                </a:solidFill>
              </a:rPr>
              <a:t>p(n) = </a:t>
            </a:r>
            <a:r>
              <a:rPr lang="en-US" dirty="0" err="1" smtClean="0">
                <a:solidFill>
                  <a:schemeClr val="accent2"/>
                </a:solidFill>
              </a:rPr>
              <a:t>x</a:t>
            </a:r>
            <a:r>
              <a:rPr lang="en-US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en-US" dirty="0" err="1" smtClean="0">
                <a:solidFill>
                  <a:schemeClr val="accent2"/>
                </a:solidFill>
              </a:rPr>
              <a:t>W</a:t>
            </a:r>
            <a:r>
              <a:rPr lang="en-US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where </a:t>
            </a:r>
            <a:r>
              <a:rPr lang="en-US" dirty="0" err="1" smtClean="0">
                <a:solidFill>
                  <a:schemeClr val="accent2"/>
                </a:solidFill>
              </a:rPr>
              <a:t>W</a:t>
            </a:r>
            <a:r>
              <a:rPr lang="en-US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S</a:t>
            </a:r>
            <a:r>
              <a:rPr lang="en-US" baseline="-25000" dirty="0" smtClean="0">
                <a:solidFill>
                  <a:schemeClr val="accent2"/>
                </a:solidFill>
              </a:rPr>
              <a:t>i=1</a:t>
            </a:r>
            <a:r>
              <a:rPr lang="en-US" baseline="30000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endParaRPr lang="en-GB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k&gt;1</a:t>
            </a:r>
            <a:r>
              <a:rPr lang="en-US" dirty="0" smtClean="0"/>
              <a:t> is harder</a:t>
            </a:r>
          </a:p>
          <a:p>
            <a:pPr lvl="1"/>
            <a:r>
              <a:rPr lang="en-US" dirty="0" smtClean="0"/>
              <a:t>Can have elements with large weight: would be sampled with </a:t>
            </a:r>
            <a:r>
              <a:rPr lang="en-US" dirty="0" err="1" smtClean="0"/>
              <a:t>prob</a:t>
            </a:r>
            <a:r>
              <a:rPr lang="en-US" dirty="0" smtClean="0"/>
              <a:t> 1? </a:t>
            </a:r>
          </a:p>
          <a:p>
            <a:r>
              <a:rPr lang="en-US" dirty="0" smtClean="0"/>
              <a:t>Number of different weighted order-sampling schemes proposed to realize desired distributional objectives</a:t>
            </a:r>
          </a:p>
          <a:p>
            <a:pPr lvl="1"/>
            <a:r>
              <a:rPr lang="en-US" dirty="0" smtClean="0"/>
              <a:t>Rank </a:t>
            </a:r>
            <a:r>
              <a:rPr lang="en-US" dirty="0" err="1" smtClean="0"/>
              <a:t>r</a:t>
            </a:r>
            <a:r>
              <a:rPr lang="en-US" baseline="-25000" dirty="0" err="1"/>
              <a:t>n</a:t>
            </a:r>
            <a:r>
              <a:rPr lang="en-US" baseline="-25000" dirty="0" smtClean="0"/>
              <a:t> </a:t>
            </a:r>
            <a:r>
              <a:rPr lang="en-US" dirty="0" smtClean="0"/>
              <a:t>= f(u</a:t>
            </a:r>
            <a:r>
              <a:rPr lang="en-US" baseline="-25000" dirty="0" smtClean="0"/>
              <a:t>n</a:t>
            </a:r>
            <a:r>
              <a:rPr lang="en-US" dirty="0" smtClean="0"/>
              <a:t>,  </a:t>
            </a:r>
            <a:r>
              <a:rPr lang="en-US" dirty="0" err="1" smtClean="0"/>
              <a:t>x</a:t>
            </a:r>
            <a:r>
              <a:rPr lang="en-US" baseline="-25000" dirty="0" err="1"/>
              <a:t>n</a:t>
            </a:r>
            <a:r>
              <a:rPr lang="en-US" dirty="0" smtClean="0"/>
              <a:t> ) for some function f and </a:t>
            </a:r>
            <a:r>
              <a:rPr lang="en-US" dirty="0" smtClean="0">
                <a:solidFill>
                  <a:schemeClr val="accent2"/>
                </a:solidFill>
              </a:rPr>
              <a:t>u</a:t>
            </a:r>
            <a:r>
              <a:rPr lang="en-US" baseline="-25000" dirty="0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 U[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0,1]</a:t>
            </a:r>
            <a:r>
              <a:rPr lang="en-US" baseline="-25000" dirty="0" smtClean="0"/>
              <a:t> 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mins</a:t>
            </a:r>
            <a:r>
              <a:rPr lang="en-US" dirty="0" smtClean="0"/>
              <a:t> sketches [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Cohen 1997]</a:t>
            </a:r>
            <a:r>
              <a:rPr lang="en-US" dirty="0" smtClean="0"/>
              <a:t>, Bottom-k sketches 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[Cohen Kaplan 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2007]</a:t>
            </a:r>
            <a:endParaRPr lang="en-US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[Rosen 1972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], </a:t>
            </a:r>
            <a:r>
              <a:rPr lang="en-US" dirty="0" smtClean="0"/>
              <a:t>Weighted random sampling [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Efraimidis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Spirakis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2006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]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 smtClean="0"/>
          </a:p>
          <a:p>
            <a:pPr lvl="1"/>
            <a:r>
              <a:rPr lang="en-US" dirty="0" smtClean="0"/>
              <a:t>Order </a:t>
            </a:r>
            <a:r>
              <a:rPr lang="en-US" dirty="0"/>
              <a:t>PPS </a:t>
            </a:r>
            <a:r>
              <a:rPr lang="en-US" dirty="0" smtClean="0"/>
              <a:t>Sampling 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Ohlsson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 1990, Rosen 1997] </a:t>
            </a:r>
            <a:endParaRPr lang="en-US" dirty="0" smtClean="0"/>
          </a:p>
          <a:p>
            <a:pPr lvl="1"/>
            <a:r>
              <a:rPr lang="en-US" dirty="0" smtClean="0"/>
              <a:t>Priority Sampling 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Duffield Lund 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Thorup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2004], [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Alon</a:t>
            </a:r>
            <a:r>
              <a:rPr lang="en-US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+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DLT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2005]</a:t>
            </a:r>
            <a:endParaRPr lang="en-US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522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random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US" dirty="0" smtClean="0"/>
              <a:t>Weighted random sampling 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Efraimidis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Spirakis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 06]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generalizes min-wise </a:t>
            </a:r>
          </a:p>
          <a:p>
            <a:pPr lvl="1"/>
            <a:r>
              <a:rPr lang="en-US" dirty="0"/>
              <a:t>For each item draw 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</a:rPr>
              <a:t>n</a:t>
            </a:r>
            <a:r>
              <a:rPr lang="en-US" dirty="0"/>
              <a:t> </a:t>
            </a:r>
            <a:r>
              <a:rPr lang="en-US" dirty="0" smtClean="0"/>
              <a:t>uniformly at random </a:t>
            </a:r>
            <a:r>
              <a:rPr lang="en-US" dirty="0"/>
              <a:t>in range [0,1]</a:t>
            </a:r>
          </a:p>
          <a:p>
            <a:pPr lvl="1"/>
            <a:r>
              <a:rPr lang="en-US" dirty="0"/>
              <a:t>Compute the ‘tag’ of an item as 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aseline="30000" dirty="0">
                <a:solidFill>
                  <a:schemeClr val="accent2"/>
                </a:solidFill>
              </a:rPr>
              <a:t>(1/</a:t>
            </a:r>
            <a:r>
              <a:rPr lang="en-US" baseline="30000" dirty="0" err="1">
                <a:solidFill>
                  <a:schemeClr val="accent2"/>
                </a:solidFill>
              </a:rPr>
              <a:t>x</a:t>
            </a:r>
            <a:r>
              <a:rPr lang="en-US" sz="1400" dirty="0" err="1">
                <a:solidFill>
                  <a:schemeClr val="accent2"/>
                </a:solidFill>
              </a:rPr>
              <a:t>n</a:t>
            </a:r>
            <a:r>
              <a:rPr lang="en-US" baseline="30000" dirty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dirty="0"/>
              <a:t>Keep the items with the </a:t>
            </a:r>
            <a:r>
              <a:rPr lang="en-US" dirty="0">
                <a:solidFill>
                  <a:schemeClr val="accent2"/>
                </a:solidFill>
              </a:rPr>
              <a:t>k</a:t>
            </a:r>
            <a:r>
              <a:rPr lang="en-US" dirty="0"/>
              <a:t> smallest tags</a:t>
            </a:r>
          </a:p>
          <a:p>
            <a:pPr lvl="1"/>
            <a:r>
              <a:rPr lang="en-US" dirty="0"/>
              <a:t>Can prove the correctness of the exponential sampling distribution</a:t>
            </a:r>
          </a:p>
          <a:p>
            <a:r>
              <a:rPr lang="en-US" dirty="0"/>
              <a:t>Can also make efficient via skip counting ideas</a:t>
            </a:r>
          </a:p>
          <a:p>
            <a:endParaRPr lang="en-US" dirty="0"/>
          </a:p>
        </p:txBody>
      </p:sp>
      <p:pic>
        <p:nvPicPr>
          <p:cNvPr id="142338" name="Picture 2" descr="http://www.aasd.k12.wi.us/staff/boldtkatherine/images/ski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641" y="3936471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457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" indent="-342900"/>
            <a:r>
              <a:rPr lang="en-US" dirty="0"/>
              <a:t>Each </a:t>
            </a:r>
            <a:r>
              <a:rPr lang="en-US" dirty="0" smtClean="0"/>
              <a:t>item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</a:rPr>
              <a:t>i </a:t>
            </a:r>
            <a:r>
              <a:rPr lang="en-US" dirty="0" smtClean="0"/>
              <a:t> given priority </a:t>
            </a:r>
            <a:r>
              <a:rPr lang="en-US" dirty="0" err="1" smtClean="0">
                <a:solidFill>
                  <a:schemeClr val="accent2"/>
                </a:solidFill>
              </a:rPr>
              <a:t>z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= 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/ 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err="1">
                <a:solidFill>
                  <a:schemeClr val="accent2"/>
                </a:solidFill>
              </a:rPr>
              <a:t>r</a:t>
            </a:r>
            <a:r>
              <a:rPr lang="en-US" baseline="-25000" dirty="0" err="1">
                <a:solidFill>
                  <a:schemeClr val="accent2"/>
                </a:solidFill>
              </a:rPr>
              <a:t>n</a:t>
            </a:r>
            <a:r>
              <a:rPr lang="en-US" dirty="0"/>
              <a:t> </a:t>
            </a:r>
            <a:r>
              <a:rPr lang="en-US" dirty="0" smtClean="0"/>
              <a:t>uniform random in </a:t>
            </a:r>
            <a:r>
              <a:rPr lang="en-US" dirty="0" smtClean="0">
                <a:solidFill>
                  <a:schemeClr val="accent2"/>
                </a:solidFill>
              </a:rPr>
              <a:t>(0,1]</a:t>
            </a:r>
          </a:p>
          <a:p>
            <a:pPr marL="69850" indent="-342900"/>
            <a:r>
              <a:rPr lang="en-US" dirty="0" smtClean="0"/>
              <a:t>Maintain reservoir of </a:t>
            </a:r>
            <a:r>
              <a:rPr lang="en-US" dirty="0" smtClean="0">
                <a:solidFill>
                  <a:schemeClr val="accent2"/>
                </a:solidFill>
              </a:rPr>
              <a:t>k+1 </a:t>
            </a:r>
            <a:r>
              <a:rPr lang="en-US" dirty="0" smtClean="0"/>
              <a:t>items </a:t>
            </a:r>
            <a:r>
              <a:rPr lang="en-US" dirty="0" smtClean="0">
                <a:solidFill>
                  <a:schemeClr val="accent2"/>
                </a:solidFill>
              </a:rPr>
              <a:t>(x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, </a:t>
            </a:r>
            <a:r>
              <a:rPr lang="en-US" dirty="0" err="1" smtClean="0">
                <a:solidFill>
                  <a:schemeClr val="accent2"/>
                </a:solidFill>
              </a:rPr>
              <a:t>z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) </a:t>
            </a:r>
            <a:r>
              <a:rPr lang="en-US" dirty="0" smtClean="0"/>
              <a:t>of highest priority</a:t>
            </a:r>
            <a:endParaRPr lang="en-US" dirty="0"/>
          </a:p>
          <a:p>
            <a:pPr marL="69850" indent="-342900"/>
            <a:r>
              <a:rPr lang="en-US" sz="2000" dirty="0" smtClean="0"/>
              <a:t>Estimation </a:t>
            </a:r>
          </a:p>
          <a:p>
            <a:pPr lvl="1"/>
            <a:r>
              <a:rPr lang="en-US" sz="1800" dirty="0" smtClean="0"/>
              <a:t>Let </a:t>
            </a:r>
            <a:r>
              <a:rPr lang="en-US" sz="1800" dirty="0" smtClean="0">
                <a:solidFill>
                  <a:schemeClr val="accent2"/>
                </a:solidFill>
              </a:rPr>
              <a:t>z* = (k+1)</a:t>
            </a:r>
            <a:r>
              <a:rPr lang="en-US" sz="1800" baseline="30000" dirty="0" err="1" smtClean="0">
                <a:solidFill>
                  <a:schemeClr val="accent2"/>
                </a:solidFill>
              </a:rPr>
              <a:t>st</a:t>
            </a:r>
            <a:r>
              <a:rPr lang="en-US" sz="1800" dirty="0" smtClean="0"/>
              <a:t> highest priority</a:t>
            </a:r>
          </a:p>
          <a:p>
            <a:pPr lvl="1"/>
            <a:r>
              <a:rPr lang="en-US" sz="1800" dirty="0" smtClean="0"/>
              <a:t>Top-k priority items: weight estimate </a:t>
            </a:r>
            <a:r>
              <a:rPr lang="en-US" sz="1800" dirty="0" err="1" smtClean="0">
                <a:solidFill>
                  <a:schemeClr val="accent2"/>
                </a:solidFill>
              </a:rPr>
              <a:t>x’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sz="1800" dirty="0" smtClean="0">
                <a:solidFill>
                  <a:schemeClr val="accent2"/>
                </a:solidFill>
              </a:rPr>
              <a:t> = max{ x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i</a:t>
            </a:r>
            <a:r>
              <a:rPr lang="en-US" sz="1800" dirty="0" smtClean="0">
                <a:solidFill>
                  <a:schemeClr val="accent2"/>
                </a:solidFill>
              </a:rPr>
              <a:t> , z* }</a:t>
            </a:r>
          </a:p>
          <a:p>
            <a:pPr lvl="1"/>
            <a:r>
              <a:rPr lang="en-US" sz="1800" dirty="0" smtClean="0"/>
              <a:t>All other items: weight estimate zero</a:t>
            </a:r>
          </a:p>
          <a:p>
            <a:r>
              <a:rPr lang="en-US" sz="2200" dirty="0" smtClean="0"/>
              <a:t>Statistics </a:t>
            </a:r>
            <a:r>
              <a:rPr lang="en-US" sz="2200" dirty="0"/>
              <a:t>and bounds</a:t>
            </a:r>
          </a:p>
          <a:p>
            <a:pPr lvl="1"/>
            <a:r>
              <a:rPr lang="en-US" sz="1800" dirty="0" err="1" smtClean="0">
                <a:solidFill>
                  <a:schemeClr val="accent2"/>
                </a:solidFill>
              </a:rPr>
              <a:t>x’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unbiased; zero covariance: </a:t>
            </a:r>
            <a:r>
              <a:rPr lang="en-US" sz="1800" dirty="0" err="1" smtClean="0">
                <a:solidFill>
                  <a:schemeClr val="accent2"/>
                </a:solidFill>
              </a:rPr>
              <a:t>Cov</a:t>
            </a:r>
            <a:r>
              <a:rPr lang="en-US" sz="1800" dirty="0" smtClean="0">
                <a:solidFill>
                  <a:schemeClr val="accent2"/>
                </a:solidFill>
              </a:rPr>
              <a:t>[</a:t>
            </a:r>
            <a:r>
              <a:rPr lang="en-US" sz="1800" dirty="0" err="1" smtClean="0">
                <a:solidFill>
                  <a:schemeClr val="accent2"/>
                </a:solidFill>
              </a:rPr>
              <a:t>x’</a:t>
            </a:r>
            <a:r>
              <a:rPr lang="en-US" sz="1800" baseline="-25000" dirty="0" err="1">
                <a:solidFill>
                  <a:schemeClr val="accent2"/>
                </a:solidFill>
              </a:rPr>
              <a:t>i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 , </a:t>
            </a:r>
            <a:r>
              <a:rPr lang="en-US" sz="1800" dirty="0" err="1" smtClean="0">
                <a:solidFill>
                  <a:schemeClr val="accent2"/>
                </a:solidFill>
              </a:rPr>
              <a:t>x’</a:t>
            </a:r>
            <a:r>
              <a:rPr lang="en-US" sz="1800" baseline="-25000" dirty="0" err="1" smtClean="0">
                <a:solidFill>
                  <a:schemeClr val="accent2"/>
                </a:solidFill>
              </a:rPr>
              <a:t>j</a:t>
            </a:r>
            <a:r>
              <a:rPr lang="en-US" sz="1800" dirty="0" smtClean="0">
                <a:solidFill>
                  <a:schemeClr val="accent2"/>
                </a:solidFill>
              </a:rPr>
              <a:t> ] = 0 for </a:t>
            </a:r>
            <a:r>
              <a:rPr lang="en-US" sz="1800" dirty="0" err="1" smtClean="0">
                <a:solidFill>
                  <a:schemeClr val="accent2"/>
                </a:solidFill>
              </a:rPr>
              <a:t>i≠j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/>
              <a:t>Relative variance for any subset sum </a:t>
            </a:r>
            <a:r>
              <a:rPr lang="en-US" sz="1800" dirty="0" smtClean="0">
                <a:solidFill>
                  <a:schemeClr val="accent2"/>
                </a:solidFill>
              </a:rPr>
              <a:t>≤ 1/(k-1) </a:t>
            </a:r>
            <a:r>
              <a:rPr lang="en-US" sz="1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sz="2200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Szegedy</a:t>
            </a:r>
            <a:r>
              <a:rPr lang="en-US" sz="2200" dirty="0">
                <a:solidFill>
                  <a:schemeClr val="accent2"/>
                </a:solidFill>
                <a:latin typeface="Arial Narrow" panose="020B0606020202030204" pitchFamily="34" charset="0"/>
              </a:rPr>
              <a:t>, 2006</a:t>
            </a:r>
            <a:r>
              <a:rPr lang="en-US" sz="1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]</a:t>
            </a:r>
            <a:endParaRPr lang="en-US" sz="1800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1"/>
            <a:endParaRPr lang="en-US" sz="1800" dirty="0" smtClean="0">
              <a:solidFill>
                <a:schemeClr val="accent2"/>
              </a:solidFill>
            </a:endParaRPr>
          </a:p>
          <a:p>
            <a:pPr marL="53975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0076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Sampling in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Time Sample Preparation</a:t>
            </a:r>
          </a:p>
          <a:p>
            <a:pPr lvl="1"/>
            <a:r>
              <a:rPr lang="en-US" dirty="0" smtClean="0"/>
              <a:t>Compute priorities of all items, sort in decreasing priority order</a:t>
            </a:r>
          </a:p>
          <a:p>
            <a:pPr lvl="2"/>
            <a:r>
              <a:rPr lang="en-US" dirty="0" smtClean="0"/>
              <a:t>No discard</a:t>
            </a:r>
          </a:p>
          <a:p>
            <a:r>
              <a:rPr lang="en-US" dirty="0" smtClean="0"/>
              <a:t>Sample and Estimate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stimate any subset sum X(S) </a:t>
            </a:r>
            <a:r>
              <a:rPr lang="en-US" dirty="0" smtClean="0">
                <a:solidFill>
                  <a:schemeClr val="accent2"/>
                </a:solidFill>
              </a:rPr>
              <a:t>=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 err="1">
                <a:solidFill>
                  <a:schemeClr val="accent2"/>
                </a:solidFill>
                <a:sym typeface="Symbol"/>
              </a:rPr>
              <a:t>iS</a:t>
            </a:r>
            <a:r>
              <a:rPr lang="en-US" baseline="-25000" dirty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30000" dirty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by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dirty="0">
                <a:solidFill>
                  <a:schemeClr val="accent2"/>
                </a:solidFill>
              </a:rPr>
              <a:t>’(S) =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 err="1">
                <a:solidFill>
                  <a:schemeClr val="accent2"/>
                </a:solidFill>
                <a:sym typeface="Symbol"/>
              </a:rPr>
              <a:t>iS</a:t>
            </a:r>
            <a:r>
              <a:rPr lang="en-US" baseline="-25000" dirty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x’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for </a:t>
            </a:r>
            <a:r>
              <a:rPr lang="en-US" dirty="0" smtClean="0"/>
              <a:t>some S’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 S</a:t>
            </a:r>
          </a:p>
          <a:p>
            <a:pPr lvl="1"/>
            <a:r>
              <a:rPr lang="en-US" dirty="0">
                <a:sym typeface="Symbol"/>
              </a:rPr>
              <a:t>Method: select items in decreasing priority </a:t>
            </a:r>
            <a:r>
              <a:rPr lang="en-US" dirty="0" smtClean="0">
                <a:sym typeface="Symbol"/>
              </a:rPr>
              <a:t>order</a:t>
            </a:r>
            <a:endParaRPr lang="en-US" dirty="0" smtClean="0"/>
          </a:p>
          <a:p>
            <a:r>
              <a:rPr lang="en-US" dirty="0" smtClean="0"/>
              <a:t>Two variants: bounded variance or complexity </a:t>
            </a:r>
          </a:p>
          <a:p>
            <a:pPr marL="723900" lvl="1" indent="-457200">
              <a:buFont typeface="+mj-lt"/>
              <a:buAutoNum type="arabicPeriod"/>
            </a:pPr>
            <a:r>
              <a:rPr lang="en-US" dirty="0" smtClean="0">
                <a:sym typeface="Symbol"/>
              </a:rPr>
              <a:t>S’ = first </a:t>
            </a:r>
            <a:r>
              <a:rPr lang="en-US" dirty="0" smtClean="0"/>
              <a:t>k items from S: </a:t>
            </a:r>
            <a:r>
              <a:rPr lang="en-US" dirty="0"/>
              <a:t>relative variance bounded </a:t>
            </a:r>
            <a:r>
              <a:rPr lang="en-US" dirty="0">
                <a:solidFill>
                  <a:schemeClr val="accent2"/>
                </a:solidFill>
              </a:rPr>
              <a:t>≤ 1/(k-1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marL="876300" lvl="2" indent="-342900"/>
            <a:r>
              <a:rPr lang="en-US" dirty="0" err="1" smtClean="0">
                <a:solidFill>
                  <a:schemeClr val="accent2"/>
                </a:solidFill>
              </a:rPr>
              <a:t>x’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= max{ 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dirty="0" smtClean="0">
                <a:solidFill>
                  <a:schemeClr val="accent2"/>
                </a:solidFill>
              </a:rPr>
              <a:t>z* } </a:t>
            </a:r>
            <a:r>
              <a:rPr lang="en-US" dirty="0"/>
              <a:t>where</a:t>
            </a:r>
            <a:r>
              <a:rPr lang="en-US" dirty="0" smtClean="0">
                <a:solidFill>
                  <a:schemeClr val="accent2"/>
                </a:solidFill>
              </a:rPr>
              <a:t> z* = </a:t>
            </a:r>
            <a:r>
              <a:rPr lang="en-US" dirty="0">
                <a:solidFill>
                  <a:schemeClr val="accent2"/>
                </a:solidFill>
              </a:rPr>
              <a:t>(k+1)</a:t>
            </a:r>
            <a:r>
              <a:rPr lang="en-US" baseline="30000" dirty="0" err="1">
                <a:solidFill>
                  <a:schemeClr val="accent2"/>
                </a:solidFill>
              </a:rPr>
              <a:t>st</a:t>
            </a:r>
            <a:r>
              <a:rPr lang="en-US" dirty="0"/>
              <a:t> highest </a:t>
            </a:r>
            <a:r>
              <a:rPr lang="en-US" dirty="0" smtClean="0"/>
              <a:t>priority in S</a:t>
            </a:r>
            <a:endParaRPr lang="en-US" dirty="0" smtClean="0">
              <a:solidFill>
                <a:schemeClr val="accent2"/>
              </a:solidFill>
            </a:endParaRPr>
          </a:p>
          <a:p>
            <a:pPr marL="72390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accent2"/>
                </a:solidFill>
              </a:rPr>
              <a:t>S’ </a:t>
            </a:r>
            <a:r>
              <a:rPr lang="en-US" dirty="0"/>
              <a:t>= items from S in first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: </a:t>
            </a:r>
            <a:r>
              <a:rPr lang="en-US" dirty="0"/>
              <a:t>execution time </a:t>
            </a:r>
            <a:r>
              <a:rPr lang="en-US" dirty="0" smtClean="0">
                <a:solidFill>
                  <a:schemeClr val="accent2"/>
                </a:solidFill>
              </a:rPr>
              <a:t>O(k)</a:t>
            </a:r>
            <a:endParaRPr lang="en-US" dirty="0">
              <a:solidFill>
                <a:schemeClr val="accent2"/>
              </a:solidFill>
            </a:endParaRPr>
          </a:p>
          <a:p>
            <a:pPr lvl="2"/>
            <a:r>
              <a:rPr lang="en-US" dirty="0" err="1">
                <a:solidFill>
                  <a:schemeClr val="accent2"/>
                </a:solidFill>
              </a:rPr>
              <a:t>x’</a:t>
            </a:r>
            <a:r>
              <a:rPr lang="en-US" baseline="-25000" dirty="0" err="1">
                <a:solidFill>
                  <a:schemeClr val="accent2"/>
                </a:solidFill>
              </a:rPr>
              <a:t>I</a:t>
            </a:r>
            <a:r>
              <a:rPr lang="en-US" baseline="-25000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= max{ x</a:t>
            </a:r>
            <a:r>
              <a:rPr lang="en-US" baseline="-25000" dirty="0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, z* } </a:t>
            </a:r>
            <a:r>
              <a:rPr lang="en-US" dirty="0"/>
              <a:t>where</a:t>
            </a:r>
            <a:r>
              <a:rPr lang="en-US" dirty="0">
                <a:solidFill>
                  <a:schemeClr val="accent2"/>
                </a:solidFill>
              </a:rPr>
              <a:t> z* = (k+1)</a:t>
            </a:r>
            <a:r>
              <a:rPr lang="en-US" baseline="30000" dirty="0" err="1">
                <a:solidFill>
                  <a:schemeClr val="accent2"/>
                </a:solidFill>
              </a:rPr>
              <a:t>st</a:t>
            </a:r>
            <a:r>
              <a:rPr lang="en-US" dirty="0"/>
              <a:t> highest </a:t>
            </a:r>
            <a:r>
              <a:rPr lang="en-US" dirty="0" smtClean="0"/>
              <a:t>priority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sz="2000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Alon</a:t>
            </a:r>
            <a:r>
              <a:rPr lang="en-US" sz="2000" dirty="0">
                <a:solidFill>
                  <a:schemeClr val="accent2"/>
                </a:solidFill>
                <a:latin typeface="Arial Narrow" panose="020B0606020202030204" pitchFamily="34" charset="0"/>
              </a:rPr>
              <a:t> et. al., 2005</a:t>
            </a:r>
            <a:r>
              <a:rPr lang="en-US" sz="20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]</a:t>
            </a:r>
            <a:endParaRPr lang="en-US" sz="2000" dirty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2"/>
            <a:endParaRPr lang="en-US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5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Stream Samples Smarter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Observation: we </a:t>
            </a:r>
            <a:r>
              <a:rPr lang="en-US" b="1" dirty="0" smtClean="0"/>
              <a:t>see</a:t>
            </a:r>
            <a:r>
              <a:rPr lang="en-US" dirty="0" smtClean="0"/>
              <a:t> the whole stream, even if we can’t store it</a:t>
            </a:r>
          </a:p>
          <a:p>
            <a:pPr lvl="1"/>
            <a:r>
              <a:rPr lang="en-US" dirty="0" smtClean="0"/>
              <a:t>Can keep more information about sampled items if repeated</a:t>
            </a:r>
            <a:endParaRPr lang="en-US" dirty="0"/>
          </a:p>
          <a:p>
            <a:pPr lvl="1"/>
            <a:r>
              <a:rPr lang="en-US" dirty="0" smtClean="0"/>
              <a:t>Simple information: if item sampled, count all repeats</a:t>
            </a:r>
          </a:p>
          <a:p>
            <a:r>
              <a:rPr lang="en-US" dirty="0" smtClean="0"/>
              <a:t>Counting Samples 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[Gibbons &amp; 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Mattias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98]</a:t>
            </a:r>
          </a:p>
          <a:p>
            <a:pPr lvl="1"/>
            <a:r>
              <a:rPr lang="en-US" dirty="0" smtClean="0"/>
              <a:t>Sample new items with fixed probability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, count repeats as </a:t>
            </a:r>
            <a:r>
              <a:rPr lang="en-US" dirty="0" smtClean="0">
                <a:solidFill>
                  <a:schemeClr val="accent2"/>
                </a:solidFill>
              </a:rPr>
              <a:t>c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</a:p>
          <a:p>
            <a:pPr lvl="1"/>
            <a:r>
              <a:rPr lang="en-US" dirty="0" smtClean="0"/>
              <a:t>Unbiased </a:t>
            </a:r>
            <a:r>
              <a:rPr lang="en-US" dirty="0"/>
              <a:t>estimate </a:t>
            </a:r>
            <a:r>
              <a:rPr lang="en-US" dirty="0">
                <a:solidFill>
                  <a:schemeClr val="accent2"/>
                </a:solidFill>
              </a:rPr>
              <a:t>of total </a:t>
            </a:r>
            <a:r>
              <a:rPr lang="en-US" dirty="0" smtClean="0">
                <a:solidFill>
                  <a:schemeClr val="accent2"/>
                </a:solidFill>
              </a:rPr>
              <a:t>count</a:t>
            </a:r>
            <a:r>
              <a:rPr lang="en-US" dirty="0" smtClean="0"/>
              <a:t>:  </a:t>
            </a:r>
            <a:r>
              <a:rPr lang="en-US" dirty="0">
                <a:solidFill>
                  <a:schemeClr val="accent2"/>
                </a:solidFill>
              </a:rPr>
              <a:t>1/p + (c</a:t>
            </a:r>
            <a:r>
              <a:rPr lang="en-US" baseline="-25000" dirty="0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 – 1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</a:p>
          <a:p>
            <a:r>
              <a:rPr lang="en-US" dirty="0" smtClean="0"/>
              <a:t>Sample and Hold 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Estan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&amp; Varghese 02]</a:t>
            </a:r>
            <a:r>
              <a:rPr lang="en-US" dirty="0" smtClean="0"/>
              <a:t>: generalize to weighted keys</a:t>
            </a:r>
            <a:endParaRPr lang="en-US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dirty="0" smtClean="0"/>
              <a:t>New </a:t>
            </a:r>
            <a:r>
              <a:rPr lang="en-US" dirty="0"/>
              <a:t>key </a:t>
            </a:r>
            <a:r>
              <a:rPr lang="en-US" dirty="0" smtClean="0"/>
              <a:t>with weight </a:t>
            </a:r>
            <a:r>
              <a:rPr lang="en-US" dirty="0">
                <a:solidFill>
                  <a:schemeClr val="accent2"/>
                </a:solidFill>
              </a:rPr>
              <a:t>b</a:t>
            </a:r>
            <a:r>
              <a:rPr lang="en-US" dirty="0"/>
              <a:t> </a:t>
            </a:r>
            <a:r>
              <a:rPr lang="en-US" dirty="0" smtClean="0"/>
              <a:t>sampled </a:t>
            </a:r>
            <a:r>
              <a:rPr lang="en-US" dirty="0"/>
              <a:t>with probability </a:t>
            </a:r>
            <a:r>
              <a:rPr lang="en-US" dirty="0">
                <a:solidFill>
                  <a:srgbClr val="3366FF"/>
                </a:solidFill>
              </a:rPr>
              <a:t>1 - (</a:t>
            </a:r>
            <a:r>
              <a:rPr lang="en-US" dirty="0" smtClean="0">
                <a:solidFill>
                  <a:srgbClr val="3366FF"/>
                </a:solidFill>
              </a:rPr>
              <a:t>1-p)</a:t>
            </a:r>
            <a:r>
              <a:rPr lang="en-US" baseline="30000" dirty="0" smtClean="0">
                <a:solidFill>
                  <a:srgbClr val="3366FF"/>
                </a:solidFill>
              </a:rPr>
              <a:t>b</a:t>
            </a:r>
            <a:endParaRPr lang="en-US" dirty="0">
              <a:solidFill>
                <a:srgbClr val="3366FF"/>
              </a:solidFill>
            </a:endParaRPr>
          </a:p>
          <a:p>
            <a:r>
              <a:rPr lang="en-US" dirty="0" smtClean="0"/>
              <a:t>Lower variance compared with independent sampling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But sample size will grow as </a:t>
            </a:r>
            <a:r>
              <a:rPr lang="en-US" dirty="0" err="1" smtClean="0">
                <a:solidFill>
                  <a:schemeClr val="accent2"/>
                </a:solidFill>
              </a:rPr>
              <a:t>pn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Adaptive sample and hold: reduce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 when needed</a:t>
            </a:r>
          </a:p>
          <a:p>
            <a:pPr lvl="1"/>
            <a:r>
              <a:rPr lang="en-US" dirty="0" smtClean="0"/>
              <a:t>“Sticky sampling”: geometric decreases in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Manku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Motwani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02]</a:t>
            </a:r>
          </a:p>
          <a:p>
            <a:pPr lvl="1"/>
            <a:r>
              <a:rPr lang="en-US" dirty="0" smtClean="0"/>
              <a:t>Much subsequent </a:t>
            </a:r>
            <a:r>
              <a:rPr lang="en-US" dirty="0"/>
              <a:t>work tuning decrease in p to maintain sample size</a:t>
            </a:r>
          </a:p>
        </p:txBody>
      </p:sp>
    </p:spTree>
    <p:extLst>
      <p:ext uri="{BB962C8B-B14F-4D97-AF65-F5344CB8AC3E}">
        <p14:creationId xmlns:p14="http://schemas.microsoft.com/office/powerpoint/2010/main" xmlns="" val="105913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Guided 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further: avoid sampling the heavy keys as much</a:t>
            </a:r>
          </a:p>
          <a:p>
            <a:pPr lvl="1"/>
            <a:r>
              <a:rPr lang="en-US" dirty="0" smtClean="0"/>
              <a:t>Uniform sampling will pick from the heavy keys again and again</a:t>
            </a:r>
          </a:p>
          <a:p>
            <a:r>
              <a:rPr lang="en-US" dirty="0" smtClean="0"/>
              <a:t>Idea: use an oracle to tell when a key is heavy 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[Kumar Xu 06] </a:t>
            </a:r>
            <a:endParaRPr lang="en-US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dirty="0" smtClean="0"/>
              <a:t>Adjust sampling probability accordingly</a:t>
            </a:r>
          </a:p>
          <a:p>
            <a:r>
              <a:rPr lang="en-US" dirty="0" smtClean="0"/>
              <a:t>Can use a “sketch” data structure to play the role of oracle</a:t>
            </a:r>
          </a:p>
          <a:p>
            <a:pPr lvl="1"/>
            <a:r>
              <a:rPr lang="en-US" dirty="0" smtClean="0"/>
              <a:t>Like a hash table with collisions, tracks approximate frequencies</a:t>
            </a:r>
          </a:p>
          <a:p>
            <a:pPr lvl="1"/>
            <a:r>
              <a:rPr lang="en-US" dirty="0" smtClean="0"/>
              <a:t>E.g. (Counting) Bloom Filters, Count-Min Sketch</a:t>
            </a:r>
          </a:p>
          <a:p>
            <a:r>
              <a:rPr lang="en-US" dirty="0" smtClean="0"/>
              <a:t>Track probability with which key is sampled, use HT estimators</a:t>
            </a:r>
          </a:p>
          <a:p>
            <a:pPr lvl="1"/>
            <a:r>
              <a:rPr lang="en-US" dirty="0" smtClean="0"/>
              <a:t>Set probability of sampling key with (estimated) weight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dirty="0" smtClean="0"/>
              <a:t> as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1/(1 + </a:t>
            </a:r>
            <a:r>
              <a:rPr lang="en-US" dirty="0" err="1" smtClean="0">
                <a:solidFill>
                  <a:schemeClr val="accent2"/>
                </a:solidFill>
                <a:latin typeface="Symbol" panose="05050102010706020507" pitchFamily="18" charset="2"/>
              </a:rPr>
              <a:t>e</a:t>
            </a:r>
            <a:r>
              <a:rPr lang="en-US" dirty="0" err="1" smtClean="0">
                <a:solidFill>
                  <a:schemeClr val="accent2"/>
                </a:solidFill>
              </a:rPr>
              <a:t>w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/>
              <a:t>for parameter </a:t>
            </a:r>
            <a:r>
              <a:rPr lang="en-US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e</a:t>
            </a:r>
            <a:r>
              <a:rPr lang="en-US" dirty="0" smtClean="0">
                <a:latin typeface="Symbol" panose="05050102010706020507" pitchFamily="18" charset="2"/>
              </a:rPr>
              <a:t> : </a:t>
            </a:r>
            <a:r>
              <a:rPr lang="en-US" dirty="0" smtClean="0"/>
              <a:t>decreases </a:t>
            </a:r>
            <a:r>
              <a:rPr lang="en-US" dirty="0"/>
              <a:t>as w </a:t>
            </a:r>
            <a:r>
              <a:rPr lang="en-US" dirty="0" smtClean="0"/>
              <a:t>increases</a:t>
            </a:r>
          </a:p>
          <a:p>
            <a:pPr lvl="1"/>
            <a:r>
              <a:rPr lang="en-US" dirty="0" smtClean="0"/>
              <a:t>Decreasing </a:t>
            </a:r>
            <a:r>
              <a:rPr lang="en-US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e</a:t>
            </a:r>
            <a:r>
              <a:rPr lang="en-US" dirty="0" smtClean="0"/>
              <a:t> improves accuracy, increases sample size</a:t>
            </a:r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273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Reduce?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542867" cy="4533900"/>
          </a:xfrm>
        </p:spPr>
        <p:txBody>
          <a:bodyPr/>
          <a:lstStyle/>
          <a:p>
            <a:r>
              <a:rPr lang="en-US" dirty="0" smtClean="0"/>
              <a:t>Although “big” data is about more than just the volume</a:t>
            </a:r>
            <a:r>
              <a:rPr lang="en-GB" dirty="0" smtClean="0"/>
              <a:t>…</a:t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US" dirty="0" smtClean="0"/>
              <a:t>…most big data is big!</a:t>
            </a:r>
          </a:p>
          <a:p>
            <a:r>
              <a:rPr lang="en-US" dirty="0"/>
              <a:t>It is not always possible to store the </a:t>
            </a:r>
            <a:r>
              <a:rPr lang="en-US" dirty="0" smtClean="0"/>
              <a:t>data in full</a:t>
            </a:r>
          </a:p>
          <a:p>
            <a:pPr lvl="1"/>
            <a:r>
              <a:rPr lang="en-US" dirty="0" smtClean="0"/>
              <a:t>Many applications (telecoms, ISPs, search engines) can’t keep everything</a:t>
            </a:r>
            <a:endParaRPr lang="en-US" dirty="0"/>
          </a:p>
          <a:p>
            <a:r>
              <a:rPr lang="en-US" dirty="0" smtClean="0"/>
              <a:t>It is inconvenient to work with data in full</a:t>
            </a:r>
          </a:p>
          <a:p>
            <a:pPr lvl="1"/>
            <a:r>
              <a:rPr lang="en-US" dirty="0" smtClean="0"/>
              <a:t>Just because we can, doesn’t mean we should</a:t>
            </a:r>
          </a:p>
          <a:p>
            <a:r>
              <a:rPr lang="en-US" dirty="0" smtClean="0"/>
              <a:t>It is faster to work with a compact summary</a:t>
            </a:r>
          </a:p>
          <a:p>
            <a:pPr lvl="1"/>
            <a:r>
              <a:rPr lang="en-US" dirty="0" smtClean="0"/>
              <a:t>Better to explore data on a laptop than a cluster</a:t>
            </a:r>
          </a:p>
        </p:txBody>
      </p:sp>
      <p:pic>
        <p:nvPicPr>
          <p:cNvPr id="139266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050" y="4690531"/>
            <a:ext cx="2925416" cy="216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429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373035" cy="808038"/>
          </a:xfrm>
        </p:spPr>
        <p:txBody>
          <a:bodyPr/>
          <a:lstStyle/>
          <a:p>
            <a:r>
              <a:rPr lang="en-US" dirty="0" smtClean="0"/>
              <a:t>Challenges for Smart Stream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525933" cy="4533900"/>
          </a:xfrm>
        </p:spPr>
        <p:txBody>
          <a:bodyPr/>
          <a:lstStyle/>
          <a:p>
            <a:r>
              <a:rPr lang="en-US" sz="2400" dirty="0" smtClean="0"/>
              <a:t>Current router constraints</a:t>
            </a:r>
          </a:p>
          <a:p>
            <a:pPr lvl="1"/>
            <a:r>
              <a:rPr lang="en-US" dirty="0" smtClean="0"/>
              <a:t>Flow tables maintained in fast expensive SRAM</a:t>
            </a:r>
          </a:p>
          <a:p>
            <a:pPr lvl="2"/>
            <a:r>
              <a:rPr lang="en-US" sz="2000" dirty="0" smtClean="0"/>
              <a:t>To </a:t>
            </a:r>
            <a:r>
              <a:rPr lang="en-US" dirty="0"/>
              <a:t>support per packet </a:t>
            </a:r>
            <a:r>
              <a:rPr lang="en-US" sz="2000" dirty="0" smtClean="0"/>
              <a:t>key lookup at line rate</a:t>
            </a:r>
          </a:p>
          <a:p>
            <a:r>
              <a:rPr lang="en-US" sz="2400" dirty="0" smtClean="0"/>
              <a:t>Implementation requirements</a:t>
            </a:r>
          </a:p>
          <a:p>
            <a:pPr lvl="1"/>
            <a:r>
              <a:rPr lang="en-US" dirty="0" smtClean="0"/>
              <a:t>Sample and Hold: still need per packet lookup</a:t>
            </a:r>
          </a:p>
          <a:p>
            <a:pPr lvl="1"/>
            <a:r>
              <a:rPr lang="en-US" dirty="0" smtClean="0"/>
              <a:t>Sampled </a:t>
            </a:r>
            <a:r>
              <a:rPr lang="en-US" dirty="0" err="1" smtClean="0"/>
              <a:t>NetFlow</a:t>
            </a:r>
            <a:r>
              <a:rPr lang="en-US" dirty="0" smtClean="0"/>
              <a:t>: (uniform) sampling reduces lookup rate</a:t>
            </a:r>
          </a:p>
          <a:p>
            <a:pPr lvl="2"/>
            <a:r>
              <a:rPr lang="en-US" sz="1800" dirty="0"/>
              <a:t>Easier to implement despite inferior statistical </a:t>
            </a:r>
            <a:r>
              <a:rPr lang="en-US" sz="1800" dirty="0" smtClean="0"/>
              <a:t>properties</a:t>
            </a:r>
          </a:p>
          <a:p>
            <a:r>
              <a:rPr lang="en-US" sz="2400" dirty="0" smtClean="0"/>
              <a:t>Long development times to realize new sampling algorithms</a:t>
            </a:r>
          </a:p>
          <a:p>
            <a:r>
              <a:rPr lang="en-US" sz="2400" dirty="0" smtClean="0"/>
              <a:t>Similar concerns affect sampling in other applications</a:t>
            </a:r>
          </a:p>
          <a:p>
            <a:pPr lvl="1"/>
            <a:r>
              <a:rPr lang="en-US" dirty="0" smtClean="0"/>
              <a:t>Processing large amounts of data needs awareness of hardware</a:t>
            </a:r>
          </a:p>
          <a:p>
            <a:pPr lvl="1"/>
            <a:r>
              <a:rPr lang="en-US" dirty="0" smtClean="0"/>
              <a:t>Uniform sampling means no coordination needed in distributed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429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686801" cy="808038"/>
          </a:xfrm>
        </p:spPr>
        <p:txBody>
          <a:bodyPr/>
          <a:lstStyle/>
          <a:p>
            <a:r>
              <a:rPr lang="en-US" dirty="0" smtClean="0"/>
              <a:t>Future for Smarter Stream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24000"/>
            <a:ext cx="8839201" cy="4533900"/>
          </a:xfrm>
        </p:spPr>
        <p:txBody>
          <a:bodyPr/>
          <a:lstStyle/>
          <a:p>
            <a:r>
              <a:rPr lang="en-US" sz="2400" dirty="0" smtClean="0"/>
              <a:t>Software Defined Networking</a:t>
            </a:r>
          </a:p>
          <a:p>
            <a:pPr lvl="1"/>
            <a:r>
              <a:rPr lang="en-US" dirty="0" smtClean="0"/>
              <a:t>Current: proprietary software running on special  vendor equipment</a:t>
            </a:r>
          </a:p>
          <a:p>
            <a:pPr lvl="1"/>
            <a:r>
              <a:rPr lang="en-US" dirty="0" smtClean="0"/>
              <a:t>Future: open software and protocols on commodity hardware	</a:t>
            </a:r>
          </a:p>
          <a:p>
            <a:r>
              <a:rPr lang="en-US" sz="2400" dirty="0" smtClean="0"/>
              <a:t>Potentially offers flexibility in traffic measurement</a:t>
            </a:r>
          </a:p>
          <a:p>
            <a:pPr lvl="1"/>
            <a:r>
              <a:rPr lang="en-US" dirty="0" smtClean="0"/>
              <a:t>Allocate system resources to measurement tasks as needed</a:t>
            </a:r>
          </a:p>
          <a:p>
            <a:pPr lvl="1"/>
            <a:r>
              <a:rPr lang="en-US" dirty="0" smtClean="0"/>
              <a:t>Dynamic reconfiguration, fine grained tuning of sampling</a:t>
            </a:r>
          </a:p>
          <a:p>
            <a:pPr lvl="1"/>
            <a:r>
              <a:rPr lang="en-US" dirty="0" err="1" smtClean="0"/>
              <a:t>Stateful</a:t>
            </a:r>
            <a:r>
              <a:rPr lang="en-US" dirty="0" smtClean="0"/>
              <a:t> packet inspection and sampling for network security</a:t>
            </a:r>
          </a:p>
          <a:p>
            <a:r>
              <a:rPr lang="en-US" sz="2400" dirty="0" smtClean="0"/>
              <a:t>Technical challenges: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rate packet processing in software</a:t>
            </a:r>
          </a:p>
          <a:p>
            <a:pPr lvl="1"/>
            <a:r>
              <a:rPr lang="en-US" dirty="0" smtClean="0"/>
              <a:t>Transparent support from commodity hardware</a:t>
            </a:r>
          </a:p>
          <a:p>
            <a:pPr lvl="1"/>
            <a:r>
              <a:rPr lang="en-US" dirty="0" err="1" smtClean="0"/>
              <a:t>OpenSketch</a:t>
            </a:r>
            <a:r>
              <a:rPr lang="en-US" dirty="0" smtClean="0"/>
              <a:t>: </a:t>
            </a:r>
            <a:r>
              <a:rPr lang="en-US" dirty="0">
                <a:solidFill>
                  <a:schemeClr val="accent2"/>
                </a:solidFill>
                <a:latin typeface="Arial Narrow" panose="020B0606020202030204" pitchFamily="34" charset="0"/>
              </a:rPr>
              <a:t>[Yu, Jose, Miao, 2013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]</a:t>
            </a:r>
            <a:endParaRPr lang="en-US" dirty="0" smtClean="0"/>
          </a:p>
          <a:p>
            <a:r>
              <a:rPr lang="en-US" dirty="0" smtClean="0"/>
              <a:t>Same issues in other applications: use of commodity programmable HW</a:t>
            </a:r>
          </a:p>
        </p:txBody>
      </p:sp>
    </p:spTree>
    <p:extLst>
      <p:ext uri="{BB962C8B-B14F-4D97-AF65-F5344CB8AC3E}">
        <p14:creationId xmlns:p14="http://schemas.microsoft.com/office/powerpoint/2010/main" xmlns="" val="287520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8" y="3206044"/>
            <a:ext cx="8229600" cy="808038"/>
          </a:xfrm>
        </p:spPr>
        <p:txBody>
          <a:bodyPr/>
          <a:lstStyle/>
          <a:p>
            <a:pPr algn="ctr"/>
            <a:r>
              <a:rPr lang="en-US" dirty="0" smtClean="0"/>
              <a:t>Stream Sampling:</a:t>
            </a:r>
            <a:br>
              <a:rPr lang="en-US" dirty="0" smtClean="0"/>
            </a:br>
            <a:r>
              <a:rPr lang="en-US" dirty="0" smtClean="0"/>
              <a:t>Sampling as Cost Optimization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81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Data to Sampling Analysis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Generic problem 1</a:t>
            </a:r>
            <a:r>
              <a:rPr lang="en-US" dirty="0" smtClean="0"/>
              <a:t>: Counting objects: weight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= 1</a:t>
            </a:r>
          </a:p>
          <a:p>
            <a:pPr marL="457200" lvl="1" indent="0">
              <a:buNone/>
            </a:pPr>
            <a:r>
              <a:rPr lang="en-US" dirty="0" smtClean="0"/>
              <a:t>Bernoulli (uniform) sampling with probability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 works fine</a:t>
            </a:r>
          </a:p>
          <a:p>
            <a:pPr lvl="1"/>
            <a:r>
              <a:rPr lang="en-US" dirty="0" smtClean="0"/>
              <a:t>Estimated subset count </a:t>
            </a:r>
            <a:r>
              <a:rPr lang="en-US" dirty="0" smtClean="0">
                <a:solidFill>
                  <a:schemeClr val="accent2"/>
                </a:solidFill>
              </a:rPr>
              <a:t>X’(S) = #{samples in S} / p</a:t>
            </a:r>
          </a:p>
          <a:p>
            <a:pPr lvl="1"/>
            <a:r>
              <a:rPr lang="en-US" dirty="0" smtClean="0"/>
              <a:t>Relative Variance </a:t>
            </a:r>
            <a:r>
              <a:rPr lang="en-US" dirty="0" smtClean="0">
                <a:solidFill>
                  <a:schemeClr val="accent2"/>
                </a:solidFill>
              </a:rPr>
              <a:t>(X’(S)) = (1/p -1)/X(S)</a:t>
            </a:r>
          </a:p>
          <a:p>
            <a:pPr lvl="2"/>
            <a:r>
              <a:rPr lang="en-US" dirty="0"/>
              <a:t>g</a:t>
            </a:r>
            <a:r>
              <a:rPr lang="en-US" dirty="0" smtClean="0"/>
              <a:t>iven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, get any desired accuracy for large enough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</a:p>
          <a:p>
            <a:pPr marL="914400" lvl="2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Generic problem 2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in Pareto distribution, a.k.a. 80-20 law</a:t>
            </a:r>
          </a:p>
          <a:p>
            <a:pPr lvl="1"/>
            <a:r>
              <a:rPr lang="en-US" dirty="0" smtClean="0"/>
              <a:t>Small proportion of objects possess a large proportion of total weight </a:t>
            </a:r>
          </a:p>
          <a:p>
            <a:pPr lvl="2"/>
            <a:r>
              <a:rPr lang="en-US" dirty="0" smtClean="0"/>
              <a:t>How to best to sample objects to accurately estimate weight?</a:t>
            </a:r>
          </a:p>
          <a:p>
            <a:pPr lvl="1"/>
            <a:r>
              <a:rPr lang="en-US" dirty="0" smtClean="0"/>
              <a:t>Uniform sampling?</a:t>
            </a:r>
          </a:p>
          <a:p>
            <a:pPr lvl="2"/>
            <a:r>
              <a:rPr lang="en-US" dirty="0" smtClean="0"/>
              <a:t>likely to omit heavy objects 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big hit on accuracy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aking selection set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 large doesn’t help</a:t>
            </a:r>
          </a:p>
          <a:p>
            <a:pPr lvl="1"/>
            <a:r>
              <a:rPr lang="en-US" dirty="0" smtClean="0"/>
              <a:t>Select </a:t>
            </a:r>
            <a:r>
              <a:rPr lang="en-US" dirty="0" smtClean="0">
                <a:solidFill>
                  <a:schemeClr val="accent2"/>
                </a:solidFill>
              </a:rPr>
              <a:t>m</a:t>
            </a:r>
            <a:r>
              <a:rPr lang="en-US" dirty="0" smtClean="0"/>
              <a:t> largest objects ?</a:t>
            </a:r>
          </a:p>
          <a:p>
            <a:pPr lvl="2"/>
            <a:r>
              <a:rPr lang="en-US" dirty="0" smtClean="0"/>
              <a:t>biased &amp; smaller objects systematically ignored</a:t>
            </a:r>
          </a:p>
        </p:txBody>
      </p:sp>
      <p:pic>
        <p:nvPicPr>
          <p:cNvPr id="137218" name="Picture 2" descr="C:\Users\grahamc\AppData\Local\Microsoft\Windows\Temporary Internet Files\Content.IE5\LOCDO92K\MC9004324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5027306"/>
            <a:ext cx="1462087" cy="134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C:\Users\grahamc\AppData\Local\Microsoft\Windows\Temporary Internet Files\Content.IE5\OT8XV8L2\MC90043820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589" y="1700448"/>
            <a:ext cx="1386944" cy="138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Tails in the Internet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sizes in storage</a:t>
            </a:r>
          </a:p>
          <a:p>
            <a:r>
              <a:rPr lang="en-US" dirty="0" smtClean="0"/>
              <a:t>Bytes and packets per network flow</a:t>
            </a:r>
          </a:p>
          <a:p>
            <a:r>
              <a:rPr lang="en-US" dirty="0" smtClean="0"/>
              <a:t>Degree distributions in web graph, social networks</a:t>
            </a:r>
          </a:p>
          <a:p>
            <a:endParaRPr lang="en-US" dirty="0"/>
          </a:p>
        </p:txBody>
      </p:sp>
      <p:pic>
        <p:nvPicPr>
          <p:cNvPr id="4" name="Picture 4" descr="G:\projects\sampling\optimal\flows.packets.c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5121601" cy="40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942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Non-Uniform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Extensive l</a:t>
            </a:r>
            <a:r>
              <a:rPr lang="en-US" dirty="0" smtClean="0"/>
              <a:t>iterature: see book by </a:t>
            </a:r>
            <a:r>
              <a:rPr lang="en-US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sz="2400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Tille</a:t>
            </a:r>
            <a:r>
              <a:rPr lang="en-US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, “Sampling Algorithms”, 2006]</a:t>
            </a:r>
          </a:p>
          <a:p>
            <a:r>
              <a:rPr lang="en-US" dirty="0" smtClean="0"/>
              <a:t>Predates “Big Data”</a:t>
            </a:r>
          </a:p>
          <a:p>
            <a:pPr lvl="1"/>
            <a:r>
              <a:rPr lang="en-US" dirty="0" smtClean="0"/>
              <a:t>Focus on statistical properties, not so much computational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IPPS</a:t>
            </a:r>
            <a:r>
              <a:rPr lang="en-US" dirty="0"/>
              <a:t>: Inclusion Probability Proportional to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Variance Optimal for HT Estimation</a:t>
            </a:r>
          </a:p>
          <a:p>
            <a:pPr lvl="1"/>
            <a:r>
              <a:rPr lang="en-US" dirty="0" smtClean="0"/>
              <a:t>Sampling probabilities for multivariate version: </a:t>
            </a:r>
            <a:r>
              <a:rPr lang="en-US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sz="2400" dirty="0">
                <a:solidFill>
                  <a:schemeClr val="accent2"/>
                </a:solidFill>
                <a:latin typeface="Arial Narrow" panose="020B0606020202030204" pitchFamily="34" charset="0"/>
              </a:rPr>
              <a:t>Chao 1982, </a:t>
            </a:r>
            <a:r>
              <a:rPr lang="en-US" sz="2400" dirty="0" err="1">
                <a:solidFill>
                  <a:schemeClr val="accent2"/>
                </a:solidFill>
                <a:latin typeface="Arial Narrow" panose="020B0606020202030204" pitchFamily="34" charset="0"/>
              </a:rPr>
              <a:t>Tille</a:t>
            </a:r>
            <a:r>
              <a:rPr lang="en-US" sz="2400" dirty="0">
                <a:solidFill>
                  <a:schemeClr val="accent2"/>
                </a:solidFill>
                <a:latin typeface="Arial Narrow" panose="020B0606020202030204" pitchFamily="34" charset="0"/>
              </a:rPr>
              <a:t> 1996]</a:t>
            </a:r>
          </a:p>
          <a:p>
            <a:pPr lvl="1"/>
            <a:r>
              <a:rPr lang="en-US" dirty="0" smtClean="0"/>
              <a:t>Efficient stream </a:t>
            </a:r>
            <a:r>
              <a:rPr lang="en-US" dirty="0"/>
              <a:t>s</a:t>
            </a:r>
            <a:r>
              <a:rPr lang="en-US" dirty="0" smtClean="0"/>
              <a:t>ampling </a:t>
            </a:r>
            <a:r>
              <a:rPr lang="en-US" dirty="0"/>
              <a:t>a</a:t>
            </a:r>
            <a:r>
              <a:rPr lang="en-US" dirty="0" smtClean="0"/>
              <a:t>lgorithm: </a:t>
            </a:r>
            <a:r>
              <a:rPr lang="en-US" sz="2400" dirty="0">
                <a:solidFill>
                  <a:schemeClr val="accent2"/>
                </a:solidFill>
                <a:latin typeface="Arial Narrow" panose="020B0606020202030204" pitchFamily="34" charset="0"/>
              </a:rPr>
              <a:t>[Cohen et. al. 2009]  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sz="2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0833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Non</a:t>
            </a:r>
            <a:r>
              <a:rPr lang="en-US" dirty="0"/>
              <a:t>-Uniform </a:t>
            </a:r>
            <a:r>
              <a:rPr lang="en-US" dirty="0" smtClean="0"/>
              <a:t>Sampling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ndependent sampling from </a:t>
            </a:r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objects with weights </a:t>
            </a:r>
            <a:r>
              <a:rPr lang="en-US" dirty="0" smtClean="0">
                <a:solidFill>
                  <a:schemeClr val="accent2"/>
                </a:solidFill>
              </a:rPr>
              <a:t>{x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,… ,</a:t>
            </a:r>
            <a:r>
              <a:rPr lang="en-US" dirty="0" err="1" smtClean="0">
                <a:solidFill>
                  <a:schemeClr val="accent2"/>
                </a:solidFill>
              </a:rPr>
              <a:t>x</a:t>
            </a:r>
            <a:r>
              <a:rPr lang="en-US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dirty="0">
                <a:solidFill>
                  <a:schemeClr val="accent2"/>
                </a:solidFill>
              </a:rPr>
              <a:t>}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Goal: find the “best” sampling probabilities </a:t>
            </a:r>
            <a:r>
              <a:rPr lang="en-US" dirty="0" smtClean="0">
                <a:solidFill>
                  <a:schemeClr val="accent2"/>
                </a:solidFill>
              </a:rPr>
              <a:t>{p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, … ,</a:t>
            </a:r>
            <a:r>
              <a:rPr lang="en-US" dirty="0" err="1" smtClean="0">
                <a:solidFill>
                  <a:schemeClr val="accent2"/>
                </a:solidFill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dirty="0" smtClean="0">
                <a:solidFill>
                  <a:schemeClr val="accent2"/>
                </a:solidFill>
              </a:rPr>
              <a:t>}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Horvitz-Thompson</a:t>
            </a:r>
            <a:r>
              <a:rPr lang="en-US" dirty="0" smtClean="0"/>
              <a:t>: unbiased estimation of each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by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costs to balance: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Estimation Variance:   </a:t>
            </a:r>
            <a:r>
              <a:rPr lang="en-US" dirty="0" err="1" smtClean="0">
                <a:solidFill>
                  <a:schemeClr val="accent2"/>
                </a:solidFill>
              </a:rPr>
              <a:t>Var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x’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 = x</a:t>
            </a:r>
            <a:r>
              <a:rPr lang="en-US" baseline="30000" dirty="0" smtClean="0">
                <a:solidFill>
                  <a:schemeClr val="accent2"/>
                </a:solidFill>
              </a:rPr>
              <a:t>2</a:t>
            </a:r>
            <a:r>
              <a:rPr lang="en-US" baseline="-25000" dirty="0" smtClean="0">
                <a:solidFill>
                  <a:schemeClr val="accent2"/>
                </a:solidFill>
              </a:rPr>
              <a:t>i </a:t>
            </a:r>
            <a:r>
              <a:rPr lang="en-US" dirty="0" smtClean="0">
                <a:solidFill>
                  <a:schemeClr val="accent2"/>
                </a:solidFill>
              </a:rPr>
              <a:t>(1/p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 – 1)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Expected Sample Size:  </a:t>
            </a:r>
            <a:r>
              <a:rPr lang="en-US" sz="2400" dirty="0" smtClean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</a:t>
            </a:r>
            <a:endParaRPr lang="en-US" dirty="0" smtClean="0">
              <a:solidFill>
                <a:schemeClr val="accent2"/>
              </a:solidFill>
              <a:sym typeface="Symbol"/>
            </a:endParaRPr>
          </a:p>
          <a:p>
            <a:r>
              <a:rPr lang="en-US" dirty="0" smtClean="0">
                <a:sym typeface="Symbol"/>
              </a:rPr>
              <a:t>Minimize Linear Combination Cost: </a:t>
            </a:r>
            <a:r>
              <a:rPr lang="en-US" sz="2400" dirty="0" smtClean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(x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(1/p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 </a:t>
            </a:r>
            <a:r>
              <a:rPr lang="en-US" dirty="0" smtClean="0">
                <a:solidFill>
                  <a:schemeClr val="accent2"/>
                </a:solidFill>
              </a:rPr>
              <a:t>–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1)  +  z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2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p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</a:t>
            </a:r>
            <a:endParaRPr lang="en-US" baseline="-25000" dirty="0" smtClean="0">
              <a:solidFill>
                <a:schemeClr val="accent2"/>
              </a:solidFill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z</a:t>
            </a:r>
            <a:r>
              <a:rPr lang="en-US" dirty="0" smtClean="0">
                <a:sym typeface="Symbol"/>
              </a:rPr>
              <a:t> expresses relative importance of small sample vs. small variance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932499"/>
              </p:ext>
            </p:extLst>
          </p:nvPr>
        </p:nvGraphicFramePr>
        <p:xfrm>
          <a:off x="2239963" y="2895600"/>
          <a:ext cx="3773487" cy="836613"/>
        </p:xfrm>
        <a:graphic>
          <a:graphicData uri="http://schemas.openxmlformats.org/presentationml/2006/ole">
            <p:oleObj spid="_x0000_s37863" name="Equation" r:id="rId4" imgW="2056987" imgH="456924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 Cost Sampling: IPPS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IPPS</a:t>
            </a:r>
            <a:r>
              <a:rPr lang="en-US" sz="2000" dirty="0" smtClean="0"/>
              <a:t>: Inclusion Probability </a:t>
            </a:r>
            <a:r>
              <a:rPr lang="en-US" sz="2000" dirty="0"/>
              <a:t>Proportional to </a:t>
            </a:r>
            <a:r>
              <a:rPr lang="en-US" sz="2000" dirty="0" smtClean="0"/>
              <a:t>Size</a:t>
            </a:r>
            <a:endParaRPr lang="en-US" sz="2000" dirty="0"/>
          </a:p>
          <a:p>
            <a:r>
              <a:rPr lang="en-US" sz="2000" dirty="0" smtClean="0"/>
              <a:t>Minimize</a:t>
            </a:r>
            <a:r>
              <a:rPr lang="en-US" sz="1600" dirty="0" smtClean="0"/>
              <a:t> </a:t>
            </a:r>
            <a:r>
              <a:rPr lang="en-US" sz="2000" dirty="0" smtClean="0"/>
              <a:t>Cost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sz="2000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2000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(x</a:t>
            </a:r>
            <a:r>
              <a:rPr lang="en-US" sz="2000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2000" baseline="30000" dirty="0" smtClean="0">
                <a:solidFill>
                  <a:schemeClr val="accent2"/>
                </a:solidFill>
                <a:sym typeface="Symbol"/>
              </a:rPr>
              <a:t>2</a:t>
            </a:r>
            <a:r>
              <a:rPr lang="en-US" sz="2000" dirty="0">
                <a:solidFill>
                  <a:schemeClr val="accent2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(1/p</a:t>
            </a:r>
            <a:r>
              <a:rPr lang="en-US" sz="2000" baseline="-25000" dirty="0" smtClean="0">
                <a:solidFill>
                  <a:schemeClr val="accent2"/>
                </a:solidFill>
                <a:sym typeface="Symbol"/>
              </a:rPr>
              <a:t>i </a:t>
            </a:r>
            <a:r>
              <a:rPr lang="en-US" sz="2000" dirty="0" smtClean="0">
                <a:solidFill>
                  <a:schemeClr val="accent2"/>
                </a:solidFill>
              </a:rPr>
              <a:t>–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1)  + z</a:t>
            </a:r>
            <a:r>
              <a:rPr lang="en-US" sz="2000" baseline="30000" dirty="0" smtClean="0">
                <a:solidFill>
                  <a:schemeClr val="accent2"/>
                </a:solidFill>
                <a:sym typeface="Symbol"/>
              </a:rPr>
              <a:t>2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 p</a:t>
            </a:r>
            <a:r>
              <a:rPr lang="en-US" sz="2000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) </a:t>
            </a:r>
            <a:r>
              <a:rPr lang="en-US" sz="2000" dirty="0" smtClean="0">
                <a:sym typeface="Symbol"/>
              </a:rPr>
              <a:t>subject to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1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cs typeface="Calibri"/>
                <a:sym typeface="Symbol"/>
              </a:rPr>
              <a:t>≥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p</a:t>
            </a:r>
            <a:r>
              <a:rPr lang="en-US" sz="2000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cs typeface="Calibri"/>
                <a:sym typeface="Symbol"/>
              </a:rPr>
              <a:t>≥ 0</a:t>
            </a:r>
            <a:r>
              <a:rPr lang="en-US" sz="2000" baseline="-250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cs typeface="Calibri"/>
                <a:sym typeface="Symbol"/>
              </a:rPr>
              <a:t> </a:t>
            </a:r>
          </a:p>
          <a:p>
            <a:r>
              <a:rPr lang="en-US" sz="2000" dirty="0" smtClean="0">
                <a:cs typeface="Calibri"/>
                <a:sym typeface="Symbol"/>
              </a:rPr>
              <a:t>Solution: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p</a:t>
            </a:r>
            <a:r>
              <a:rPr lang="en-US" sz="1800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 = </a:t>
            </a:r>
            <a:r>
              <a:rPr lang="en-US" sz="1800" dirty="0" err="1" smtClean="0">
                <a:solidFill>
                  <a:schemeClr val="accent2"/>
                </a:solidFill>
                <a:sym typeface="Symbol"/>
              </a:rPr>
              <a:t>p</a:t>
            </a:r>
            <a:r>
              <a:rPr lang="en-US" sz="1800" baseline="-25000" dirty="0" err="1" smtClean="0">
                <a:solidFill>
                  <a:schemeClr val="accent2"/>
                </a:solidFill>
                <a:sym typeface="Symbol"/>
              </a:rPr>
              <a:t>z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(x</a:t>
            </a:r>
            <a:r>
              <a:rPr lang="en-US" sz="1800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) = min{1, x</a:t>
            </a:r>
            <a:r>
              <a:rPr lang="en-US" sz="1800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 /z}</a:t>
            </a:r>
          </a:p>
          <a:p>
            <a:pPr lvl="1"/>
            <a:r>
              <a:rPr lang="en-US" dirty="0">
                <a:sym typeface="Symbol"/>
              </a:rPr>
              <a:t>s</a:t>
            </a:r>
            <a:r>
              <a:rPr lang="en-US" dirty="0" smtClean="0">
                <a:sym typeface="Symbol"/>
              </a:rPr>
              <a:t>mall objects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(x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&lt; z) </a:t>
            </a:r>
            <a:r>
              <a:rPr lang="en-US" dirty="0" smtClean="0">
                <a:sym typeface="Symbol"/>
              </a:rPr>
              <a:t>selected with probability proportional to size</a:t>
            </a:r>
          </a:p>
          <a:p>
            <a:pPr lvl="1"/>
            <a:r>
              <a:rPr lang="en-US" dirty="0">
                <a:sym typeface="Symbol"/>
              </a:rPr>
              <a:t>l</a:t>
            </a:r>
            <a:r>
              <a:rPr lang="en-US" dirty="0" smtClean="0">
                <a:sym typeface="Symbol"/>
              </a:rPr>
              <a:t>arge objects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(x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cs typeface="Calibri"/>
                <a:sym typeface="Symbol"/>
              </a:rPr>
              <a:t>≥ z) </a:t>
            </a:r>
            <a:r>
              <a:rPr lang="en-US" dirty="0" smtClean="0">
                <a:cs typeface="Calibri"/>
                <a:sym typeface="Symbol"/>
              </a:rPr>
              <a:t>selected</a:t>
            </a:r>
            <a:r>
              <a:rPr lang="en-US" dirty="0" smtClean="0">
                <a:sym typeface="Symbol"/>
              </a:rPr>
              <a:t> with probability 1</a:t>
            </a:r>
          </a:p>
          <a:p>
            <a:pPr lvl="1"/>
            <a:r>
              <a:rPr lang="en-US" dirty="0">
                <a:ea typeface="ＭＳ Ｐゴシック" pitchFamily="-111" charset="-128"/>
                <a:sym typeface="Symbol"/>
              </a:rPr>
              <a:t>Call </a:t>
            </a:r>
            <a:r>
              <a:rPr lang="en-US" dirty="0">
                <a:solidFill>
                  <a:schemeClr val="accent2"/>
                </a:solidFill>
                <a:ea typeface="ＭＳ Ｐゴシック" pitchFamily="-111" charset="-128"/>
                <a:sym typeface="Symbol"/>
              </a:rPr>
              <a:t>z</a:t>
            </a:r>
            <a:r>
              <a:rPr lang="en-US" dirty="0">
                <a:ea typeface="ＭＳ Ｐゴシック" pitchFamily="-111" charset="-128"/>
                <a:sym typeface="Symbol"/>
              </a:rPr>
              <a:t> the “sampling threshold</a:t>
            </a:r>
            <a:r>
              <a:rPr lang="en-US" dirty="0" smtClean="0">
                <a:ea typeface="ＭＳ Ｐゴシック" pitchFamily="-111" charset="-128"/>
                <a:sym typeface="Symbol"/>
              </a:rPr>
              <a:t>”</a:t>
            </a:r>
            <a:endParaRPr lang="en-US" dirty="0" smtClean="0">
              <a:sym typeface="Symbol"/>
            </a:endParaRPr>
          </a:p>
          <a:p>
            <a:pPr lvl="1"/>
            <a:r>
              <a:rPr lang="en-US" dirty="0" smtClean="0">
                <a:sym typeface="Symbol"/>
              </a:rPr>
              <a:t>Unbiased estimator 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11" charset="-128"/>
                <a:sym typeface="Symbol"/>
              </a:rPr>
              <a:t>x</a:t>
            </a:r>
            <a:r>
              <a:rPr lang="en-US" baseline="-25000" dirty="0" smtClean="0">
                <a:solidFill>
                  <a:schemeClr val="accent2"/>
                </a:solidFill>
                <a:ea typeface="ＭＳ Ｐゴシック" pitchFamily="-111" charset="-128"/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11" charset="-128"/>
                <a:sym typeface="Symbol"/>
              </a:rPr>
              <a:t>/p</a:t>
            </a:r>
            <a:r>
              <a:rPr lang="en-US" baseline="-25000" dirty="0" smtClean="0">
                <a:solidFill>
                  <a:schemeClr val="accent2"/>
                </a:solidFill>
                <a:ea typeface="ＭＳ Ｐゴシック" pitchFamily="-111" charset="-128"/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11" charset="-128"/>
                <a:sym typeface="Symbol"/>
              </a:rPr>
              <a:t> =max{x</a:t>
            </a:r>
            <a:r>
              <a:rPr lang="en-US" baseline="-25000" dirty="0" smtClean="0">
                <a:solidFill>
                  <a:schemeClr val="accent2"/>
                </a:solidFill>
                <a:ea typeface="ＭＳ Ｐゴシック" pitchFamily="-111" charset="-128"/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ea typeface="ＭＳ Ｐゴシック" pitchFamily="-111" charset="-128"/>
                <a:sym typeface="Symbol"/>
              </a:rPr>
              <a:t> , z}</a:t>
            </a:r>
          </a:p>
          <a:p>
            <a:r>
              <a:rPr lang="en-US" sz="2000" dirty="0" smtClean="0">
                <a:ea typeface="+mn-ea"/>
                <a:sym typeface="Symbol"/>
              </a:rPr>
              <a:t>Perhaps reminiscent of importance</a:t>
            </a:r>
            <a:br>
              <a:rPr lang="en-US" sz="2000" dirty="0" smtClean="0">
                <a:ea typeface="+mn-ea"/>
                <a:sym typeface="Symbol"/>
              </a:rPr>
            </a:br>
            <a:r>
              <a:rPr lang="en-US" sz="2000" dirty="0" smtClean="0">
                <a:ea typeface="+mn-ea"/>
                <a:sym typeface="Symbol"/>
              </a:rPr>
              <a:t>sampling, but not the same:</a:t>
            </a:r>
          </a:p>
          <a:p>
            <a:pPr lvl="1"/>
            <a:r>
              <a:rPr lang="en-US" dirty="0">
                <a:sym typeface="Symbol"/>
              </a:rPr>
              <a:t>m</a:t>
            </a:r>
            <a:r>
              <a:rPr lang="en-US" dirty="0" smtClean="0">
                <a:sym typeface="Symbol"/>
              </a:rPr>
              <a:t>ake no assumptions concerning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distribution of the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x</a:t>
            </a:r>
            <a:endParaRPr lang="en-US" sz="1600" dirty="0" smtClean="0">
              <a:solidFill>
                <a:schemeClr val="accent2"/>
              </a:solidFill>
              <a:ea typeface="+mn-ea"/>
              <a:sym typeface="Symbol"/>
            </a:endParaRPr>
          </a:p>
          <a:p>
            <a:pPr lvl="1"/>
            <a:endParaRPr lang="en-US" sz="1600" dirty="0">
              <a:ea typeface="ＭＳ Ｐゴシック" pitchFamily="-111" charset="-128"/>
              <a:sym typeface="Symbo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040296" y="4219063"/>
            <a:ext cx="3450160" cy="2294625"/>
            <a:chOff x="4758076" y="4106175"/>
            <a:chExt cx="3450160" cy="2294625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5012554" y="4156496"/>
              <a:ext cx="0" cy="190500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5012554" y="6061496"/>
              <a:ext cx="2895600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5012554" y="4766096"/>
              <a:ext cx="1295400" cy="1295400"/>
            </a:xfrm>
            <a:prstGeom prst="lin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6307954" y="4766096"/>
              <a:ext cx="1600200" cy="0"/>
            </a:xfrm>
            <a:prstGeom prst="line">
              <a:avLst/>
            </a:prstGeom>
            <a:noFill/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6307954" y="4766096"/>
              <a:ext cx="0" cy="129540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5012554" y="4766096"/>
              <a:ext cx="1295400" cy="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Rectangle 15"/>
            <p:cNvSpPr/>
            <p:nvPr/>
          </p:nvSpPr>
          <p:spPr>
            <a:xfrm>
              <a:off x="5094505" y="4106175"/>
              <a:ext cx="723275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solidFill>
                    <a:schemeClr val="accent2"/>
                  </a:solidFill>
                  <a:sym typeface="Symbol"/>
                </a:rPr>
                <a:t>p</a:t>
              </a:r>
              <a:r>
                <a:rPr lang="en-US" baseline="-25000" dirty="0" err="1" smtClean="0">
                  <a:solidFill>
                    <a:schemeClr val="accent2"/>
                  </a:solidFill>
                  <a:sym typeface="Symbol"/>
                </a:rPr>
                <a:t>z</a:t>
              </a:r>
              <a:r>
                <a:rPr lang="en-US" dirty="0" smtClean="0">
                  <a:solidFill>
                    <a:schemeClr val="accent2"/>
                  </a:solidFill>
                  <a:sym typeface="Symbol"/>
                </a:rPr>
                <a:t>(x)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58076" y="4579192"/>
              <a:ext cx="313044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sym typeface="Symbol"/>
                </a:rPr>
                <a:t>1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64180" y="6031468"/>
              <a:ext cx="30008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sym typeface="Symbol"/>
                </a:rPr>
                <a:t>z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908154" y="5867400"/>
              <a:ext cx="30008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sym typeface="Symbol"/>
                </a:rPr>
                <a:t>x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Estimates and Bounds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Variance Based:</a:t>
            </a:r>
          </a:p>
          <a:p>
            <a:pPr lvl="1"/>
            <a:r>
              <a:rPr lang="en-US" dirty="0" smtClean="0"/>
              <a:t>HT sampling variance for single object of weight x</a:t>
            </a:r>
            <a:r>
              <a:rPr lang="en-US" baseline="-25000" dirty="0" smtClean="0"/>
              <a:t>i</a:t>
            </a:r>
          </a:p>
          <a:p>
            <a:pPr lvl="2"/>
            <a:r>
              <a:rPr lang="en-US" dirty="0" err="1" smtClean="0">
                <a:solidFill>
                  <a:schemeClr val="accent2"/>
                </a:solidFill>
              </a:rPr>
              <a:t>Var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 err="1">
                <a:solidFill>
                  <a:schemeClr val="accent2"/>
                </a:solidFill>
              </a:rPr>
              <a:t>x’</a:t>
            </a:r>
            <a:r>
              <a:rPr lang="en-US" baseline="-25000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) = x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baseline="-25000" dirty="0">
                <a:solidFill>
                  <a:schemeClr val="accent2"/>
                </a:solidFill>
              </a:rPr>
              <a:t>i </a:t>
            </a:r>
            <a:r>
              <a:rPr lang="en-US" dirty="0">
                <a:solidFill>
                  <a:schemeClr val="accent2"/>
                </a:solidFill>
              </a:rPr>
              <a:t>(1</a:t>
            </a:r>
            <a:r>
              <a:rPr lang="en-US" dirty="0" smtClean="0">
                <a:solidFill>
                  <a:schemeClr val="accent2"/>
                </a:solidFill>
              </a:rPr>
              <a:t>/p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 </a:t>
            </a:r>
            <a:r>
              <a:rPr lang="en-US" dirty="0">
                <a:solidFill>
                  <a:schemeClr val="accent2"/>
                </a:solidFill>
              </a:rPr>
              <a:t>– 1</a:t>
            </a:r>
            <a:r>
              <a:rPr lang="en-US" dirty="0" smtClean="0">
                <a:solidFill>
                  <a:schemeClr val="accent2"/>
                </a:solidFill>
              </a:rPr>
              <a:t>) = 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baseline="-25000" dirty="0">
                <a:solidFill>
                  <a:schemeClr val="accent2"/>
                </a:solidFill>
              </a:rPr>
              <a:t>i </a:t>
            </a:r>
            <a:r>
              <a:rPr lang="en-US" dirty="0">
                <a:solidFill>
                  <a:schemeClr val="accent2"/>
                </a:solidFill>
              </a:rPr>
              <a:t>(1</a:t>
            </a:r>
            <a:r>
              <a:rPr lang="en-US" dirty="0" smtClean="0">
                <a:solidFill>
                  <a:schemeClr val="accent2"/>
                </a:solidFill>
              </a:rPr>
              <a:t>/min{1,x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/z}  </a:t>
            </a:r>
            <a:r>
              <a:rPr lang="en-US" dirty="0">
                <a:solidFill>
                  <a:schemeClr val="accent2"/>
                </a:solidFill>
              </a:rPr>
              <a:t>– 1) </a:t>
            </a:r>
            <a:r>
              <a:rPr lang="en-US" dirty="0" smtClean="0">
                <a:solidFill>
                  <a:schemeClr val="accent2"/>
                </a:solidFill>
              </a:rPr>
              <a:t>≤ z 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Subset sum </a:t>
            </a:r>
            <a:r>
              <a:rPr lang="en-US" dirty="0">
                <a:solidFill>
                  <a:schemeClr val="accent2"/>
                </a:solidFill>
              </a:rPr>
              <a:t>X(S)=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 </a:t>
            </a:r>
            <a:r>
              <a:rPr lang="en-US" baseline="-25000" dirty="0" err="1">
                <a:solidFill>
                  <a:schemeClr val="accent2"/>
                </a:solidFill>
                <a:sym typeface="Symbol"/>
              </a:rPr>
              <a:t>iS</a:t>
            </a:r>
            <a:r>
              <a:rPr lang="en-US" baseline="-25000" dirty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30000" dirty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is estimated by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X’(S) =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 err="1">
                <a:solidFill>
                  <a:schemeClr val="accent2"/>
                </a:solidFill>
                <a:sym typeface="Symbol"/>
              </a:rPr>
              <a:t>iS</a:t>
            </a:r>
            <a:r>
              <a:rPr lang="en-US" baseline="-25000" dirty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err="1">
                <a:solidFill>
                  <a:schemeClr val="accent2"/>
                </a:solidFill>
                <a:sym typeface="Symbol"/>
              </a:rPr>
              <a:t>x’</a:t>
            </a:r>
            <a:r>
              <a:rPr lang="en-US" baseline="-25000" dirty="0" err="1">
                <a:solidFill>
                  <a:schemeClr val="accent2"/>
                </a:solidFill>
                <a:sym typeface="Symbol"/>
              </a:rPr>
              <a:t>i</a:t>
            </a:r>
            <a:r>
              <a:rPr lang="en-US" baseline="30000" dirty="0">
                <a:solidFill>
                  <a:schemeClr val="accent2"/>
                </a:solidFill>
                <a:sym typeface="Symbol"/>
              </a:rPr>
              <a:t> </a:t>
            </a:r>
            <a:endParaRPr lang="en-US" baseline="30000" dirty="0" smtClean="0">
              <a:solidFill>
                <a:schemeClr val="accent2"/>
              </a:solidFill>
              <a:sym typeface="Symbol"/>
            </a:endParaRPr>
          </a:p>
          <a:p>
            <a:pPr lvl="2">
              <a:buClr>
                <a:schemeClr val="accent2"/>
              </a:buClr>
              <a:buSzPct val="100000"/>
            </a:pPr>
            <a:r>
              <a:rPr lang="en-US" dirty="0" err="1">
                <a:solidFill>
                  <a:schemeClr val="accent2"/>
                </a:solidFill>
              </a:rPr>
              <a:t>Var</a:t>
            </a:r>
            <a:r>
              <a:rPr lang="en-US" dirty="0">
                <a:solidFill>
                  <a:schemeClr val="accent2"/>
                </a:solidFill>
              </a:rPr>
              <a:t>(X’(S)) ≤ </a:t>
            </a:r>
            <a:r>
              <a:rPr lang="en-US" dirty="0" smtClean="0">
                <a:solidFill>
                  <a:schemeClr val="accent2"/>
                </a:solidFill>
              </a:rPr>
              <a:t>z X(S)</a:t>
            </a:r>
          </a:p>
          <a:p>
            <a:r>
              <a:rPr lang="en-US" dirty="0"/>
              <a:t>Exponential Bounds</a:t>
            </a:r>
          </a:p>
          <a:p>
            <a:pPr lvl="1"/>
            <a:r>
              <a:rPr lang="en-US" dirty="0"/>
              <a:t>E.g. </a:t>
            </a:r>
            <a:r>
              <a:rPr lang="en-US" dirty="0" err="1" smtClean="0">
                <a:solidFill>
                  <a:schemeClr val="accent2"/>
                </a:solidFill>
              </a:rPr>
              <a:t>Prob</a:t>
            </a:r>
            <a:r>
              <a:rPr lang="en-US" dirty="0" smtClean="0">
                <a:solidFill>
                  <a:schemeClr val="accent2"/>
                </a:solidFill>
              </a:rPr>
              <a:t>[X’(S) = 0] ≤ </a:t>
            </a:r>
            <a:r>
              <a:rPr lang="en-US" dirty="0" err="1" smtClean="0">
                <a:solidFill>
                  <a:schemeClr val="accent2"/>
                </a:solidFill>
              </a:rPr>
              <a:t>exp</a:t>
            </a:r>
            <a:r>
              <a:rPr lang="en-US" dirty="0" smtClean="0">
                <a:solidFill>
                  <a:schemeClr val="accent2"/>
                </a:solidFill>
              </a:rPr>
              <a:t>(-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X(S) / z )</a:t>
            </a:r>
          </a:p>
          <a:p>
            <a:r>
              <a:rPr lang="en-US" dirty="0" smtClean="0"/>
              <a:t>Bounds are simple </a:t>
            </a:r>
            <a:r>
              <a:rPr lang="en-US" dirty="0"/>
              <a:t>and powerful</a:t>
            </a:r>
          </a:p>
          <a:p>
            <a:pPr lvl="1"/>
            <a:r>
              <a:rPr lang="en-US" dirty="0" smtClean="0"/>
              <a:t>depend </a:t>
            </a:r>
            <a:r>
              <a:rPr lang="en-US" dirty="0"/>
              <a:t>only on subset sum </a:t>
            </a:r>
            <a:r>
              <a:rPr lang="en-US" dirty="0" smtClean="0">
                <a:solidFill>
                  <a:schemeClr val="accent2"/>
                </a:solidFill>
              </a:rPr>
              <a:t>X(S), </a:t>
            </a:r>
            <a:r>
              <a:rPr lang="en-US" dirty="0"/>
              <a:t>not individual </a:t>
            </a:r>
            <a:r>
              <a:rPr lang="en-US" dirty="0" smtClean="0"/>
              <a:t>constituents</a:t>
            </a:r>
            <a:endParaRPr lang="en-US" dirty="0" smtClean="0">
              <a:solidFill>
                <a:schemeClr val="accent2"/>
              </a:solidFill>
            </a:endParaRPr>
          </a:p>
          <a:p>
            <a:pPr marL="342900" lvl="1" indent="-342900">
              <a:buClr>
                <a:schemeClr val="accent2"/>
              </a:buClr>
              <a:buSzPct val="100000"/>
              <a:buFont typeface="Calibri" panose="020F0502020204030204" pitchFamily="34" charset="0"/>
              <a:buChar char="◊"/>
            </a:pPr>
            <a:endParaRPr lang="en-US" dirty="0">
              <a:solidFill>
                <a:schemeClr val="accent2"/>
              </a:solidFill>
            </a:endParaRPr>
          </a:p>
          <a:p>
            <a:endParaRPr lang="en-US" baseline="-25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IP Traffic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18018" cy="4533900"/>
          </a:xfrm>
        </p:spPr>
        <p:txBody>
          <a:bodyPr/>
          <a:lstStyle/>
          <a:p>
            <a:r>
              <a:rPr lang="en-US" dirty="0" smtClean="0"/>
              <a:t>Packet Sampled </a:t>
            </a:r>
            <a:r>
              <a:rPr lang="en-US" dirty="0" err="1"/>
              <a:t>NetFlow</a:t>
            </a:r>
            <a:endParaRPr lang="en-US" dirty="0"/>
          </a:p>
          <a:p>
            <a:pPr lvl="1"/>
            <a:r>
              <a:rPr lang="en-US" dirty="0"/>
              <a:t>Sample packet stream </a:t>
            </a:r>
            <a:r>
              <a:rPr lang="en-US" dirty="0" smtClean="0"/>
              <a:t>in router to </a:t>
            </a:r>
            <a:r>
              <a:rPr lang="en-US" dirty="0"/>
              <a:t>limit rate of </a:t>
            </a:r>
            <a:r>
              <a:rPr lang="en-US" dirty="0" smtClean="0"/>
              <a:t>key lookup: uniform </a:t>
            </a:r>
            <a:r>
              <a:rPr lang="en-US" dirty="0" smtClean="0">
                <a:solidFill>
                  <a:schemeClr val="accent2"/>
                </a:solidFill>
              </a:rPr>
              <a:t>1/N</a:t>
            </a:r>
          </a:p>
          <a:p>
            <a:pPr lvl="1"/>
            <a:r>
              <a:rPr lang="en-US" dirty="0" smtClean="0"/>
              <a:t>Aggregate sampled packets into </a:t>
            </a:r>
            <a:r>
              <a:rPr lang="en-US" dirty="0"/>
              <a:t>f</a:t>
            </a:r>
            <a:r>
              <a:rPr lang="en-US" dirty="0" smtClean="0"/>
              <a:t>low records by key</a:t>
            </a:r>
          </a:p>
          <a:p>
            <a:r>
              <a:rPr lang="en-US" dirty="0" smtClean="0"/>
              <a:t>Model: packet stream of (key, </a:t>
            </a:r>
            <a:r>
              <a:rPr lang="en-US" dirty="0" err="1" smtClean="0"/>
              <a:t>bytesize</a:t>
            </a:r>
            <a:r>
              <a:rPr lang="en-US" dirty="0" smtClean="0"/>
              <a:t>) pairs </a:t>
            </a:r>
            <a:r>
              <a:rPr lang="en-US" dirty="0" smtClean="0">
                <a:solidFill>
                  <a:schemeClr val="accent2"/>
                </a:solidFill>
              </a:rPr>
              <a:t>{ (b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k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 }</a:t>
            </a:r>
          </a:p>
          <a:p>
            <a:r>
              <a:rPr lang="en-US" dirty="0" smtClean="0"/>
              <a:t>Packet sampled flow record </a:t>
            </a:r>
            <a:r>
              <a:rPr lang="en-US" dirty="0" smtClean="0">
                <a:solidFill>
                  <a:schemeClr val="accent2"/>
                </a:solidFill>
              </a:rPr>
              <a:t>(</a:t>
            </a:r>
            <a:r>
              <a:rPr lang="en-US" dirty="0" err="1" smtClean="0">
                <a:solidFill>
                  <a:schemeClr val="accent2"/>
                </a:solidFill>
              </a:rPr>
              <a:t>b,k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/>
              <a:t>where</a:t>
            </a:r>
            <a:r>
              <a:rPr lang="en-US" dirty="0" smtClean="0">
                <a:solidFill>
                  <a:schemeClr val="accent2"/>
                </a:solidFill>
              </a:rPr>
              <a:t> b = </a:t>
            </a:r>
            <a:r>
              <a:rPr lang="en-US" dirty="0" err="1" smtClean="0">
                <a:solidFill>
                  <a:schemeClr val="accent2"/>
                </a:solidFill>
              </a:rPr>
              <a:t>Σ</a:t>
            </a:r>
            <a:r>
              <a:rPr lang="en-US" dirty="0" smtClean="0">
                <a:solidFill>
                  <a:schemeClr val="accent2"/>
                </a:solidFill>
              </a:rPr>
              <a:t> {b</a:t>
            </a:r>
            <a:r>
              <a:rPr lang="en-US" baseline="-25000" dirty="0" smtClean="0">
                <a:solidFill>
                  <a:schemeClr val="accent2"/>
                </a:solidFill>
              </a:rPr>
              <a:t>i 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sampled </a:t>
            </a:r>
            <a:r>
              <a:rPr lang="en-US" dirty="0" smtClean="0">
                <a:solidFill>
                  <a:schemeClr val="accent2"/>
                </a:solidFill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k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baseline="-25000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 =  k</a:t>
            </a:r>
            <a:r>
              <a:rPr lang="en-US" dirty="0" smtClean="0"/>
              <a:t>}</a:t>
            </a:r>
          </a:p>
          <a:p>
            <a:pPr lvl="1"/>
            <a:r>
              <a:rPr lang="en-US" dirty="0" smtClean="0"/>
              <a:t>HT estimate </a:t>
            </a:r>
            <a:r>
              <a:rPr lang="en-US" dirty="0" smtClean="0">
                <a:solidFill>
                  <a:schemeClr val="accent2"/>
                </a:solidFill>
              </a:rPr>
              <a:t>b/N</a:t>
            </a:r>
            <a:r>
              <a:rPr lang="en-US" dirty="0" smtClean="0"/>
              <a:t> of total bytes in flow</a:t>
            </a:r>
          </a:p>
          <a:p>
            <a:r>
              <a:rPr lang="en-US" dirty="0"/>
              <a:t>Downstream sampling of flow records in measurement </a:t>
            </a:r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IPPS sampling, probability </a:t>
            </a:r>
            <a:r>
              <a:rPr lang="en-US" dirty="0" smtClean="0">
                <a:solidFill>
                  <a:schemeClr val="accent2"/>
                </a:solidFill>
              </a:rPr>
              <a:t>min{1, b/(</a:t>
            </a:r>
            <a:r>
              <a:rPr lang="en-US" dirty="0" err="1" smtClean="0">
                <a:solidFill>
                  <a:schemeClr val="accent2"/>
                </a:solidFill>
              </a:rPr>
              <a:t>Nz</a:t>
            </a:r>
            <a:r>
              <a:rPr lang="en-US" dirty="0" smtClean="0">
                <a:solidFill>
                  <a:schemeClr val="accent2"/>
                </a:solidFill>
              </a:rPr>
              <a:t>)}</a:t>
            </a:r>
          </a:p>
          <a:p>
            <a:r>
              <a:rPr lang="en-US" dirty="0" smtClean="0"/>
              <a:t>Chained variance bound for any subset sum 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dirty="0" smtClean="0"/>
              <a:t> of flows</a:t>
            </a: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Var</a:t>
            </a:r>
            <a:r>
              <a:rPr lang="en-US" dirty="0" smtClean="0">
                <a:solidFill>
                  <a:schemeClr val="accent2"/>
                </a:solidFill>
              </a:rPr>
              <a:t>(X’) ≤ (z + </a:t>
            </a:r>
            <a:r>
              <a:rPr lang="en-US" dirty="0" err="1" smtClean="0">
                <a:solidFill>
                  <a:schemeClr val="accent2"/>
                </a:solidFill>
              </a:rPr>
              <a:t>Nb</a:t>
            </a:r>
            <a:r>
              <a:rPr lang="en-US" baseline="-25000" dirty="0" err="1" smtClean="0">
                <a:solidFill>
                  <a:schemeClr val="accent2"/>
                </a:solidFill>
              </a:rPr>
              <a:t>max</a:t>
            </a:r>
            <a:r>
              <a:rPr lang="en-US" dirty="0" smtClean="0">
                <a:solidFill>
                  <a:schemeClr val="accent2"/>
                </a:solidFill>
              </a:rPr>
              <a:t>) X </a:t>
            </a:r>
            <a:r>
              <a:rPr lang="en-US" dirty="0" smtClean="0"/>
              <a:t>where </a:t>
            </a:r>
            <a:r>
              <a:rPr lang="en-US" dirty="0" err="1" smtClean="0">
                <a:solidFill>
                  <a:schemeClr val="accent2"/>
                </a:solidFill>
              </a:rPr>
              <a:t>b</a:t>
            </a:r>
            <a:r>
              <a:rPr lang="en-US" baseline="-25000" dirty="0" err="1" smtClean="0">
                <a:solidFill>
                  <a:schemeClr val="accent2"/>
                </a:solidFill>
              </a:rPr>
              <a:t>max</a:t>
            </a:r>
            <a:r>
              <a:rPr lang="en-US" baseline="-25000" dirty="0" smtClean="0"/>
              <a:t> </a:t>
            </a:r>
            <a:r>
              <a:rPr lang="en-US" dirty="0" smtClean="0"/>
              <a:t>= maximum packet byte size</a:t>
            </a:r>
          </a:p>
          <a:p>
            <a:pPr lvl="1"/>
            <a:r>
              <a:rPr lang="en-US" dirty="0" smtClean="0"/>
              <a:t>Regardless of how packets are distributed amongst flows</a:t>
            </a:r>
          </a:p>
          <a:p>
            <a:pPr marL="266700" lvl="1" indent="0">
              <a:buNone/>
            </a:pP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[Duffield, Lund, </a:t>
            </a:r>
            <a:r>
              <a:rPr lang="en-US" dirty="0" err="1">
                <a:solidFill>
                  <a:schemeClr val="accent2"/>
                </a:solidFill>
                <a:latin typeface="Arial Narrow" pitchFamily="34" charset="0"/>
              </a:rPr>
              <a:t>Thorup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, IEEE </a:t>
            </a:r>
            <a:r>
              <a:rPr lang="en-US" dirty="0" err="1">
                <a:solidFill>
                  <a:schemeClr val="accent2"/>
                </a:solidFill>
                <a:latin typeface="Arial Narrow" pitchFamily="34" charset="0"/>
              </a:rPr>
              <a:t>ToIT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, 2004]</a:t>
            </a:r>
          </a:p>
          <a:p>
            <a:pPr marL="2667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3537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Sample?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has an intuitive semantics</a:t>
            </a:r>
          </a:p>
          <a:p>
            <a:pPr lvl="1"/>
            <a:r>
              <a:rPr lang="en-US" dirty="0" smtClean="0"/>
              <a:t>We obtain a smaller data set with the same structure</a:t>
            </a:r>
          </a:p>
          <a:p>
            <a:r>
              <a:rPr lang="en-US" dirty="0" smtClean="0"/>
              <a:t>Estimating on a  sample is often straightforward</a:t>
            </a:r>
          </a:p>
          <a:p>
            <a:pPr lvl="1"/>
            <a:r>
              <a:rPr lang="en-US" dirty="0" smtClean="0"/>
              <a:t>Run the analysis on the sample that you would on the full data</a:t>
            </a:r>
          </a:p>
          <a:p>
            <a:pPr lvl="1"/>
            <a:r>
              <a:rPr lang="en-US" dirty="0" smtClean="0"/>
              <a:t>Some rescaling/reweighting may be necessary</a:t>
            </a:r>
          </a:p>
          <a:p>
            <a:r>
              <a:rPr lang="en-US" dirty="0" smtClean="0"/>
              <a:t>Sampling is general and agnostic to the analysis to be done</a:t>
            </a:r>
          </a:p>
          <a:p>
            <a:pPr lvl="1"/>
            <a:r>
              <a:rPr lang="en-US" dirty="0" smtClean="0"/>
              <a:t>Other summary methods only work for certain computations</a:t>
            </a:r>
          </a:p>
          <a:p>
            <a:pPr lvl="1"/>
            <a:r>
              <a:rPr lang="en-US" dirty="0" smtClean="0"/>
              <a:t>Though sampling can be tuned to optimize some criteria</a:t>
            </a:r>
          </a:p>
          <a:p>
            <a:r>
              <a:rPr lang="en-US" dirty="0" smtClean="0"/>
              <a:t>Sampling is (usually) easy to understand</a:t>
            </a:r>
          </a:p>
          <a:p>
            <a:pPr lvl="1"/>
            <a:r>
              <a:rPr lang="en-US" dirty="0" smtClean="0"/>
              <a:t>So prevalent that we have an intuition about sampling</a:t>
            </a:r>
            <a:endParaRPr lang="en-GB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889614" y="5469466"/>
            <a:ext cx="5257800" cy="960438"/>
            <a:chOff x="432" y="864"/>
            <a:chExt cx="4992" cy="912"/>
          </a:xfrm>
        </p:grpSpPr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432" y="1056"/>
              <a:ext cx="3580" cy="528"/>
              <a:chOff x="432" y="960"/>
              <a:chExt cx="3580" cy="528"/>
            </a:xfrm>
          </p:grpSpPr>
          <p:sp>
            <p:nvSpPr>
              <p:cNvPr id="15" name="Oval 7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73"/>
              <p:cNvSpPr>
                <a:spLocks noChangeArrowheads="1"/>
              </p:cNvSpPr>
              <p:nvPr/>
            </p:nvSpPr>
            <p:spPr bwMode="auto">
              <a:xfrm>
                <a:off x="56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74"/>
              <p:cNvSpPr>
                <a:spLocks noChangeArrowheads="1"/>
              </p:cNvSpPr>
              <p:nvPr/>
            </p:nvSpPr>
            <p:spPr bwMode="auto">
              <a:xfrm>
                <a:off x="70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75"/>
              <p:cNvSpPr>
                <a:spLocks noChangeArrowheads="1"/>
              </p:cNvSpPr>
              <p:nvPr/>
            </p:nvSpPr>
            <p:spPr bwMode="auto">
              <a:xfrm>
                <a:off x="83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76"/>
              <p:cNvSpPr>
                <a:spLocks noChangeArrowheads="1"/>
              </p:cNvSpPr>
              <p:nvPr/>
            </p:nvSpPr>
            <p:spPr bwMode="auto">
              <a:xfrm>
                <a:off x="96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77"/>
              <p:cNvSpPr>
                <a:spLocks noChangeArrowheads="1"/>
              </p:cNvSpPr>
              <p:nvPr/>
            </p:nvSpPr>
            <p:spPr bwMode="auto">
              <a:xfrm>
                <a:off x="110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78"/>
              <p:cNvSpPr>
                <a:spLocks noChangeArrowheads="1"/>
              </p:cNvSpPr>
              <p:nvPr/>
            </p:nvSpPr>
            <p:spPr bwMode="auto">
              <a:xfrm>
                <a:off x="123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79"/>
              <p:cNvSpPr>
                <a:spLocks noChangeArrowheads="1"/>
              </p:cNvSpPr>
              <p:nvPr/>
            </p:nvSpPr>
            <p:spPr bwMode="auto">
              <a:xfrm>
                <a:off x="137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80"/>
              <p:cNvSpPr>
                <a:spLocks noChangeArrowheads="1"/>
              </p:cNvSpPr>
              <p:nvPr/>
            </p:nvSpPr>
            <p:spPr bwMode="auto">
              <a:xfrm>
                <a:off x="150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81"/>
              <p:cNvSpPr>
                <a:spLocks noChangeArrowheads="1"/>
              </p:cNvSpPr>
              <p:nvPr/>
            </p:nvSpPr>
            <p:spPr bwMode="auto">
              <a:xfrm>
                <a:off x="163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82"/>
              <p:cNvSpPr>
                <a:spLocks noChangeArrowheads="1"/>
              </p:cNvSpPr>
              <p:nvPr/>
            </p:nvSpPr>
            <p:spPr bwMode="auto">
              <a:xfrm>
                <a:off x="177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3"/>
              <p:cNvSpPr>
                <a:spLocks noChangeArrowheads="1"/>
              </p:cNvSpPr>
              <p:nvPr/>
            </p:nvSpPr>
            <p:spPr bwMode="auto">
              <a:xfrm>
                <a:off x="190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204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85"/>
              <p:cNvSpPr>
                <a:spLocks noChangeArrowheads="1"/>
              </p:cNvSpPr>
              <p:nvPr/>
            </p:nvSpPr>
            <p:spPr bwMode="auto">
              <a:xfrm>
                <a:off x="217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86"/>
              <p:cNvSpPr>
                <a:spLocks noChangeArrowheads="1"/>
              </p:cNvSpPr>
              <p:nvPr/>
            </p:nvSpPr>
            <p:spPr bwMode="auto">
              <a:xfrm>
                <a:off x="230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87"/>
              <p:cNvSpPr>
                <a:spLocks noChangeArrowheads="1"/>
              </p:cNvSpPr>
              <p:nvPr/>
            </p:nvSpPr>
            <p:spPr bwMode="auto">
              <a:xfrm>
                <a:off x="244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88"/>
              <p:cNvSpPr>
                <a:spLocks noChangeArrowheads="1"/>
              </p:cNvSpPr>
              <p:nvPr/>
            </p:nvSpPr>
            <p:spPr bwMode="auto">
              <a:xfrm>
                <a:off x="257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89"/>
              <p:cNvSpPr>
                <a:spLocks noChangeArrowheads="1"/>
              </p:cNvSpPr>
              <p:nvPr/>
            </p:nvSpPr>
            <p:spPr bwMode="auto">
              <a:xfrm>
                <a:off x="271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90"/>
              <p:cNvSpPr>
                <a:spLocks noChangeArrowheads="1"/>
              </p:cNvSpPr>
              <p:nvPr/>
            </p:nvSpPr>
            <p:spPr bwMode="auto">
              <a:xfrm>
                <a:off x="284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91"/>
              <p:cNvSpPr>
                <a:spLocks noChangeArrowheads="1"/>
              </p:cNvSpPr>
              <p:nvPr/>
            </p:nvSpPr>
            <p:spPr bwMode="auto">
              <a:xfrm>
                <a:off x="297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92"/>
              <p:cNvSpPr>
                <a:spLocks noChangeArrowheads="1"/>
              </p:cNvSpPr>
              <p:nvPr/>
            </p:nvSpPr>
            <p:spPr bwMode="auto">
              <a:xfrm>
                <a:off x="311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93"/>
              <p:cNvSpPr>
                <a:spLocks noChangeArrowheads="1"/>
              </p:cNvSpPr>
              <p:nvPr/>
            </p:nvSpPr>
            <p:spPr bwMode="auto">
              <a:xfrm>
                <a:off x="324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94"/>
              <p:cNvSpPr>
                <a:spLocks noChangeArrowheads="1"/>
              </p:cNvSpPr>
              <p:nvPr/>
            </p:nvSpPr>
            <p:spPr bwMode="auto">
              <a:xfrm>
                <a:off x="338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5"/>
              <p:cNvSpPr>
                <a:spLocks noChangeArrowheads="1"/>
              </p:cNvSpPr>
              <p:nvPr/>
            </p:nvSpPr>
            <p:spPr bwMode="auto">
              <a:xfrm>
                <a:off x="351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96"/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97"/>
              <p:cNvSpPr>
                <a:spLocks noChangeArrowheads="1"/>
              </p:cNvSpPr>
              <p:nvPr/>
            </p:nvSpPr>
            <p:spPr bwMode="auto">
              <a:xfrm>
                <a:off x="378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98"/>
              <p:cNvSpPr>
                <a:spLocks noChangeArrowheads="1"/>
              </p:cNvSpPr>
              <p:nvPr/>
            </p:nvSpPr>
            <p:spPr bwMode="auto">
              <a:xfrm>
                <a:off x="391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9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0"/>
              <p:cNvSpPr>
                <a:spLocks noChangeArrowheads="1"/>
              </p:cNvSpPr>
              <p:nvPr/>
            </p:nvSpPr>
            <p:spPr bwMode="auto">
              <a:xfrm>
                <a:off x="56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1"/>
              <p:cNvSpPr>
                <a:spLocks noChangeArrowheads="1"/>
              </p:cNvSpPr>
              <p:nvPr/>
            </p:nvSpPr>
            <p:spPr bwMode="auto">
              <a:xfrm>
                <a:off x="70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02"/>
              <p:cNvSpPr>
                <a:spLocks noChangeArrowheads="1"/>
              </p:cNvSpPr>
              <p:nvPr/>
            </p:nvSpPr>
            <p:spPr bwMode="auto">
              <a:xfrm>
                <a:off x="83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103"/>
              <p:cNvSpPr>
                <a:spLocks noChangeArrowheads="1"/>
              </p:cNvSpPr>
              <p:nvPr/>
            </p:nvSpPr>
            <p:spPr bwMode="auto">
              <a:xfrm>
                <a:off x="96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04"/>
              <p:cNvSpPr>
                <a:spLocks noChangeArrowheads="1"/>
              </p:cNvSpPr>
              <p:nvPr/>
            </p:nvSpPr>
            <p:spPr bwMode="auto">
              <a:xfrm>
                <a:off x="110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05"/>
              <p:cNvSpPr>
                <a:spLocks noChangeArrowheads="1"/>
              </p:cNvSpPr>
              <p:nvPr/>
            </p:nvSpPr>
            <p:spPr bwMode="auto">
              <a:xfrm>
                <a:off x="123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06"/>
              <p:cNvSpPr>
                <a:spLocks noChangeArrowheads="1"/>
              </p:cNvSpPr>
              <p:nvPr/>
            </p:nvSpPr>
            <p:spPr bwMode="auto">
              <a:xfrm>
                <a:off x="137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07"/>
              <p:cNvSpPr>
                <a:spLocks noChangeArrowheads="1"/>
              </p:cNvSpPr>
              <p:nvPr/>
            </p:nvSpPr>
            <p:spPr bwMode="auto">
              <a:xfrm>
                <a:off x="150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108"/>
              <p:cNvSpPr>
                <a:spLocks noChangeArrowheads="1"/>
              </p:cNvSpPr>
              <p:nvPr/>
            </p:nvSpPr>
            <p:spPr bwMode="auto">
              <a:xfrm>
                <a:off x="163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09"/>
              <p:cNvSpPr>
                <a:spLocks noChangeArrowheads="1"/>
              </p:cNvSpPr>
              <p:nvPr/>
            </p:nvSpPr>
            <p:spPr bwMode="auto">
              <a:xfrm>
                <a:off x="177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10"/>
              <p:cNvSpPr>
                <a:spLocks noChangeArrowheads="1"/>
              </p:cNvSpPr>
              <p:nvPr/>
            </p:nvSpPr>
            <p:spPr bwMode="auto">
              <a:xfrm>
                <a:off x="190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11"/>
              <p:cNvSpPr>
                <a:spLocks noChangeArrowheads="1"/>
              </p:cNvSpPr>
              <p:nvPr/>
            </p:nvSpPr>
            <p:spPr bwMode="auto">
              <a:xfrm>
                <a:off x="204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112"/>
              <p:cNvSpPr>
                <a:spLocks noChangeArrowheads="1"/>
              </p:cNvSpPr>
              <p:nvPr/>
            </p:nvSpPr>
            <p:spPr bwMode="auto">
              <a:xfrm>
                <a:off x="217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113"/>
              <p:cNvSpPr>
                <a:spLocks noChangeArrowheads="1"/>
              </p:cNvSpPr>
              <p:nvPr/>
            </p:nvSpPr>
            <p:spPr bwMode="auto">
              <a:xfrm>
                <a:off x="230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114"/>
              <p:cNvSpPr>
                <a:spLocks noChangeArrowheads="1"/>
              </p:cNvSpPr>
              <p:nvPr/>
            </p:nvSpPr>
            <p:spPr bwMode="auto">
              <a:xfrm>
                <a:off x="244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15"/>
              <p:cNvSpPr>
                <a:spLocks noChangeArrowheads="1"/>
              </p:cNvSpPr>
              <p:nvPr/>
            </p:nvSpPr>
            <p:spPr bwMode="auto">
              <a:xfrm>
                <a:off x="257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16"/>
              <p:cNvSpPr>
                <a:spLocks noChangeArrowheads="1"/>
              </p:cNvSpPr>
              <p:nvPr/>
            </p:nvSpPr>
            <p:spPr bwMode="auto">
              <a:xfrm>
                <a:off x="271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17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118"/>
              <p:cNvSpPr>
                <a:spLocks noChangeArrowheads="1"/>
              </p:cNvSpPr>
              <p:nvPr/>
            </p:nvSpPr>
            <p:spPr bwMode="auto">
              <a:xfrm>
                <a:off x="56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19"/>
              <p:cNvSpPr>
                <a:spLocks noChangeArrowheads="1"/>
              </p:cNvSpPr>
              <p:nvPr/>
            </p:nvSpPr>
            <p:spPr bwMode="auto">
              <a:xfrm>
                <a:off x="70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20"/>
              <p:cNvSpPr>
                <a:spLocks noChangeArrowheads="1"/>
              </p:cNvSpPr>
              <p:nvPr/>
            </p:nvSpPr>
            <p:spPr bwMode="auto">
              <a:xfrm>
                <a:off x="834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21"/>
              <p:cNvSpPr>
                <a:spLocks noChangeArrowheads="1"/>
              </p:cNvSpPr>
              <p:nvPr/>
            </p:nvSpPr>
            <p:spPr bwMode="auto">
              <a:xfrm>
                <a:off x="968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22"/>
              <p:cNvSpPr>
                <a:spLocks noChangeArrowheads="1"/>
              </p:cNvSpPr>
              <p:nvPr/>
            </p:nvSpPr>
            <p:spPr bwMode="auto">
              <a:xfrm>
                <a:off x="110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23"/>
              <p:cNvSpPr>
                <a:spLocks noChangeArrowheads="1"/>
              </p:cNvSpPr>
              <p:nvPr/>
            </p:nvSpPr>
            <p:spPr bwMode="auto">
              <a:xfrm>
                <a:off x="123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24"/>
              <p:cNvSpPr>
                <a:spLocks noChangeArrowheads="1"/>
              </p:cNvSpPr>
              <p:nvPr/>
            </p:nvSpPr>
            <p:spPr bwMode="auto">
              <a:xfrm>
                <a:off x="137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25"/>
              <p:cNvSpPr>
                <a:spLocks noChangeArrowheads="1"/>
              </p:cNvSpPr>
              <p:nvPr/>
            </p:nvSpPr>
            <p:spPr bwMode="auto">
              <a:xfrm>
                <a:off x="43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26"/>
              <p:cNvSpPr>
                <a:spLocks noChangeArrowheads="1"/>
              </p:cNvSpPr>
              <p:nvPr/>
            </p:nvSpPr>
            <p:spPr bwMode="auto">
              <a:xfrm>
                <a:off x="56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27"/>
              <p:cNvSpPr>
                <a:spLocks noChangeArrowheads="1"/>
              </p:cNvSpPr>
              <p:nvPr/>
            </p:nvSpPr>
            <p:spPr bwMode="auto">
              <a:xfrm>
                <a:off x="70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128"/>
              <p:cNvSpPr>
                <a:spLocks noChangeArrowheads="1"/>
              </p:cNvSpPr>
              <p:nvPr/>
            </p:nvSpPr>
            <p:spPr bwMode="auto">
              <a:xfrm>
                <a:off x="83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129"/>
              <p:cNvSpPr>
                <a:spLocks noChangeArrowheads="1"/>
              </p:cNvSpPr>
              <p:nvPr/>
            </p:nvSpPr>
            <p:spPr bwMode="auto">
              <a:xfrm>
                <a:off x="96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30"/>
              <p:cNvSpPr>
                <a:spLocks noChangeArrowheads="1"/>
              </p:cNvSpPr>
              <p:nvPr/>
            </p:nvSpPr>
            <p:spPr bwMode="auto">
              <a:xfrm>
                <a:off x="110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31"/>
              <p:cNvSpPr>
                <a:spLocks noChangeArrowheads="1"/>
              </p:cNvSpPr>
              <p:nvPr/>
            </p:nvSpPr>
            <p:spPr bwMode="auto">
              <a:xfrm>
                <a:off x="123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32"/>
              <p:cNvSpPr>
                <a:spLocks noChangeArrowheads="1"/>
              </p:cNvSpPr>
              <p:nvPr/>
            </p:nvSpPr>
            <p:spPr bwMode="auto">
              <a:xfrm>
                <a:off x="137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33"/>
              <p:cNvSpPr>
                <a:spLocks noChangeArrowheads="1"/>
              </p:cNvSpPr>
              <p:nvPr/>
            </p:nvSpPr>
            <p:spPr bwMode="auto">
              <a:xfrm>
                <a:off x="150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34"/>
              <p:cNvSpPr>
                <a:spLocks noChangeArrowheads="1"/>
              </p:cNvSpPr>
              <p:nvPr/>
            </p:nvSpPr>
            <p:spPr bwMode="auto">
              <a:xfrm>
                <a:off x="163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35"/>
              <p:cNvSpPr>
                <a:spLocks noChangeArrowheads="1"/>
              </p:cNvSpPr>
              <p:nvPr/>
            </p:nvSpPr>
            <p:spPr bwMode="auto">
              <a:xfrm>
                <a:off x="177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36"/>
              <p:cNvSpPr>
                <a:spLocks noChangeArrowheads="1"/>
              </p:cNvSpPr>
              <p:nvPr/>
            </p:nvSpPr>
            <p:spPr bwMode="auto">
              <a:xfrm>
                <a:off x="190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37"/>
              <p:cNvSpPr>
                <a:spLocks noChangeArrowheads="1"/>
              </p:cNvSpPr>
              <p:nvPr/>
            </p:nvSpPr>
            <p:spPr bwMode="auto">
              <a:xfrm>
                <a:off x="204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138"/>
              <p:cNvSpPr>
                <a:spLocks noChangeArrowheads="1"/>
              </p:cNvSpPr>
              <p:nvPr/>
            </p:nvSpPr>
            <p:spPr bwMode="auto">
              <a:xfrm>
                <a:off x="217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39"/>
              <p:cNvSpPr>
                <a:spLocks noChangeArrowheads="1"/>
              </p:cNvSpPr>
              <p:nvPr/>
            </p:nvSpPr>
            <p:spPr bwMode="auto">
              <a:xfrm>
                <a:off x="230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40"/>
              <p:cNvSpPr>
                <a:spLocks noChangeArrowheads="1"/>
              </p:cNvSpPr>
              <p:nvPr/>
            </p:nvSpPr>
            <p:spPr bwMode="auto">
              <a:xfrm>
                <a:off x="244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141"/>
              <p:cNvSpPr>
                <a:spLocks noChangeArrowheads="1"/>
              </p:cNvSpPr>
              <p:nvPr/>
            </p:nvSpPr>
            <p:spPr bwMode="auto">
              <a:xfrm>
                <a:off x="257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Oval 142"/>
            <p:cNvSpPr>
              <a:spLocks noChangeArrowheads="1"/>
            </p:cNvSpPr>
            <p:nvPr/>
          </p:nvSpPr>
          <p:spPr bwMode="auto">
            <a:xfrm>
              <a:off x="475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43"/>
            <p:cNvSpPr>
              <a:spLocks noChangeArrowheads="1"/>
            </p:cNvSpPr>
            <p:nvPr/>
          </p:nvSpPr>
          <p:spPr bwMode="auto">
            <a:xfrm>
              <a:off x="499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44"/>
            <p:cNvSpPr>
              <a:spLocks noChangeArrowheads="1"/>
            </p:cNvSpPr>
            <p:nvPr/>
          </p:nvSpPr>
          <p:spPr bwMode="auto">
            <a:xfrm>
              <a:off x="523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45"/>
            <p:cNvSpPr>
              <a:spLocks noChangeArrowheads="1"/>
            </p:cNvSpPr>
            <p:nvPr/>
          </p:nvSpPr>
          <p:spPr bwMode="auto">
            <a:xfrm>
              <a:off x="475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46"/>
            <p:cNvSpPr>
              <a:spLocks noChangeArrowheads="1"/>
            </p:cNvSpPr>
            <p:nvPr/>
          </p:nvSpPr>
          <p:spPr bwMode="auto">
            <a:xfrm>
              <a:off x="4752" y="134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7"/>
            <p:cNvSpPr>
              <a:spLocks noChangeArrowheads="1"/>
            </p:cNvSpPr>
            <p:nvPr/>
          </p:nvSpPr>
          <p:spPr bwMode="auto">
            <a:xfrm>
              <a:off x="475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48"/>
            <p:cNvSpPr>
              <a:spLocks noChangeArrowheads="1"/>
            </p:cNvSpPr>
            <p:nvPr/>
          </p:nvSpPr>
          <p:spPr bwMode="auto">
            <a:xfrm>
              <a:off x="499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49"/>
            <p:cNvSpPr>
              <a:spLocks noChangeArrowheads="1"/>
            </p:cNvSpPr>
            <p:nvPr/>
          </p:nvSpPr>
          <p:spPr bwMode="auto">
            <a:xfrm>
              <a:off x="499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50"/>
            <p:cNvSpPr>
              <a:spLocks noChangeArrowheads="1"/>
            </p:cNvSpPr>
            <p:nvPr/>
          </p:nvSpPr>
          <p:spPr bwMode="auto">
            <a:xfrm>
              <a:off x="3792" y="1200"/>
              <a:ext cx="768" cy="288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9214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Accuracy in Practice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9532" y="1524000"/>
            <a:ext cx="8644467" cy="4764316"/>
          </a:xfrm>
        </p:spPr>
        <p:txBody>
          <a:bodyPr/>
          <a:lstStyle/>
          <a:p>
            <a:r>
              <a:rPr lang="en-US" sz="2000" dirty="0"/>
              <a:t>E</a:t>
            </a:r>
            <a:r>
              <a:rPr lang="en-US" sz="2000" dirty="0" smtClean="0"/>
              <a:t>stimate </a:t>
            </a:r>
            <a:r>
              <a:rPr lang="en-US" sz="2000" dirty="0"/>
              <a:t>any subset sum comprising at least some fraction </a:t>
            </a:r>
            <a:r>
              <a:rPr lang="en-US" sz="2000" dirty="0">
                <a:solidFill>
                  <a:schemeClr val="accent2"/>
                </a:solidFill>
              </a:rPr>
              <a:t>f</a:t>
            </a:r>
            <a:r>
              <a:rPr lang="en-US" sz="2000" dirty="0"/>
              <a:t> of weight </a:t>
            </a:r>
          </a:p>
          <a:p>
            <a:r>
              <a:rPr lang="en-US" sz="2000" dirty="0"/>
              <a:t>Suppose: </a:t>
            </a:r>
            <a:r>
              <a:rPr lang="en-US" sz="2000" dirty="0" smtClean="0"/>
              <a:t>sample </a:t>
            </a:r>
            <a:r>
              <a:rPr lang="en-US" sz="2000" dirty="0"/>
              <a:t>size </a:t>
            </a:r>
            <a:r>
              <a:rPr lang="en-US" sz="2000" dirty="0" smtClean="0">
                <a:solidFill>
                  <a:schemeClr val="accent2"/>
                </a:solidFill>
              </a:rPr>
              <a:t>m</a:t>
            </a:r>
          </a:p>
          <a:p>
            <a:r>
              <a:rPr lang="en-US" sz="2000" dirty="0" smtClean="0">
                <a:solidFill>
                  <a:srgbClr val="FF0000"/>
                </a:solidFill>
                <a:ea typeface="ヒラギノ角ゴ Pro W3" charset="0"/>
              </a:rPr>
              <a:t>Analysis</a:t>
            </a:r>
            <a:r>
              <a:rPr lang="en-US" sz="2000" dirty="0">
                <a:ea typeface="ヒラギノ角ゴ Pro W3" charset="0"/>
              </a:rPr>
              <a:t>: typical estimation error </a:t>
            </a:r>
            <a:r>
              <a:rPr lang="el-GR" sz="2000" dirty="0">
                <a:solidFill>
                  <a:schemeClr val="accent2"/>
                </a:solidFill>
                <a:ea typeface="ヒラギノ角ゴ Pro W3" charset="0"/>
              </a:rPr>
              <a:t>ε</a:t>
            </a:r>
            <a:r>
              <a:rPr lang="en-US" sz="2000" dirty="0">
                <a:ea typeface="ヒラギノ角ゴ Pro W3" charset="0"/>
              </a:rPr>
              <a:t> (relative standard deviation) </a:t>
            </a:r>
            <a:r>
              <a:rPr lang="en-US" sz="2000" dirty="0" smtClean="0">
                <a:ea typeface="ヒラギノ角ゴ Pro W3" charset="0"/>
              </a:rPr>
              <a:t>obeys</a:t>
            </a:r>
          </a:p>
          <a:p>
            <a:endParaRPr lang="en-US" sz="2000" dirty="0" smtClean="0">
              <a:ea typeface="ヒラギノ角ゴ Pro W3" charset="0"/>
            </a:endParaRPr>
          </a:p>
          <a:p>
            <a:endParaRPr lang="en-US" sz="2000" dirty="0" smtClean="0">
              <a:ea typeface="ヒラギノ角ゴ Pro W3" charset="0"/>
            </a:endParaRPr>
          </a:p>
          <a:p>
            <a:endParaRPr lang="en-US" sz="2000" dirty="0" smtClean="0">
              <a:ea typeface="ヒラギノ角ゴ Pro W3" charset="0"/>
            </a:endParaRPr>
          </a:p>
          <a:p>
            <a:endParaRPr lang="en-US" sz="2000" dirty="0" smtClean="0">
              <a:ea typeface="ヒラギノ角ゴ Pro W3" charset="0"/>
            </a:endParaRPr>
          </a:p>
          <a:p>
            <a:endParaRPr lang="en-US" sz="2000" dirty="0" smtClean="0">
              <a:ea typeface="ヒラギノ角ゴ Pro W3" charset="0"/>
            </a:endParaRPr>
          </a:p>
          <a:p>
            <a:endParaRPr lang="en-US" sz="2000" dirty="0" smtClean="0">
              <a:ea typeface="ヒラギノ角ゴ Pro W3" charset="0"/>
            </a:endParaRPr>
          </a:p>
          <a:p>
            <a:endParaRPr lang="en-US" sz="2000" dirty="0" smtClean="0">
              <a:ea typeface="ヒラギノ角ゴ Pro W3" charset="0"/>
            </a:endParaRPr>
          </a:p>
          <a:p>
            <a:endParaRPr lang="en-US" sz="2000" dirty="0" smtClean="0">
              <a:ea typeface="ヒラギノ角ゴ Pro W3" charset="0"/>
            </a:endParaRPr>
          </a:p>
          <a:p>
            <a:r>
              <a:rPr lang="en-US" dirty="0" smtClean="0">
                <a:ea typeface="ヒラギノ角ゴ Pro W3" charset="0"/>
              </a:rPr>
              <a:t>2*16 </a:t>
            </a:r>
            <a:r>
              <a:rPr lang="en-US" dirty="0">
                <a:ea typeface="ヒラギノ角ゴ Pro W3" charset="0"/>
              </a:rPr>
              <a:t>= same storage needed for aggregates over 16 bit address prefixes</a:t>
            </a:r>
          </a:p>
          <a:p>
            <a:pPr marL="742950" lvl="2" indent="-342900"/>
            <a:r>
              <a:rPr lang="en-US" dirty="0" smtClean="0">
                <a:ea typeface="ヒラギノ角ゴ Pro W3" charset="0"/>
              </a:rPr>
              <a:t>But sampling gives more flexibility to estimate traffic within aggregates </a:t>
            </a:r>
            <a:endParaRPr lang="en-US" sz="2000" dirty="0" smtClean="0">
              <a:ea typeface="ヒラギノ角ゴ Pro W3" charset="0"/>
            </a:endParaRPr>
          </a:p>
          <a:p>
            <a:pPr marL="342900" lvl="1" indent="-342900">
              <a:buFontTx/>
              <a:buChar char="•"/>
            </a:pPr>
            <a:endParaRPr lang="en-US" sz="2000" dirty="0">
              <a:ea typeface="ヒラギノ角ゴ Pro W3" charset="0"/>
            </a:endParaRPr>
          </a:p>
          <a:p>
            <a:pPr marL="342900" lvl="1" indent="-342900">
              <a:buFontTx/>
              <a:buChar char="•"/>
            </a:pPr>
            <a:endParaRPr lang="en-US" sz="2000" dirty="0" smtClean="0">
              <a:ea typeface="ヒラギノ角ゴ Pro W3" charset="0"/>
            </a:endParaRPr>
          </a:p>
          <a:p>
            <a:pPr marL="0" lvl="1" indent="0">
              <a:buNone/>
            </a:pPr>
            <a:endParaRPr lang="en-US" sz="2000" dirty="0">
              <a:ea typeface="ヒラギノ角ゴ Pro W3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35088" y="3163888"/>
          <a:ext cx="2011362" cy="1063625"/>
        </p:xfrm>
        <a:graphic>
          <a:graphicData uri="http://schemas.openxmlformats.org/presentationml/2006/ole">
            <p:oleObj spid="_x0000_s138338" name="Equation" r:id="rId4" imgW="647631" imgH="342831" progId="Equation.3">
              <p:embed/>
            </p:oleObj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2623435008"/>
              </p:ext>
            </p:extLst>
          </p:nvPr>
        </p:nvGraphicFramePr>
        <p:xfrm>
          <a:off x="4419600" y="2895600"/>
          <a:ext cx="4267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Line Callout 1 7"/>
          <p:cNvSpPr/>
          <p:nvPr/>
        </p:nvSpPr>
        <p:spPr>
          <a:xfrm>
            <a:off x="1066800" y="4495800"/>
            <a:ext cx="2819400" cy="914400"/>
          </a:xfrm>
          <a:prstGeom prst="borderCallout1">
            <a:avLst>
              <a:gd name="adj1" fmla="val 49417"/>
              <a:gd name="adj2" fmla="val 103397"/>
              <a:gd name="adj3" fmla="val -92620"/>
              <a:gd name="adj4" fmla="val 188232"/>
            </a:avLst>
          </a:prstGeom>
          <a:solidFill>
            <a:schemeClr val="accent1"/>
          </a:solidFill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Estimate  fraction </a:t>
            </a:r>
            <a:r>
              <a:rPr lang="en-US" dirty="0" smtClean="0">
                <a:solidFill>
                  <a:schemeClr val="accent2"/>
                </a:solidFill>
                <a:latin typeface="Calibri" pitchFamily="34" charset="0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= 0.1% with typical relative error 12%: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3695700"/>
            <a:ext cx="558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96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09600"/>
            <a:ext cx="8343153" cy="808038"/>
          </a:xfrm>
        </p:spPr>
        <p:txBody>
          <a:bodyPr/>
          <a:lstStyle/>
          <a:p>
            <a:r>
              <a:rPr lang="en-US" dirty="0" smtClean="0"/>
              <a:t>Heavy Hitters: </a:t>
            </a:r>
            <a:br>
              <a:rPr lang="en-US" dirty="0" smtClean="0"/>
            </a:br>
            <a:r>
              <a:rPr lang="en-US" dirty="0" smtClean="0"/>
              <a:t>Exact vs. Aggregate vs. Sampled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594245"/>
          </a:xfrm>
        </p:spPr>
        <p:txBody>
          <a:bodyPr/>
          <a:lstStyle/>
          <a:p>
            <a:r>
              <a:rPr lang="en-US" dirty="0" smtClean="0"/>
              <a:t>Sampling does not tell you where the interesting features are</a:t>
            </a:r>
          </a:p>
          <a:p>
            <a:pPr lvl="1"/>
            <a:r>
              <a:rPr lang="en-US" dirty="0" smtClean="0"/>
              <a:t>But does speed up the ability to find them with existing tools</a:t>
            </a:r>
          </a:p>
          <a:p>
            <a:r>
              <a:rPr lang="en-US" dirty="0" smtClean="0"/>
              <a:t>Example: Heavy Hitter Detection</a:t>
            </a:r>
          </a:p>
          <a:p>
            <a:pPr lvl="1"/>
            <a:r>
              <a:rPr lang="en-US" dirty="0" smtClean="0"/>
              <a:t>Setting: Flow records reporting 10GB</a:t>
            </a:r>
            <a:r>
              <a:rPr lang="en-US" dirty="0"/>
              <a:t>/</a:t>
            </a:r>
            <a:r>
              <a:rPr lang="en-US" dirty="0" smtClean="0"/>
              <a:t>s traffic stream</a:t>
            </a:r>
          </a:p>
          <a:p>
            <a:pPr lvl="1"/>
            <a:r>
              <a:rPr lang="en-US" dirty="0" smtClean="0"/>
              <a:t>Aim: find Heavy Hitters = IP prefixes comprising </a:t>
            </a:r>
            <a:r>
              <a:rPr lang="en-US" dirty="0"/>
              <a:t>≥ 0.1% of  </a:t>
            </a:r>
            <a:r>
              <a:rPr lang="en-US" dirty="0" smtClean="0"/>
              <a:t>traffic</a:t>
            </a:r>
          </a:p>
          <a:p>
            <a:pPr lvl="1"/>
            <a:r>
              <a:rPr lang="en-US" dirty="0" smtClean="0"/>
              <a:t>Response time needed: 5 minute</a:t>
            </a:r>
          </a:p>
          <a:p>
            <a:r>
              <a:rPr lang="en-US" dirty="0" smtClean="0"/>
              <a:t>Compare:</a:t>
            </a:r>
          </a:p>
          <a:p>
            <a:pPr lvl="1"/>
            <a:r>
              <a:rPr lang="en-US" dirty="0" smtClean="0"/>
              <a:t>Exact: </a:t>
            </a:r>
            <a:r>
              <a:rPr lang="en-US" dirty="0"/>
              <a:t>10GB/</a:t>
            </a:r>
            <a:r>
              <a:rPr lang="en-US" dirty="0" smtClean="0"/>
              <a:t>s x 5 minutes </a:t>
            </a:r>
            <a:r>
              <a:rPr lang="en-US" dirty="0"/>
              <a:t>yields upwards of 300M flow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64k aggregates over 16 bit prefixes: no deeper drill-down possible</a:t>
            </a:r>
          </a:p>
          <a:p>
            <a:pPr lvl="1"/>
            <a:r>
              <a:rPr lang="en-US" dirty="0"/>
              <a:t>Sampled: 64k flow records: </a:t>
            </a:r>
            <a:r>
              <a:rPr lang="en-US" b="1" dirty="0" smtClean="0"/>
              <a:t>any</a:t>
            </a:r>
            <a:r>
              <a:rPr lang="en-US" dirty="0" smtClean="0"/>
              <a:t> aggregate ≥ </a:t>
            </a:r>
            <a:r>
              <a:rPr lang="en-US" dirty="0"/>
              <a:t>0.1%  </a:t>
            </a:r>
            <a:r>
              <a:rPr lang="en-US" dirty="0" smtClean="0"/>
              <a:t>accurate </a:t>
            </a:r>
            <a:r>
              <a:rPr lang="en-US" dirty="0"/>
              <a:t>to </a:t>
            </a:r>
            <a:r>
              <a:rPr lang="en-US" dirty="0" smtClean="0"/>
              <a:t>10%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1718451" y="5338930"/>
            <a:ext cx="983187" cy="1303783"/>
            <a:chOff x="3004190" y="5136312"/>
            <a:chExt cx="1094627" cy="1506402"/>
          </a:xfrm>
        </p:grpSpPr>
        <p:sp>
          <p:nvSpPr>
            <p:cNvPr id="95" name="Rectangle 94"/>
            <p:cNvSpPr/>
            <p:nvPr/>
          </p:nvSpPr>
          <p:spPr>
            <a:xfrm>
              <a:off x="3004190" y="6028259"/>
              <a:ext cx="177520" cy="614455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188730" y="5752968"/>
              <a:ext cx="175329" cy="88974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 flipH="1">
              <a:off x="3371079" y="6146748"/>
              <a:ext cx="175330" cy="49596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/>
            <p:cNvSpPr/>
            <p:nvPr/>
          </p:nvSpPr>
          <p:spPr>
            <a:xfrm flipH="1">
              <a:off x="3553429" y="6431295"/>
              <a:ext cx="182880" cy="211419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743329" y="5136312"/>
              <a:ext cx="173139" cy="150640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 flipH="1">
              <a:off x="3923487" y="6146748"/>
              <a:ext cx="175330" cy="49596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039834" y="5789530"/>
            <a:ext cx="988918" cy="853182"/>
            <a:chOff x="3004190" y="5656940"/>
            <a:chExt cx="1101008" cy="985774"/>
          </a:xfrm>
        </p:grpSpPr>
        <p:sp>
          <p:nvSpPr>
            <p:cNvPr id="109" name="Rectangle 108"/>
            <p:cNvSpPr/>
            <p:nvPr/>
          </p:nvSpPr>
          <p:spPr>
            <a:xfrm>
              <a:off x="3004190" y="5893589"/>
              <a:ext cx="371256" cy="749125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 flipH="1">
              <a:off x="3371079" y="6303780"/>
              <a:ext cx="369243" cy="33893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743328" y="5656940"/>
              <a:ext cx="361870" cy="98577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2384521" y="5327470"/>
            <a:ext cx="155512" cy="1303783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4705936" y="5791742"/>
            <a:ext cx="325029" cy="85318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6663837" y="5257000"/>
            <a:ext cx="1024156" cy="1392764"/>
            <a:chOff x="6663837" y="5257000"/>
            <a:chExt cx="1024156" cy="1392764"/>
          </a:xfrm>
        </p:grpSpPr>
        <p:sp>
          <p:nvSpPr>
            <p:cNvPr id="102" name="Rectangle 101"/>
            <p:cNvSpPr/>
            <p:nvPr/>
          </p:nvSpPr>
          <p:spPr>
            <a:xfrm>
              <a:off x="6666029" y="5919735"/>
              <a:ext cx="159447" cy="72237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831782" y="5872643"/>
              <a:ext cx="157479" cy="77007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329919" y="5257000"/>
              <a:ext cx="155512" cy="1389888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6663837" y="6649764"/>
              <a:ext cx="102415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9" name="Rectangle 118"/>
          <p:cNvSpPr/>
          <p:nvPr/>
        </p:nvSpPr>
        <p:spPr>
          <a:xfrm>
            <a:off x="7332130" y="5259201"/>
            <a:ext cx="155512" cy="1389888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1281477" y="5327472"/>
            <a:ext cx="101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Exact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3419608" y="5327472"/>
            <a:ext cx="129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Aggregate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5971794" y="5327472"/>
            <a:ext cx="129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30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5" grpId="0" animBg="1"/>
      <p:bldP spid="116" grpId="0" animBg="1"/>
      <p:bldP spid="119" grpId="0" animBg="1"/>
      <p:bldP spid="122" grpId="0"/>
      <p:bldP spid="123" grpId="0"/>
      <p:bldP spid="1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Optimization for Sampling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Several different approaches optimize for different objectives: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Fixed Sample Size IPPS Sample</a:t>
            </a:r>
          </a:p>
          <a:p>
            <a:pPr lvl="1"/>
            <a:r>
              <a:rPr lang="en-US" dirty="0" smtClean="0"/>
              <a:t>Variance Optimal sampling: minimal variance unbiased estimation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Structure </a:t>
            </a:r>
            <a:r>
              <a:rPr lang="en-US" dirty="0">
                <a:solidFill>
                  <a:srgbClr val="C00000"/>
                </a:solidFill>
              </a:rPr>
              <a:t>Aware Sampling</a:t>
            </a:r>
          </a:p>
          <a:p>
            <a:pPr lvl="1"/>
            <a:r>
              <a:rPr lang="en-US" dirty="0"/>
              <a:t>Improve estimation accuracy for subnet </a:t>
            </a:r>
            <a:r>
              <a:rPr lang="en-US" dirty="0" smtClean="0"/>
              <a:t>queries using topological cost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Fair Sampling</a:t>
            </a:r>
          </a:p>
          <a:p>
            <a:pPr lvl="1"/>
            <a:r>
              <a:rPr lang="en-US" dirty="0"/>
              <a:t>Adaptively balance sampling budget over subpopulations of flows </a:t>
            </a:r>
          </a:p>
          <a:p>
            <a:pPr lvl="1"/>
            <a:r>
              <a:rPr lang="en-US" dirty="0"/>
              <a:t>Uniform estimation accuracy regardless of subpopulation </a:t>
            </a:r>
            <a:r>
              <a:rPr lang="en-US" dirty="0" smtClean="0"/>
              <a:t>size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Stable Sampling</a:t>
            </a:r>
          </a:p>
          <a:p>
            <a:pPr lvl="1"/>
            <a:r>
              <a:rPr lang="en-US" dirty="0"/>
              <a:t>Increase stability of sample set by imposing cost on </a:t>
            </a:r>
            <a:r>
              <a:rPr lang="en-US" dirty="0" smtClean="0"/>
              <a:t>changes</a:t>
            </a:r>
          </a:p>
        </p:txBody>
      </p:sp>
    </p:spTree>
    <p:extLst>
      <p:ext uri="{BB962C8B-B14F-4D97-AF65-F5344CB8AC3E}">
        <p14:creationId xmlns:p14="http://schemas.microsoft.com/office/powerpoint/2010/main" xmlns="" val="203043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IPPS Stream Reservoir Sampling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4885"/>
            <a:ext cx="8509000" cy="4783015"/>
          </a:xfrm>
        </p:spPr>
        <p:txBody>
          <a:bodyPr/>
          <a:lstStyle/>
          <a:p>
            <a:r>
              <a:rPr lang="en-US" sz="1800" dirty="0" smtClean="0"/>
              <a:t>Each arriving item:</a:t>
            </a:r>
          </a:p>
          <a:p>
            <a:pPr lvl="1"/>
            <a:r>
              <a:rPr lang="en-US" sz="1800" dirty="0" smtClean="0"/>
              <a:t>Provisionally include item in reservoir</a:t>
            </a:r>
          </a:p>
          <a:p>
            <a:pPr lvl="1"/>
            <a:r>
              <a:rPr lang="en-US" sz="1800" dirty="0" smtClean="0"/>
              <a:t>If </a:t>
            </a:r>
            <a:r>
              <a:rPr lang="en-US" sz="1800" dirty="0" smtClean="0">
                <a:solidFill>
                  <a:schemeClr val="accent2"/>
                </a:solidFill>
              </a:rPr>
              <a:t>m+1</a:t>
            </a:r>
            <a:r>
              <a:rPr lang="en-US" sz="1800" dirty="0" smtClean="0"/>
              <a:t> items, discard 1 item randomly</a:t>
            </a:r>
          </a:p>
          <a:p>
            <a:pPr lvl="2"/>
            <a:r>
              <a:rPr lang="en-US" dirty="0" smtClean="0"/>
              <a:t>Calculate threshold </a:t>
            </a:r>
            <a:r>
              <a:rPr lang="en-US" dirty="0">
                <a:solidFill>
                  <a:schemeClr val="accent2"/>
                </a:solidFill>
              </a:rPr>
              <a:t>z</a:t>
            </a:r>
            <a:r>
              <a:rPr lang="en-US" dirty="0"/>
              <a:t> to sample </a:t>
            </a: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-US" dirty="0"/>
              <a:t> </a:t>
            </a:r>
            <a:r>
              <a:rPr lang="en-US" dirty="0" smtClean="0"/>
              <a:t>items </a:t>
            </a:r>
            <a:r>
              <a:rPr lang="en-US" dirty="0"/>
              <a:t>o</a:t>
            </a:r>
            <a:r>
              <a:rPr lang="en-US" dirty="0" smtClean="0"/>
              <a:t>n average: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z</a:t>
            </a:r>
            <a:r>
              <a:rPr lang="en-US" dirty="0" smtClean="0">
                <a:sym typeface="Symbol"/>
              </a:rPr>
              <a:t> </a:t>
            </a:r>
            <a:r>
              <a:rPr lang="en-US" dirty="0">
                <a:sym typeface="Symbol"/>
              </a:rPr>
              <a:t>solves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 err="1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err="1">
                <a:solidFill>
                  <a:schemeClr val="accent2"/>
                </a:solidFill>
                <a:sym typeface="Symbol"/>
              </a:rPr>
              <a:t>p</a:t>
            </a:r>
            <a:r>
              <a:rPr lang="en-US" baseline="-25000" dirty="0" err="1">
                <a:solidFill>
                  <a:schemeClr val="accent2"/>
                </a:solidFill>
                <a:sym typeface="Symbol"/>
              </a:rPr>
              <a:t>z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(x</a:t>
            </a:r>
            <a:r>
              <a:rPr lang="en-US" baseline="-25000" dirty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) =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m</a:t>
            </a:r>
          </a:p>
          <a:p>
            <a:pPr lvl="2"/>
            <a:r>
              <a:rPr lang="en-US" dirty="0" smtClean="0">
                <a:sym typeface="Symbol"/>
              </a:rPr>
              <a:t>Discard item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ym typeface="Symbol"/>
              </a:rPr>
              <a:t> with probability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q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=1 – </a:t>
            </a:r>
            <a:r>
              <a:rPr lang="en-US" dirty="0" err="1" smtClean="0">
                <a:solidFill>
                  <a:schemeClr val="accent2"/>
                </a:solidFill>
                <a:sym typeface="Symbol"/>
              </a:rPr>
              <a:t>p</a:t>
            </a:r>
            <a:r>
              <a:rPr lang="en-US" baseline="-25000" dirty="0" err="1" smtClean="0">
                <a:solidFill>
                  <a:schemeClr val="accent2"/>
                </a:solidFill>
                <a:sym typeface="Symbol"/>
              </a:rPr>
              <a:t>z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(x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)</a:t>
            </a:r>
          </a:p>
          <a:p>
            <a:pPr lvl="2"/>
            <a:r>
              <a:rPr lang="en-US" dirty="0" smtClean="0"/>
              <a:t>Adjust </a:t>
            </a:r>
            <a:r>
              <a:rPr lang="en-US" dirty="0" smtClean="0">
                <a:solidFill>
                  <a:schemeClr val="accent2"/>
                </a:solidFill>
              </a:rPr>
              <a:t>m</a:t>
            </a:r>
            <a:r>
              <a:rPr lang="en-US" dirty="0" smtClean="0"/>
              <a:t> surviving 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baseline="-25000" dirty="0">
                <a:solidFill>
                  <a:schemeClr val="accent2"/>
                </a:solidFill>
              </a:rPr>
              <a:t>i</a:t>
            </a:r>
            <a:r>
              <a:rPr lang="en-US" dirty="0"/>
              <a:t> </a:t>
            </a:r>
            <a:r>
              <a:rPr lang="en-US" dirty="0" smtClean="0"/>
              <a:t>with Horvitz-Thompson </a:t>
            </a:r>
            <a:r>
              <a:rPr lang="en-US" dirty="0" err="1" smtClean="0">
                <a:solidFill>
                  <a:schemeClr val="accent2"/>
                </a:solidFill>
              </a:rPr>
              <a:t>x’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= </a:t>
            </a:r>
            <a:r>
              <a:rPr lang="en-US" sz="1400" dirty="0" smtClean="0">
                <a:solidFill>
                  <a:schemeClr val="accent2"/>
                </a:solidFill>
              </a:rPr>
              <a:t>x</a:t>
            </a:r>
            <a:r>
              <a:rPr lang="en-US" sz="1400" baseline="-25000" dirty="0" smtClean="0">
                <a:solidFill>
                  <a:schemeClr val="accent2"/>
                </a:solidFill>
              </a:rPr>
              <a:t>i</a:t>
            </a:r>
            <a:r>
              <a:rPr lang="en-US" sz="1400" dirty="0" smtClean="0">
                <a:solidFill>
                  <a:schemeClr val="accent2"/>
                </a:solidFill>
              </a:rPr>
              <a:t> / p</a:t>
            </a:r>
            <a:r>
              <a:rPr lang="en-US" sz="1400" baseline="-25000" dirty="0" smtClean="0">
                <a:solidFill>
                  <a:schemeClr val="accent2"/>
                </a:solidFill>
              </a:rPr>
              <a:t>i </a:t>
            </a:r>
            <a:r>
              <a:rPr lang="en-US" sz="1400" dirty="0" smtClean="0">
                <a:solidFill>
                  <a:schemeClr val="accent2"/>
                </a:solidFill>
              </a:rPr>
              <a:t>= max</a:t>
            </a:r>
            <a:r>
              <a:rPr lang="en-US" dirty="0" smtClean="0">
                <a:solidFill>
                  <a:schemeClr val="accent2"/>
                </a:solidFill>
              </a:rPr>
              <a:t>{</a:t>
            </a:r>
            <a:r>
              <a:rPr lang="en-US" dirty="0" err="1" smtClean="0">
                <a:solidFill>
                  <a:schemeClr val="accent2"/>
                </a:solidFill>
              </a:rPr>
              <a:t>x</a:t>
            </a:r>
            <a:r>
              <a:rPr lang="en-US" baseline="-25000" dirty="0" err="1" smtClean="0">
                <a:solidFill>
                  <a:schemeClr val="accent2"/>
                </a:solidFill>
              </a:rPr>
              <a:t>i</a:t>
            </a:r>
            <a:r>
              <a:rPr lang="en-US" dirty="0" err="1" smtClean="0">
                <a:solidFill>
                  <a:schemeClr val="accent2"/>
                </a:solidFill>
              </a:rPr>
              <a:t>,z</a:t>
            </a:r>
            <a:r>
              <a:rPr lang="en-US" dirty="0" smtClean="0">
                <a:solidFill>
                  <a:schemeClr val="accent2"/>
                </a:solidFill>
              </a:rPr>
              <a:t>}</a:t>
            </a:r>
          </a:p>
          <a:p>
            <a:r>
              <a:rPr lang="en-US" sz="1800" dirty="0" smtClean="0"/>
              <a:t>Efficient Implementation:</a:t>
            </a:r>
          </a:p>
          <a:p>
            <a:pPr lvl="1"/>
            <a:r>
              <a:rPr lang="en-US" dirty="0" smtClean="0"/>
              <a:t>Computational </a:t>
            </a:r>
            <a:r>
              <a:rPr lang="en-US" dirty="0"/>
              <a:t>cost </a:t>
            </a:r>
            <a:r>
              <a:rPr lang="en-US" dirty="0">
                <a:solidFill>
                  <a:schemeClr val="accent2"/>
                </a:solidFill>
              </a:rPr>
              <a:t>O(log m ) </a:t>
            </a:r>
            <a:r>
              <a:rPr lang="en-US" dirty="0"/>
              <a:t>per item, </a:t>
            </a:r>
            <a:r>
              <a:rPr lang="en-US" dirty="0" smtClean="0"/>
              <a:t>amortized cost </a:t>
            </a:r>
            <a:r>
              <a:rPr lang="en-US" dirty="0" smtClean="0">
                <a:solidFill>
                  <a:schemeClr val="accent2"/>
                </a:solidFill>
              </a:rPr>
              <a:t>O</a:t>
            </a:r>
            <a:r>
              <a:rPr lang="en-US" dirty="0">
                <a:solidFill>
                  <a:schemeClr val="accent2"/>
                </a:solidFill>
              </a:rPr>
              <a:t>(log log m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endParaRPr lang="en-US" dirty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  <a:p>
            <a:pPr lvl="1"/>
            <a:endParaRPr lang="en-US" sz="1800" dirty="0" smtClean="0"/>
          </a:p>
          <a:p>
            <a:pPr marL="57150" lvl="2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Cohen, Duffield, Lund, Kaplan, </a:t>
            </a:r>
            <a:r>
              <a:rPr lang="en-US" dirty="0" err="1">
                <a:solidFill>
                  <a:schemeClr val="accent2"/>
                </a:solidFill>
                <a:latin typeface="Arial Narrow" pitchFamily="34" charset="0"/>
              </a:rPr>
              <a:t>Thorup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;  SODA 2009,  SIAM J. </a:t>
            </a:r>
            <a:r>
              <a:rPr lang="en-US" dirty="0" err="1">
                <a:solidFill>
                  <a:schemeClr val="accent2"/>
                </a:solidFill>
                <a:latin typeface="Arial Narrow" pitchFamily="34" charset="0"/>
              </a:rPr>
              <a:t>Comput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. 2011]</a:t>
            </a:r>
          </a:p>
          <a:p>
            <a:pPr marL="400050">
              <a:buNone/>
            </a:pPr>
            <a:endParaRPr lang="en-US" sz="2200" dirty="0" smtClean="0"/>
          </a:p>
        </p:txBody>
      </p:sp>
      <p:grpSp>
        <p:nvGrpSpPr>
          <p:cNvPr id="4" name="Group 26"/>
          <p:cNvGrpSpPr/>
          <p:nvPr/>
        </p:nvGrpSpPr>
        <p:grpSpPr>
          <a:xfrm>
            <a:off x="1860430" y="4292305"/>
            <a:ext cx="1066800" cy="1676400"/>
            <a:chOff x="76200" y="2362200"/>
            <a:chExt cx="1371600" cy="2057400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23622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9</a:t>
              </a:r>
              <a:endParaRPr lang="en-US" sz="1200" dirty="0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6200" y="2362200"/>
              <a:ext cx="30480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200" y="25908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8</a:t>
              </a:r>
              <a:endParaRPr lang="en-US" sz="1200" dirty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6200" y="25908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200" y="28194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7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6200" y="2819401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" y="30480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6</a:t>
              </a:r>
              <a:endParaRPr lang="en-US" sz="1200" dirty="0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6200" y="3048000"/>
              <a:ext cx="36576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" y="32766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5</a:t>
              </a:r>
              <a:endParaRPr lang="en-US" sz="1200" dirty="0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76200" y="3276600"/>
              <a:ext cx="804672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200" y="35052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4</a:t>
              </a:r>
              <a:endParaRPr lang="en-US" sz="1200" dirty="0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6200" y="35052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200" y="37338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3</a:t>
              </a:r>
              <a:endParaRPr lang="en-US" sz="1200" dirty="0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200" y="3733800"/>
              <a:ext cx="305671" cy="2286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00" y="39624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6200" y="3962400"/>
              <a:ext cx="45720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6200" y="41910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6200" y="41910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33553" y="4828603"/>
            <a:ext cx="1452114" cy="38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 smtClean="0"/>
              <a:t>Example: </a:t>
            </a:r>
            <a:br>
              <a:rPr lang="en-US" sz="1600" dirty="0" smtClean="0"/>
            </a:br>
            <a:r>
              <a:rPr lang="en-US" sz="1600" dirty="0" smtClean="0"/>
              <a:t>m=9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60431" y="4105419"/>
            <a:ext cx="1066800" cy="186267"/>
            <a:chOff x="1524000" y="1600200"/>
            <a:chExt cx="1066800" cy="186267"/>
          </a:xfrm>
        </p:grpSpPr>
        <p:sp>
          <p:nvSpPr>
            <p:cNvPr id="27" name="TextBox 26"/>
            <p:cNvSpPr txBox="1"/>
            <p:nvPr/>
          </p:nvSpPr>
          <p:spPr>
            <a:xfrm>
              <a:off x="1524000" y="1600200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10</a:t>
              </a:r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524000" y="1600200"/>
              <a:ext cx="625856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00399" y="4260642"/>
            <a:ext cx="1371600" cy="1292576"/>
            <a:chOff x="3200400" y="2365024"/>
            <a:chExt cx="1371600" cy="1292576"/>
          </a:xfrm>
        </p:grpSpPr>
        <p:sp>
          <p:nvSpPr>
            <p:cNvPr id="30" name="TextBox 29"/>
            <p:cNvSpPr txBox="1"/>
            <p:nvPr/>
          </p:nvSpPr>
          <p:spPr>
            <a:xfrm>
              <a:off x="3200400" y="2365024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600" dirty="0" smtClean="0"/>
                <a:t>Recalculate</a:t>
              </a:r>
              <a:br>
                <a:rPr lang="en-US" sz="1600" dirty="0" smtClean="0"/>
              </a:br>
              <a:r>
                <a:rPr lang="en-US" sz="1600" dirty="0" smtClean="0"/>
                <a:t>threshold z:</a:t>
              </a:r>
            </a:p>
            <a:p>
              <a:endParaRPr lang="en-US" dirty="0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3279648" y="2971800"/>
            <a:ext cx="1188720" cy="431800"/>
          </p:xfrm>
          <a:graphic>
            <a:graphicData uri="http://schemas.openxmlformats.org/presentationml/2006/ole">
              <p:oleObj spid="_x0000_s132795" name="Equation" r:id="rId4" imgW="1143276" imgH="431831" progId="Equation.3">
                <p:embed/>
              </p:oleObj>
            </a:graphicData>
          </a:graphic>
        </p:graphicFrame>
        <p:grpSp>
          <p:nvGrpSpPr>
            <p:cNvPr id="32" name="Group 30"/>
            <p:cNvGrpSpPr/>
            <p:nvPr/>
          </p:nvGrpSpPr>
          <p:grpSpPr>
            <a:xfrm>
              <a:off x="3323012" y="3471333"/>
              <a:ext cx="1109472" cy="186267"/>
              <a:chOff x="3429000" y="3395133"/>
              <a:chExt cx="1066800" cy="186267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429000" y="3395133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z</a:t>
                </a:r>
                <a:endParaRPr lang="en-US" sz="1200" dirty="0"/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3429000" y="3395133"/>
                <a:ext cx="316523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4695577" y="3764676"/>
            <a:ext cx="319177" cy="2392392"/>
            <a:chOff x="4341963" y="1825937"/>
            <a:chExt cx="319177" cy="2392392"/>
          </a:xfrm>
        </p:grpSpPr>
        <p:cxnSp>
          <p:nvCxnSpPr>
            <p:cNvPr id="36" name="Straight Connector 35"/>
            <p:cNvCxnSpPr/>
            <p:nvPr/>
          </p:nvCxnSpPr>
          <p:spPr bwMode="auto">
            <a:xfrm>
              <a:off x="4495800" y="2168104"/>
              <a:ext cx="0" cy="186187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4341963" y="3976789"/>
              <a:ext cx="319177" cy="241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41963" y="1825937"/>
              <a:ext cx="319177" cy="2415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935860" y="4112630"/>
            <a:ext cx="1938065" cy="1857551"/>
            <a:chOff x="2590800" y="2173857"/>
            <a:chExt cx="1938065" cy="1857551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2590800" y="2175296"/>
              <a:ext cx="190500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2590800" y="2173857"/>
              <a:ext cx="1920815" cy="18834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2590800" y="2415396"/>
              <a:ext cx="1912189" cy="125082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 flipV="1">
              <a:off x="2590800" y="2667000"/>
              <a:ext cx="1905000" cy="6757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flipV="1">
              <a:off x="2590800" y="2904226"/>
              <a:ext cx="1905000" cy="1725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flipV="1">
              <a:off x="2590800" y="3091130"/>
              <a:ext cx="1905000" cy="1725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2590800" y="3088257"/>
              <a:ext cx="1903562" cy="205596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2590800" y="3372906"/>
              <a:ext cx="1903560" cy="9779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2590800" y="3657600"/>
              <a:ext cx="1938065" cy="3448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V="1">
              <a:off x="2590800" y="3692084"/>
              <a:ext cx="1938065" cy="15961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2590800" y="4014154"/>
              <a:ext cx="1905000" cy="17254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1" name="Group 50"/>
          <p:cNvGrpSpPr/>
          <p:nvPr/>
        </p:nvGrpSpPr>
        <p:grpSpPr>
          <a:xfrm>
            <a:off x="4973848" y="4582141"/>
            <a:ext cx="1371600" cy="741651"/>
            <a:chOff x="5029200" y="2407357"/>
            <a:chExt cx="1371600" cy="741651"/>
          </a:xfrm>
        </p:grpSpPr>
        <p:sp>
          <p:nvSpPr>
            <p:cNvPr id="52" name="TextBox 51"/>
            <p:cNvSpPr txBox="1"/>
            <p:nvPr/>
          </p:nvSpPr>
          <p:spPr>
            <a:xfrm>
              <a:off x="5029200" y="2407357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Recalculate</a:t>
              </a:r>
            </a:p>
            <a:p>
              <a:r>
                <a:rPr lang="en-US" sz="1400" dirty="0" smtClean="0"/>
                <a:t>Discard </a:t>
              </a:r>
              <a:r>
                <a:rPr lang="en-US" sz="1400" dirty="0" err="1" smtClean="0"/>
                <a:t>probs</a:t>
              </a:r>
              <a:r>
                <a:rPr lang="en-US" sz="1400" dirty="0" smtClean="0"/>
                <a:t>:</a:t>
              </a:r>
            </a:p>
            <a:p>
              <a:endParaRPr lang="en-US" dirty="0"/>
            </a:p>
          </p:txBody>
        </p:sp>
        <p:graphicFrame>
          <p:nvGraphicFramePr>
            <p:cNvPr id="53" name="Object 52"/>
            <p:cNvGraphicFramePr>
              <a:graphicFrameLocks noChangeAspect="1"/>
            </p:cNvGraphicFramePr>
            <p:nvPr/>
          </p:nvGraphicFramePr>
          <p:xfrm>
            <a:off x="5115403" y="2933108"/>
            <a:ext cx="1228725" cy="215900"/>
          </p:xfrm>
          <a:graphic>
            <a:graphicData uri="http://schemas.openxmlformats.org/presentationml/2006/ole">
              <p:oleObj spid="_x0000_s132796" name="Equation" r:id="rId5" imgW="1180618" imgH="216061" progId="Equation.3">
                <p:embed/>
              </p:oleObj>
            </a:graphicData>
          </a:graphic>
        </p:graphicFrame>
      </p:grpSp>
      <p:sp>
        <p:nvSpPr>
          <p:cNvPr id="54" name="Multiply 53"/>
          <p:cNvSpPr/>
          <p:nvPr/>
        </p:nvSpPr>
        <p:spPr bwMode="auto">
          <a:xfrm>
            <a:off x="4710023" y="4582746"/>
            <a:ext cx="274320" cy="27432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854615" y="4667724"/>
            <a:ext cx="1066800" cy="186268"/>
            <a:chOff x="1676400" y="4862487"/>
            <a:chExt cx="1066800" cy="186268"/>
          </a:xfrm>
        </p:grpSpPr>
        <p:sp>
          <p:nvSpPr>
            <p:cNvPr id="98" name="TextBox 97"/>
            <p:cNvSpPr txBox="1"/>
            <p:nvPr/>
          </p:nvSpPr>
          <p:spPr>
            <a:xfrm>
              <a:off x="1676400" y="4862487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7</a:t>
              </a:r>
              <a:endParaRPr lang="en-US" sz="1200" dirty="0"/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1676400" y="4862488"/>
              <a:ext cx="237744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854614" y="4853991"/>
            <a:ext cx="1066800" cy="1117600"/>
            <a:chOff x="1676400" y="5169518"/>
            <a:chExt cx="1066800" cy="1117600"/>
          </a:xfrm>
        </p:grpSpPr>
        <p:sp>
          <p:nvSpPr>
            <p:cNvPr id="101" name="TextBox 100"/>
            <p:cNvSpPr txBox="1"/>
            <p:nvPr/>
          </p:nvSpPr>
          <p:spPr>
            <a:xfrm>
              <a:off x="1676400" y="5169518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6</a:t>
              </a:r>
              <a:endParaRPr lang="en-US" sz="1200" dirty="0"/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676400" y="5169518"/>
              <a:ext cx="284480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676400" y="5355785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5</a:t>
              </a:r>
              <a:endParaRPr lang="en-US" sz="1200" dirty="0"/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1676400" y="5355785"/>
              <a:ext cx="625856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76400" y="5542051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4</a:t>
              </a:r>
              <a:endParaRPr lang="en-US" sz="1200" dirty="0"/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1676400" y="5542051"/>
              <a:ext cx="237744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76400" y="5728318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3</a:t>
              </a:r>
              <a:endParaRPr lang="en-US" sz="1200" dirty="0"/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676400" y="5728318"/>
              <a:ext cx="237744" cy="186267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676400" y="5914585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1676400" y="5914585"/>
              <a:ext cx="355600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676400" y="6100851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1676400" y="6100851"/>
              <a:ext cx="237744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854678" y="4108294"/>
            <a:ext cx="1066800" cy="559438"/>
            <a:chOff x="1676400" y="4303050"/>
            <a:chExt cx="1066800" cy="559438"/>
          </a:xfrm>
        </p:grpSpPr>
        <p:sp>
          <p:nvSpPr>
            <p:cNvPr id="114" name="TextBox 113"/>
            <p:cNvSpPr txBox="1"/>
            <p:nvPr/>
          </p:nvSpPr>
          <p:spPr>
            <a:xfrm>
              <a:off x="1676400" y="4489954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9</a:t>
              </a:r>
              <a:endParaRPr lang="en-US" sz="1200" dirty="0"/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1676400" y="4489954"/>
              <a:ext cx="237067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676400" y="4676221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8</a:t>
              </a:r>
              <a:endParaRPr lang="en-US" sz="1200" dirty="0"/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676400" y="4676221"/>
              <a:ext cx="237744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76400" y="4303050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10</a:t>
              </a:r>
              <a:endParaRPr lang="en-US" sz="1200" dirty="0"/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1676400" y="4303050"/>
              <a:ext cx="625856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124200" y="4861668"/>
            <a:ext cx="1452114" cy="557839"/>
            <a:chOff x="5029199" y="2590800"/>
            <a:chExt cx="1452114" cy="557839"/>
          </a:xfrm>
        </p:grpSpPr>
        <p:sp>
          <p:nvSpPr>
            <p:cNvPr id="121" name="TextBox 120"/>
            <p:cNvSpPr txBox="1"/>
            <p:nvPr/>
          </p:nvSpPr>
          <p:spPr>
            <a:xfrm>
              <a:off x="5029199" y="2590800"/>
              <a:ext cx="1452114" cy="3810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1400" dirty="0" smtClean="0"/>
                <a:t>Adjust weights</a:t>
              </a:r>
              <a:r>
                <a:rPr lang="en-US" sz="1600" dirty="0" smtClean="0"/>
                <a:t>:</a:t>
              </a:r>
            </a:p>
            <a:p>
              <a:endParaRPr lang="en-US" dirty="0"/>
            </a:p>
          </p:txBody>
        </p:sp>
        <p:graphicFrame>
          <p:nvGraphicFramePr>
            <p:cNvPr id="122" name="Object 121"/>
            <p:cNvGraphicFramePr>
              <a:graphicFrameLocks noChangeAspect="1"/>
            </p:cNvGraphicFramePr>
            <p:nvPr/>
          </p:nvGraphicFramePr>
          <p:xfrm>
            <a:off x="5253666" y="2932739"/>
            <a:ext cx="952500" cy="215900"/>
          </p:xfrm>
          <a:graphic>
            <a:graphicData uri="http://schemas.openxmlformats.org/presentationml/2006/ole">
              <p:oleObj spid="_x0000_s132797" name="Equation" r:id="rId6" imgW="913849" imgH="215931" progId="Equation.3">
                <p:embed/>
              </p:oleObj>
            </a:graphicData>
          </a:graphic>
        </p:graphicFrame>
      </p:grpSp>
      <p:grpSp>
        <p:nvGrpSpPr>
          <p:cNvPr id="123" name="Group 122"/>
          <p:cNvGrpSpPr/>
          <p:nvPr/>
        </p:nvGrpSpPr>
        <p:grpSpPr>
          <a:xfrm>
            <a:off x="4852356" y="4277946"/>
            <a:ext cx="1066800" cy="1683493"/>
            <a:chOff x="5992443" y="4295955"/>
            <a:chExt cx="1066800" cy="1683493"/>
          </a:xfrm>
        </p:grpSpPr>
        <p:grpSp>
          <p:nvGrpSpPr>
            <p:cNvPr id="124" name="Group 141"/>
            <p:cNvGrpSpPr/>
            <p:nvPr/>
          </p:nvGrpSpPr>
          <p:grpSpPr>
            <a:xfrm>
              <a:off x="5995393" y="4295955"/>
              <a:ext cx="1061015" cy="572287"/>
              <a:chOff x="1676399" y="4303050"/>
              <a:chExt cx="1066801" cy="559438"/>
            </a:xfrm>
          </p:grpSpPr>
          <p:sp>
            <p:nvSpPr>
              <p:cNvPr id="138" name="TextBox 137"/>
              <p:cNvSpPr txBox="1"/>
              <p:nvPr/>
            </p:nvSpPr>
            <p:spPr>
              <a:xfrm>
                <a:off x="1676400" y="4489954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9</a:t>
                </a:r>
                <a:endParaRPr lang="en-US" sz="1200" dirty="0"/>
              </a:p>
            </p:txBody>
          </p:sp>
          <p:sp>
            <p:nvSpPr>
              <p:cNvPr id="139" name="Rectangle 138"/>
              <p:cNvSpPr/>
              <p:nvPr/>
            </p:nvSpPr>
            <p:spPr bwMode="auto">
              <a:xfrm>
                <a:off x="1676399" y="4489954"/>
                <a:ext cx="330979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676400" y="467622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8</a:t>
                </a:r>
                <a:endParaRPr lang="en-US" sz="1200" dirty="0"/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1676399" y="4676221"/>
                <a:ext cx="330979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676400" y="4303050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10</a:t>
                </a:r>
                <a:endParaRPr lang="en-US" sz="1200" dirty="0"/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1676400" y="4303050"/>
                <a:ext cx="625856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  <p:grpSp>
          <p:nvGrpSpPr>
            <p:cNvPr id="125" name="Group 148"/>
            <p:cNvGrpSpPr/>
            <p:nvPr/>
          </p:nvGrpSpPr>
          <p:grpSpPr>
            <a:xfrm>
              <a:off x="5992443" y="4861848"/>
              <a:ext cx="1066800" cy="1117600"/>
              <a:chOff x="1676400" y="5169518"/>
              <a:chExt cx="1066800" cy="1117600"/>
            </a:xfrm>
          </p:grpSpPr>
          <p:sp>
            <p:nvSpPr>
              <p:cNvPr id="126" name="TextBox 125"/>
              <p:cNvSpPr txBox="1"/>
              <p:nvPr/>
            </p:nvSpPr>
            <p:spPr>
              <a:xfrm>
                <a:off x="1676400" y="5169518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6</a:t>
                </a:r>
                <a:endParaRPr lang="en-US" sz="1200" dirty="0"/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1676400" y="5169518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1676400" y="5355785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5</a:t>
                </a:r>
                <a:endParaRPr lang="en-US" sz="1200" dirty="0"/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1676400" y="5355785"/>
                <a:ext cx="625856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676400" y="554205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4</a:t>
                </a:r>
                <a:endParaRPr lang="en-US" sz="1200" dirty="0"/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1676400" y="5542051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676400" y="5728318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3</a:t>
                </a:r>
                <a:endParaRPr lang="en-US" sz="1200" dirty="0"/>
              </a:p>
            </p:txBody>
          </p:sp>
          <p:sp>
            <p:nvSpPr>
              <p:cNvPr id="133" name="Rectangle 132"/>
              <p:cNvSpPr/>
              <p:nvPr/>
            </p:nvSpPr>
            <p:spPr bwMode="auto">
              <a:xfrm>
                <a:off x="1676400" y="5728318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676400" y="5914585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2</a:t>
                </a:r>
                <a:endParaRPr lang="en-US" sz="1200" dirty="0"/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1676400" y="5914585"/>
                <a:ext cx="355600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1676400" y="610085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1</a:t>
                </a:r>
                <a:endParaRPr lang="en-US" sz="1200" dirty="0"/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1676400" y="6100851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3435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59259E-6 L -0.32274 -2.59259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879 L -0.00017 0.0268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/>
      <p:bldP spid="24" grpId="1"/>
      <p:bldP spid="54" grpId="0" animBg="1"/>
      <p:bldP spid="54" grpId="1" animBg="1"/>
      <p:bldP spid="54" grpId="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(Un)Aware Sampling</a:t>
            </a:r>
          </a:p>
        </p:txBody>
      </p:sp>
      <p:sp>
        <p:nvSpPr>
          <p:cNvPr id="74" name="Content Placeholder 7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is oblivious to structure in keys (IP address hierarchy)</a:t>
            </a:r>
          </a:p>
          <a:p>
            <a:pPr lvl="1"/>
            <a:r>
              <a:rPr lang="en-US" dirty="0" smtClean="0"/>
              <a:t>Estimation disperses the weight of discarded items to surviving samples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Queries structure aware: subset sums over related keys (IP subnets)</a:t>
            </a:r>
          </a:p>
          <a:p>
            <a:pPr lvl="1"/>
            <a:r>
              <a:rPr lang="en-US" dirty="0" smtClean="0"/>
              <a:t>Accuracy on LHS is decreased by discarding weight on RHS </a:t>
            </a:r>
          </a:p>
          <a:p>
            <a:endParaRPr lang="en-US" dirty="0"/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3826542" y="2199738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ym typeface="Symbol" pitchFamily="18" charset="2"/>
              </a:rPr>
              <a:t></a:t>
            </a:r>
            <a:endParaRPr lang="en-US" sz="1200" dirty="0"/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334080" y="2986446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</a:t>
            </a: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5230588" y="2986446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1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2810643" y="3729412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00</a:t>
            </a:r>
          </a:p>
        </p:txBody>
      </p:sp>
      <p:sp>
        <p:nvSpPr>
          <p:cNvPr id="30728" name="TextBox 8"/>
          <p:cNvSpPr txBox="1">
            <a:spLocks noChangeArrowheads="1"/>
          </p:cNvSpPr>
          <p:nvPr/>
        </p:nvSpPr>
        <p:spPr bwMode="auto">
          <a:xfrm>
            <a:off x="3766484" y="3729412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01</a:t>
            </a: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4768684" y="3729412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2522680" y="4321110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000</a:t>
            </a:r>
          </a:p>
        </p:txBody>
      </p:sp>
      <p:sp>
        <p:nvSpPr>
          <p:cNvPr id="30731" name="TextBox 11"/>
          <p:cNvSpPr txBox="1">
            <a:spLocks noChangeArrowheads="1"/>
          </p:cNvSpPr>
          <p:nvPr/>
        </p:nvSpPr>
        <p:spPr bwMode="auto">
          <a:xfrm>
            <a:off x="2998016" y="4321110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001</a:t>
            </a:r>
          </a:p>
        </p:txBody>
      </p:sp>
      <p:sp>
        <p:nvSpPr>
          <p:cNvPr id="30732" name="TextBox 12"/>
          <p:cNvSpPr txBox="1">
            <a:spLocks noChangeArrowheads="1"/>
          </p:cNvSpPr>
          <p:nvPr/>
        </p:nvSpPr>
        <p:spPr bwMode="auto">
          <a:xfrm>
            <a:off x="3497851" y="4321110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010</a:t>
            </a:r>
          </a:p>
        </p:txBody>
      </p:sp>
      <p:sp>
        <p:nvSpPr>
          <p:cNvPr id="30733" name="TextBox 13"/>
          <p:cNvSpPr txBox="1">
            <a:spLocks noChangeArrowheads="1"/>
          </p:cNvSpPr>
          <p:nvPr/>
        </p:nvSpPr>
        <p:spPr bwMode="auto">
          <a:xfrm>
            <a:off x="3978893" y="4321110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011</a:t>
            </a:r>
          </a:p>
        </p:txBody>
      </p:sp>
      <p:sp>
        <p:nvSpPr>
          <p:cNvPr id="30734" name="TextBox 14"/>
          <p:cNvSpPr txBox="1">
            <a:spLocks noChangeArrowheads="1"/>
          </p:cNvSpPr>
          <p:nvPr/>
        </p:nvSpPr>
        <p:spPr bwMode="auto">
          <a:xfrm>
            <a:off x="4481957" y="4321110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100</a:t>
            </a:r>
          </a:p>
        </p:txBody>
      </p:sp>
      <p:sp>
        <p:nvSpPr>
          <p:cNvPr id="30735" name="TextBox 15"/>
          <p:cNvSpPr txBox="1">
            <a:spLocks noChangeArrowheads="1"/>
          </p:cNvSpPr>
          <p:nvPr/>
        </p:nvSpPr>
        <p:spPr bwMode="auto">
          <a:xfrm>
            <a:off x="4972664" y="4321110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101</a:t>
            </a:r>
          </a:p>
        </p:txBody>
      </p:sp>
      <p:sp>
        <p:nvSpPr>
          <p:cNvPr id="30736" name="TextBox 16"/>
          <p:cNvSpPr txBox="1">
            <a:spLocks noChangeArrowheads="1"/>
          </p:cNvSpPr>
          <p:nvPr/>
        </p:nvSpPr>
        <p:spPr bwMode="auto">
          <a:xfrm>
            <a:off x="5445526" y="4321110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110</a:t>
            </a:r>
          </a:p>
        </p:txBody>
      </p:sp>
      <p:sp>
        <p:nvSpPr>
          <p:cNvPr id="30737" name="TextBox 17"/>
          <p:cNvSpPr txBox="1">
            <a:spLocks noChangeArrowheads="1"/>
          </p:cNvSpPr>
          <p:nvPr/>
        </p:nvSpPr>
        <p:spPr bwMode="auto">
          <a:xfrm>
            <a:off x="2886504" y="4552421"/>
            <a:ext cx="265511" cy="35403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8" name="TextBox 18"/>
          <p:cNvSpPr txBox="1">
            <a:spLocks noChangeArrowheads="1"/>
          </p:cNvSpPr>
          <p:nvPr/>
        </p:nvSpPr>
        <p:spPr bwMode="auto">
          <a:xfrm>
            <a:off x="3349252" y="4540107"/>
            <a:ext cx="265511" cy="179584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39" name="TextBox 19"/>
          <p:cNvSpPr txBox="1">
            <a:spLocks noChangeArrowheads="1"/>
          </p:cNvSpPr>
          <p:nvPr/>
        </p:nvSpPr>
        <p:spPr bwMode="auto">
          <a:xfrm>
            <a:off x="2423756" y="4543185"/>
            <a:ext cx="265511" cy="17958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365781" y="4549342"/>
            <a:ext cx="267197" cy="29554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1" name="TextBox 21"/>
          <p:cNvSpPr txBox="1">
            <a:spLocks noChangeArrowheads="1"/>
          </p:cNvSpPr>
          <p:nvPr/>
        </p:nvSpPr>
        <p:spPr bwMode="auto">
          <a:xfrm>
            <a:off x="5314034" y="4543185"/>
            <a:ext cx="265511" cy="1775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2" name="TextBox 22"/>
          <p:cNvSpPr txBox="1">
            <a:spLocks noChangeArrowheads="1"/>
          </p:cNvSpPr>
          <p:nvPr/>
        </p:nvSpPr>
        <p:spPr bwMode="auto">
          <a:xfrm>
            <a:off x="5778469" y="4543185"/>
            <a:ext cx="265511" cy="1775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3" name="TextBox 26"/>
          <p:cNvSpPr txBox="1">
            <a:spLocks noChangeArrowheads="1"/>
          </p:cNvSpPr>
          <p:nvPr/>
        </p:nvSpPr>
        <p:spPr bwMode="auto">
          <a:xfrm>
            <a:off x="4820943" y="4543185"/>
            <a:ext cx="265511" cy="47307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4" name="Oval 27"/>
          <p:cNvSpPr>
            <a:spLocks noChangeArrowheads="1"/>
          </p:cNvSpPr>
          <p:nvPr/>
        </p:nvSpPr>
        <p:spPr bwMode="auto">
          <a:xfrm>
            <a:off x="4176130" y="2280422"/>
            <a:ext cx="96933" cy="118012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CCCCCC"/>
              </a:solidFill>
            </a:endParaRPr>
          </a:p>
        </p:txBody>
      </p:sp>
      <p:sp>
        <p:nvSpPr>
          <p:cNvPr id="30745" name="Oval 29"/>
          <p:cNvSpPr>
            <a:spLocks noChangeArrowheads="1"/>
          </p:cNvSpPr>
          <p:nvPr/>
        </p:nvSpPr>
        <p:spPr bwMode="auto">
          <a:xfrm>
            <a:off x="3265806" y="3019284"/>
            <a:ext cx="96933" cy="118012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CCCCCC"/>
              </a:solidFill>
            </a:endParaRPr>
          </a:p>
        </p:txBody>
      </p:sp>
      <p:grpSp>
        <p:nvGrpSpPr>
          <p:cNvPr id="2" name="Group 140"/>
          <p:cNvGrpSpPr>
            <a:grpSpLocks/>
          </p:cNvGrpSpPr>
          <p:nvPr/>
        </p:nvGrpSpPr>
        <p:grpSpPr bwMode="auto">
          <a:xfrm>
            <a:off x="2507202" y="3758144"/>
            <a:ext cx="552095" cy="716286"/>
            <a:chOff x="813082" y="2673113"/>
            <a:chExt cx="1040136" cy="1108003"/>
          </a:xfrm>
        </p:grpSpPr>
        <p:sp>
          <p:nvSpPr>
            <p:cNvPr id="30781" name="Oval 41"/>
            <p:cNvSpPr>
              <a:spLocks noChangeArrowheads="1"/>
            </p:cNvSpPr>
            <p:nvPr/>
          </p:nvSpPr>
          <p:spPr bwMode="auto">
            <a:xfrm>
              <a:off x="1241710" y="2673113"/>
              <a:ext cx="182880" cy="182880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30782" name="Oval 42"/>
            <p:cNvSpPr>
              <a:spLocks noChangeArrowheads="1"/>
            </p:cNvSpPr>
            <p:nvPr/>
          </p:nvSpPr>
          <p:spPr bwMode="auto">
            <a:xfrm>
              <a:off x="813082" y="3598235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30783" name="Oval 43"/>
            <p:cNvSpPr>
              <a:spLocks noChangeArrowheads="1"/>
            </p:cNvSpPr>
            <p:nvPr/>
          </p:nvSpPr>
          <p:spPr bwMode="auto">
            <a:xfrm>
              <a:off x="1670338" y="3598235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cxnSp>
          <p:nvCxnSpPr>
            <p:cNvPr id="30784" name="Straight Connector 44"/>
            <p:cNvCxnSpPr>
              <a:cxnSpLocks noChangeShapeType="1"/>
            </p:cNvCxnSpPr>
            <p:nvPr/>
          </p:nvCxnSpPr>
          <p:spPr bwMode="auto">
            <a:xfrm rot="-5400000" flipH="1" flipV="1">
              <a:off x="662777" y="3018530"/>
              <a:ext cx="925122" cy="42862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0785" name="Straight Connector 45"/>
            <p:cNvCxnSpPr>
              <a:cxnSpLocks noChangeShapeType="1"/>
            </p:cNvCxnSpPr>
            <p:nvPr/>
          </p:nvCxnSpPr>
          <p:spPr bwMode="auto">
            <a:xfrm rot="5400000" flipV="1">
              <a:off x="1083331" y="3014958"/>
              <a:ext cx="925122" cy="42862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</p:grpSp>
      <p:grpSp>
        <p:nvGrpSpPr>
          <p:cNvPr id="3" name="Group 146"/>
          <p:cNvGrpSpPr>
            <a:grpSpLocks/>
          </p:cNvGrpSpPr>
          <p:nvPr/>
        </p:nvGrpSpPr>
        <p:grpSpPr bwMode="auto">
          <a:xfrm>
            <a:off x="3455457" y="3758144"/>
            <a:ext cx="552094" cy="716286"/>
            <a:chOff x="813082" y="2673113"/>
            <a:chExt cx="1040136" cy="1108003"/>
          </a:xfrm>
        </p:grpSpPr>
        <p:sp>
          <p:nvSpPr>
            <p:cNvPr id="30776" name="Oval 36"/>
            <p:cNvSpPr>
              <a:spLocks noChangeArrowheads="1"/>
            </p:cNvSpPr>
            <p:nvPr/>
          </p:nvSpPr>
          <p:spPr bwMode="auto">
            <a:xfrm>
              <a:off x="1241711" y="2673113"/>
              <a:ext cx="182880" cy="182880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30777" name="Oval 37"/>
            <p:cNvSpPr>
              <a:spLocks noChangeArrowheads="1"/>
            </p:cNvSpPr>
            <p:nvPr/>
          </p:nvSpPr>
          <p:spPr bwMode="auto">
            <a:xfrm>
              <a:off x="813082" y="3598235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30778" name="Oval 38"/>
            <p:cNvSpPr>
              <a:spLocks noChangeArrowheads="1"/>
            </p:cNvSpPr>
            <p:nvPr/>
          </p:nvSpPr>
          <p:spPr bwMode="auto">
            <a:xfrm>
              <a:off x="1670338" y="3598235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cxnSp>
          <p:nvCxnSpPr>
            <p:cNvPr id="30779" name="Straight Connector 39"/>
            <p:cNvCxnSpPr>
              <a:cxnSpLocks noChangeShapeType="1"/>
            </p:cNvCxnSpPr>
            <p:nvPr/>
          </p:nvCxnSpPr>
          <p:spPr bwMode="auto">
            <a:xfrm rot="-5400000" flipH="1" flipV="1">
              <a:off x="662777" y="3018530"/>
              <a:ext cx="925122" cy="42862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0780" name="Straight Connector 40"/>
            <p:cNvCxnSpPr>
              <a:cxnSpLocks noChangeShapeType="1"/>
            </p:cNvCxnSpPr>
            <p:nvPr/>
          </p:nvCxnSpPr>
          <p:spPr bwMode="auto">
            <a:xfrm rot="5400000" flipV="1">
              <a:off x="1083331" y="3014958"/>
              <a:ext cx="925122" cy="42862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</p:grpSp>
      <p:cxnSp>
        <p:nvCxnSpPr>
          <p:cNvPr id="30748" name="Straight Connector 33"/>
          <p:cNvCxnSpPr>
            <a:cxnSpLocks noChangeShapeType="1"/>
          </p:cNvCxnSpPr>
          <p:nvPr/>
        </p:nvCxnSpPr>
        <p:spPr bwMode="auto">
          <a:xfrm rot="5400000">
            <a:off x="2644660" y="3186334"/>
            <a:ext cx="777857" cy="568952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0749" name="Straight Connector 34"/>
          <p:cNvCxnSpPr>
            <a:cxnSpLocks noChangeShapeType="1"/>
          </p:cNvCxnSpPr>
          <p:nvPr/>
        </p:nvCxnSpPr>
        <p:spPr bwMode="auto">
          <a:xfrm rot="16200000" flipH="1">
            <a:off x="3149791" y="3243889"/>
            <a:ext cx="779910" cy="45179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0750" name="Straight Connector 35"/>
          <p:cNvCxnSpPr>
            <a:cxnSpLocks noChangeShapeType="1"/>
          </p:cNvCxnSpPr>
          <p:nvPr/>
        </p:nvCxnSpPr>
        <p:spPr bwMode="auto">
          <a:xfrm flipV="1">
            <a:off x="3303736" y="2309155"/>
            <a:ext cx="940668" cy="767595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4" name="Group 46"/>
          <p:cNvGrpSpPr>
            <a:grpSpLocks/>
          </p:cNvGrpSpPr>
          <p:nvPr/>
        </p:nvGrpSpPr>
        <p:grpSpPr bwMode="auto">
          <a:xfrm flipH="1">
            <a:off x="4214060" y="2302998"/>
            <a:ext cx="1751531" cy="2176561"/>
            <a:chOff x="1285852" y="2455650"/>
            <a:chExt cx="3299370" cy="3367232"/>
          </a:xfrm>
        </p:grpSpPr>
        <p:sp>
          <p:nvSpPr>
            <p:cNvPr id="30759" name="Oval 47"/>
            <p:cNvSpPr>
              <a:spLocks noChangeArrowheads="1"/>
            </p:cNvSpPr>
            <p:nvPr/>
          </p:nvSpPr>
          <p:spPr bwMode="auto">
            <a:xfrm>
              <a:off x="2714613" y="3571874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grpSp>
          <p:nvGrpSpPr>
            <p:cNvPr id="5" name="Group 165"/>
            <p:cNvGrpSpPr>
              <a:grpSpLocks/>
            </p:cNvGrpSpPr>
            <p:nvPr/>
          </p:nvGrpSpPr>
          <p:grpSpPr bwMode="auto">
            <a:xfrm>
              <a:off x="1285852" y="2455650"/>
              <a:ext cx="3299370" cy="3367232"/>
              <a:chOff x="1285852" y="2455650"/>
              <a:chExt cx="3299370" cy="3367232"/>
            </a:xfrm>
          </p:grpSpPr>
          <p:grpSp>
            <p:nvGrpSpPr>
              <p:cNvPr id="6" name="Group 140"/>
              <p:cNvGrpSpPr>
                <a:grpSpLocks/>
              </p:cNvGrpSpPr>
              <p:nvPr/>
            </p:nvGrpSpPr>
            <p:grpSpPr bwMode="auto">
              <a:xfrm>
                <a:off x="1285852" y="4714882"/>
                <a:ext cx="1040136" cy="1108000"/>
                <a:chOff x="813082" y="2673113"/>
                <a:chExt cx="1040136" cy="1108000"/>
              </a:xfrm>
            </p:grpSpPr>
            <p:sp>
              <p:nvSpPr>
                <p:cNvPr id="30771" name="Oval 59"/>
                <p:cNvSpPr>
                  <a:spLocks noChangeArrowheads="1"/>
                </p:cNvSpPr>
                <p:nvPr/>
              </p:nvSpPr>
              <p:spPr bwMode="auto">
                <a:xfrm>
                  <a:off x="1241710" y="2673113"/>
                  <a:ext cx="182880" cy="182880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sp>
              <p:nvSpPr>
                <p:cNvPr id="30772" name="Oval 60"/>
                <p:cNvSpPr>
                  <a:spLocks noChangeArrowheads="1"/>
                </p:cNvSpPr>
                <p:nvPr/>
              </p:nvSpPr>
              <p:spPr bwMode="auto">
                <a:xfrm>
                  <a:off x="813082" y="3598233"/>
                  <a:ext cx="182880" cy="182880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sp>
              <p:nvSpPr>
                <p:cNvPr id="30773" name="Oval 61"/>
                <p:cNvSpPr>
                  <a:spLocks noChangeArrowheads="1"/>
                </p:cNvSpPr>
                <p:nvPr/>
              </p:nvSpPr>
              <p:spPr bwMode="auto">
                <a:xfrm>
                  <a:off x="1670338" y="3598233"/>
                  <a:ext cx="182880" cy="182880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cxnSp>
              <p:nvCxnSpPr>
                <p:cNvPr id="30774" name="Straight Connector 62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662777" y="3018530"/>
                  <a:ext cx="925122" cy="42862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75" name="Straight Connector 63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083331" y="3014958"/>
                  <a:ext cx="925122" cy="42862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7" name="Group 146"/>
              <p:cNvGrpSpPr>
                <a:grpSpLocks/>
              </p:cNvGrpSpPr>
              <p:nvPr/>
            </p:nvGrpSpPr>
            <p:grpSpPr bwMode="auto">
              <a:xfrm>
                <a:off x="3071802" y="4714880"/>
                <a:ext cx="1040136" cy="1108002"/>
                <a:chOff x="813082" y="2673111"/>
                <a:chExt cx="1040136" cy="1108002"/>
              </a:xfrm>
            </p:grpSpPr>
            <p:sp>
              <p:nvSpPr>
                <p:cNvPr id="30766" name="Oval 54"/>
                <p:cNvSpPr>
                  <a:spLocks noChangeArrowheads="1"/>
                </p:cNvSpPr>
                <p:nvPr/>
              </p:nvSpPr>
              <p:spPr bwMode="auto">
                <a:xfrm>
                  <a:off x="1241710" y="2673111"/>
                  <a:ext cx="182880" cy="182881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sp>
              <p:nvSpPr>
                <p:cNvPr id="30767" name="Oval 55"/>
                <p:cNvSpPr>
                  <a:spLocks noChangeArrowheads="1"/>
                </p:cNvSpPr>
                <p:nvPr/>
              </p:nvSpPr>
              <p:spPr bwMode="auto">
                <a:xfrm>
                  <a:off x="813082" y="3598232"/>
                  <a:ext cx="182880" cy="182881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sp>
              <p:nvSpPr>
                <p:cNvPr id="30768" name="Oval 56"/>
                <p:cNvSpPr>
                  <a:spLocks noChangeArrowheads="1"/>
                </p:cNvSpPr>
                <p:nvPr/>
              </p:nvSpPr>
              <p:spPr bwMode="auto">
                <a:xfrm>
                  <a:off x="1670338" y="3598232"/>
                  <a:ext cx="182880" cy="182881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cxnSp>
              <p:nvCxnSpPr>
                <p:cNvPr id="30769" name="Straight Connector 57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662777" y="3018530"/>
                  <a:ext cx="925122" cy="42862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30770" name="Straight Connector 58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083331" y="3014958"/>
                  <a:ext cx="925122" cy="42862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30763" name="Straight Connector 51"/>
              <p:cNvCxnSpPr>
                <a:cxnSpLocks noChangeShapeType="1"/>
                <a:endCxn id="30771" idx="3"/>
              </p:cNvCxnSpPr>
              <p:nvPr/>
            </p:nvCxnSpPr>
            <p:spPr bwMode="auto">
              <a:xfrm rot="5400000">
                <a:off x="1675939" y="3734367"/>
                <a:ext cx="1201938" cy="1071292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30764" name="Straight Connector 52"/>
              <p:cNvCxnSpPr>
                <a:cxnSpLocks noChangeShapeType="1"/>
                <a:endCxn id="30766" idx="5"/>
              </p:cNvCxnSpPr>
              <p:nvPr/>
            </p:nvCxnSpPr>
            <p:spPr bwMode="auto">
              <a:xfrm rot="16200000" flipH="1">
                <a:off x="2627749" y="3842203"/>
                <a:ext cx="1205510" cy="85204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30765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2812832" y="2455650"/>
                <a:ext cx="1772390" cy="1187664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</p:grp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364095" y="4547621"/>
            <a:ext cx="267197" cy="595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364095" y="4610221"/>
            <a:ext cx="267197" cy="58493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4364095" y="4666661"/>
            <a:ext cx="267197" cy="595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364095" y="4724128"/>
            <a:ext cx="267197" cy="5849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364095" y="4785700"/>
            <a:ext cx="267197" cy="59519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" name="TextBox 16"/>
          <p:cNvSpPr txBox="1">
            <a:spLocks noChangeArrowheads="1"/>
          </p:cNvSpPr>
          <p:nvPr/>
        </p:nvSpPr>
        <p:spPr bwMode="auto">
          <a:xfrm>
            <a:off x="5900995" y="4321110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 smtClean="0"/>
              <a:t>111</a:t>
            </a:r>
            <a:endParaRPr lang="en-US" sz="1200" dirty="0"/>
          </a:p>
        </p:txBody>
      </p:sp>
      <p:sp>
        <p:nvSpPr>
          <p:cNvPr id="72" name="TextBox 9"/>
          <p:cNvSpPr txBox="1">
            <a:spLocks noChangeArrowheads="1"/>
          </p:cNvSpPr>
          <p:nvPr/>
        </p:nvSpPr>
        <p:spPr bwMode="auto">
          <a:xfrm>
            <a:off x="5695748" y="3729412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3510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1198 0.02685 " pathEditMode="relative" ptsTypes="AA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6215 0.04445 " pathEditMode="relative" ptsTypes="AA">
                                      <p:cBhvr>
                                        <p:cTn id="2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1059 0.00856 " pathEditMode="relative" ptsTypes="AA">
                                      <p:cBhvr>
                                        <p:cTn id="3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0417 0.00023 " pathEditMode="relative" ptsTypes="AA">
                                      <p:cBhvr>
                                        <p:cTn id="3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469 -0.00903 " pathEditMode="relative" ptsTypes="AA">
                                      <p:cBhvr>
                                        <p:cTn id="3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Localizing Weight Redistribution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sz="2000" dirty="0" smtClean="0"/>
              <a:t>Initial weight set </a:t>
            </a:r>
            <a:r>
              <a:rPr lang="en-US" sz="2000" dirty="0" smtClean="0">
                <a:solidFill>
                  <a:schemeClr val="accent2"/>
                </a:solidFill>
              </a:rPr>
              <a:t>{x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i</a:t>
            </a:r>
            <a:r>
              <a:rPr lang="en-US" sz="2000" dirty="0" smtClean="0">
                <a:solidFill>
                  <a:schemeClr val="accent2"/>
                </a:solidFill>
              </a:rPr>
              <a:t> : </a:t>
            </a:r>
            <a:r>
              <a:rPr lang="en-US" sz="2000" dirty="0" err="1" smtClean="0">
                <a:solidFill>
                  <a:schemeClr val="accent2"/>
                </a:solidFill>
              </a:rPr>
              <a:t>i</a:t>
            </a:r>
            <a:r>
              <a:rPr lang="en-US" sz="2000" dirty="0" err="1" smtClean="0">
                <a:solidFill>
                  <a:schemeClr val="accent2"/>
                </a:solidFill>
                <a:sym typeface="Symbol"/>
              </a:rPr>
              <a:t>S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} </a:t>
            </a:r>
            <a:r>
              <a:rPr lang="en-US" sz="2000" dirty="0" smtClean="0">
                <a:sym typeface="Symbol"/>
              </a:rPr>
              <a:t>for some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S  </a:t>
            </a:r>
            <a:r>
              <a:rPr lang="el-GR" sz="2000" dirty="0" smtClean="0">
                <a:solidFill>
                  <a:schemeClr val="accent2"/>
                </a:solidFill>
                <a:sym typeface="Symbol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 </a:t>
            </a:r>
          </a:p>
          <a:p>
            <a:pPr lvl="1"/>
            <a:r>
              <a:rPr lang="en-US" sz="1800" dirty="0" smtClean="0">
                <a:sym typeface="Symbol"/>
              </a:rPr>
              <a:t>E.g.</a:t>
            </a:r>
            <a:r>
              <a:rPr lang="el-GR" sz="1800" dirty="0" smtClean="0">
                <a:sym typeface="Symbol"/>
              </a:rPr>
              <a:t> </a:t>
            </a:r>
            <a:r>
              <a:rPr lang="el-GR" sz="1800" dirty="0" smtClean="0">
                <a:solidFill>
                  <a:schemeClr val="accent2"/>
                </a:solidFill>
                <a:sym typeface="Symbol"/>
              </a:rPr>
              <a:t>Ω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= possible IP addresses,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S</a:t>
            </a:r>
            <a:r>
              <a:rPr lang="en-US" sz="1800" dirty="0" smtClean="0">
                <a:sym typeface="Symbol"/>
              </a:rPr>
              <a:t> =observed IP addresses </a:t>
            </a:r>
          </a:p>
          <a:p>
            <a:r>
              <a:rPr lang="en-US" sz="2000" dirty="0" smtClean="0"/>
              <a:t>Attribute “range cost” </a:t>
            </a:r>
            <a:r>
              <a:rPr lang="en-US" sz="2000" dirty="0" smtClean="0">
                <a:solidFill>
                  <a:schemeClr val="accent2"/>
                </a:solidFill>
              </a:rPr>
              <a:t>C({x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i</a:t>
            </a:r>
            <a:r>
              <a:rPr lang="en-US" sz="2000" dirty="0" smtClean="0">
                <a:solidFill>
                  <a:schemeClr val="accent2"/>
                </a:solidFill>
              </a:rPr>
              <a:t> : </a:t>
            </a:r>
            <a:r>
              <a:rPr lang="en-US" sz="2000" dirty="0" err="1" smtClean="0">
                <a:solidFill>
                  <a:schemeClr val="accent2"/>
                </a:solidFill>
              </a:rPr>
              <a:t>i</a:t>
            </a:r>
            <a:r>
              <a:rPr lang="en-US" sz="2000" dirty="0" err="1" smtClean="0">
                <a:solidFill>
                  <a:schemeClr val="accent2"/>
                </a:solidFill>
                <a:sym typeface="Symbol"/>
              </a:rPr>
              <a:t>R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}) </a:t>
            </a:r>
            <a:r>
              <a:rPr lang="en-US" sz="2000" dirty="0" smtClean="0">
                <a:sym typeface="Symbol"/>
              </a:rPr>
              <a:t>for each weight subset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RS</a:t>
            </a:r>
          </a:p>
          <a:p>
            <a:pPr lvl="1"/>
            <a:r>
              <a:rPr lang="en-US" sz="1800" dirty="0" smtClean="0">
                <a:sym typeface="Symbol"/>
              </a:rPr>
              <a:t>Possible factors for Range Cost: </a:t>
            </a:r>
          </a:p>
          <a:p>
            <a:pPr lvl="2"/>
            <a:r>
              <a:rPr lang="en-US" sz="1800" dirty="0" smtClean="0">
                <a:sym typeface="Symbol"/>
              </a:rPr>
              <a:t>Sampling variance</a:t>
            </a:r>
          </a:p>
          <a:p>
            <a:pPr lvl="2"/>
            <a:r>
              <a:rPr lang="en-US" sz="1800" dirty="0" smtClean="0">
                <a:sym typeface="Symbol"/>
              </a:rPr>
              <a:t>Topology e.g. height of lowest common ancestor</a:t>
            </a:r>
          </a:p>
          <a:p>
            <a:pPr lvl="1"/>
            <a:r>
              <a:rPr lang="en-US" sz="1800" dirty="0" smtClean="0">
                <a:sym typeface="Symbol"/>
              </a:rPr>
              <a:t>Heuristics: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R*</a:t>
            </a:r>
            <a:r>
              <a:rPr lang="en-US" sz="1800" dirty="0" smtClean="0">
                <a:sym typeface="Symbol"/>
              </a:rPr>
              <a:t> = Nearest Neighbor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{x</a:t>
            </a:r>
            <a:r>
              <a:rPr lang="en-US" sz="1800" baseline="-25000" dirty="0" smtClean="0">
                <a:solidFill>
                  <a:schemeClr val="accent2"/>
                </a:solidFill>
                <a:sym typeface="Symbol"/>
              </a:rPr>
              <a:t>i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, </a:t>
            </a:r>
            <a:r>
              <a:rPr lang="en-US" sz="1800" dirty="0" err="1" smtClean="0">
                <a:solidFill>
                  <a:schemeClr val="accent2"/>
                </a:solidFill>
                <a:sym typeface="Symbol"/>
              </a:rPr>
              <a:t>x</a:t>
            </a:r>
            <a:r>
              <a:rPr lang="en-US" sz="1800" baseline="-25000" dirty="0" err="1" smtClean="0">
                <a:solidFill>
                  <a:schemeClr val="accent2"/>
                </a:solidFill>
                <a:sym typeface="Symbol"/>
              </a:rPr>
              <a:t>j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} </a:t>
            </a:r>
            <a:r>
              <a:rPr lang="en-US" sz="1800" dirty="0" smtClean="0">
                <a:sym typeface="Symbol"/>
              </a:rPr>
              <a:t>of minimal </a:t>
            </a:r>
            <a:r>
              <a:rPr lang="en-US" sz="1800" dirty="0" err="1" smtClean="0">
                <a:solidFill>
                  <a:schemeClr val="accent2"/>
                </a:solidFill>
                <a:sym typeface="Symbol"/>
              </a:rPr>
              <a:t>x</a:t>
            </a:r>
            <a:r>
              <a:rPr lang="en-US" sz="1800" baseline="-25000" dirty="0" err="1" smtClean="0">
                <a:sym typeface="Symbol"/>
              </a:rPr>
              <a:t>i</a:t>
            </a:r>
            <a:r>
              <a:rPr lang="en-US" sz="1800" dirty="0" err="1" smtClean="0">
                <a:solidFill>
                  <a:schemeClr val="accent2"/>
                </a:solidFill>
                <a:sym typeface="Symbol"/>
              </a:rPr>
              <a:t>x</a:t>
            </a:r>
            <a:r>
              <a:rPr lang="en-US" sz="1800" baseline="-25000" dirty="0" err="1" smtClean="0">
                <a:solidFill>
                  <a:schemeClr val="accent2"/>
                </a:solidFill>
                <a:sym typeface="Symbol"/>
              </a:rPr>
              <a:t>j</a:t>
            </a:r>
            <a:endParaRPr lang="en-US" sz="1800" dirty="0" smtClean="0">
              <a:solidFill>
                <a:schemeClr val="accent2"/>
              </a:solidFill>
              <a:sym typeface="Symbol"/>
            </a:endParaRPr>
          </a:p>
          <a:p>
            <a:r>
              <a:rPr lang="en-US" sz="2000" dirty="0" smtClean="0">
                <a:sym typeface="Symbol"/>
              </a:rPr>
              <a:t>Sample k items from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S</a:t>
            </a:r>
            <a:r>
              <a:rPr lang="en-US" sz="2000" dirty="0" smtClean="0">
                <a:sym typeface="Symbol"/>
              </a:rPr>
              <a:t>:</a:t>
            </a:r>
          </a:p>
          <a:p>
            <a:pPr lvl="1"/>
            <a:r>
              <a:rPr lang="en-US" sz="1800" dirty="0" smtClean="0">
                <a:sym typeface="Symbol"/>
              </a:rPr>
              <a:t>Progressively remove one item from  </a:t>
            </a:r>
            <a:br>
              <a:rPr lang="en-US" sz="1800" dirty="0" smtClean="0">
                <a:sym typeface="Symbol"/>
              </a:rPr>
            </a:br>
            <a:r>
              <a:rPr lang="en-US" sz="1800" dirty="0" smtClean="0">
                <a:sym typeface="Symbol"/>
              </a:rPr>
              <a:t>subset with minimal range cost:</a:t>
            </a:r>
          </a:p>
          <a:p>
            <a:pPr lvl="1"/>
            <a:r>
              <a:rPr lang="en-US" sz="1800" dirty="0" smtClean="0">
                <a:sym typeface="Symbol"/>
              </a:rPr>
              <a:t>While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(|S| &gt; k) </a:t>
            </a:r>
            <a:endParaRPr lang="en-US" sz="1800" dirty="0" smtClean="0">
              <a:sym typeface="Symbol"/>
            </a:endParaRPr>
          </a:p>
          <a:p>
            <a:pPr lvl="2"/>
            <a:r>
              <a:rPr lang="en-US" sz="1800" dirty="0" smtClean="0">
                <a:sym typeface="Symbol"/>
              </a:rPr>
              <a:t>Find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R*S</a:t>
            </a:r>
            <a:r>
              <a:rPr lang="en-US" sz="1800" dirty="0" smtClean="0">
                <a:sym typeface="Symbol"/>
              </a:rPr>
              <a:t> of minimal range cost.</a:t>
            </a:r>
          </a:p>
          <a:p>
            <a:pPr lvl="2"/>
            <a:r>
              <a:rPr lang="en-US" sz="1800" dirty="0" smtClean="0">
                <a:sym typeface="Symbol"/>
              </a:rPr>
              <a:t>Remove a weight from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R</a:t>
            </a:r>
            <a:r>
              <a:rPr lang="en-US" sz="1800" baseline="30000" dirty="0" smtClean="0">
                <a:solidFill>
                  <a:schemeClr val="accent2"/>
                </a:solidFill>
                <a:sym typeface="Symbol"/>
              </a:rPr>
              <a:t>*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 w/ </a:t>
            </a:r>
            <a:r>
              <a:rPr lang="en-US" sz="1800" dirty="0" err="1" smtClean="0">
                <a:solidFill>
                  <a:schemeClr val="accent2"/>
                </a:solidFill>
                <a:sym typeface="Symbol"/>
              </a:rPr>
              <a:t>VarOpt</a:t>
            </a:r>
            <a:endParaRPr lang="en-US" sz="1800" dirty="0" smtClean="0">
              <a:solidFill>
                <a:srgbClr val="3366FF"/>
              </a:solidFill>
              <a:sym typeface="Symbol"/>
            </a:endParaRPr>
          </a:p>
          <a:p>
            <a:pPr>
              <a:buNone/>
            </a:pPr>
            <a:r>
              <a:rPr lang="en-US" sz="1800" dirty="0">
                <a:solidFill>
                  <a:schemeClr val="accent2"/>
                </a:solidFill>
                <a:latin typeface="Arial Narrow" panose="020B0606020202030204" pitchFamily="34" charset="0"/>
                <a:sym typeface="Symbol"/>
              </a:rPr>
              <a:t>[</a:t>
            </a:r>
            <a:r>
              <a:rPr lang="en-US" sz="1800" dirty="0">
                <a:solidFill>
                  <a:schemeClr val="accent2"/>
                </a:solidFill>
                <a:latin typeface="Arial Narrow" panose="020B0606020202030204" pitchFamily="34" charset="0"/>
              </a:rPr>
              <a:t>Cohen, Cormode, Duffield; PVLDB </a:t>
            </a:r>
            <a:r>
              <a:rPr lang="en-US" sz="18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2011]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accent2"/>
              </a:solidFill>
              <a:sym typeface="Symbol"/>
            </a:endParaRPr>
          </a:p>
          <a:p>
            <a:pPr>
              <a:buNone/>
            </a:pPr>
            <a:endParaRPr lang="en-US" sz="1800" dirty="0" smtClean="0">
              <a:sym typeface="Symbol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308793" y="3284255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ym typeface="Symbol" pitchFamily="18" charset="2"/>
              </a:rPr>
              <a:t></a:t>
            </a:r>
            <a:endParaRPr lang="en-US" sz="1200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816331" y="4070963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712839" y="4070963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1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292894" y="4813929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00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248735" y="4813929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01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250935" y="4813929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004931" y="5405627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000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480267" y="5405627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001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80102" y="5405627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010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6461144" y="5405627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011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6964208" y="5405627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100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454915" y="5405627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101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7927777" y="5405627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/>
              <a:t>110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368755" y="5636938"/>
            <a:ext cx="265511" cy="35403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5831503" y="5624624"/>
            <a:ext cx="265511" cy="179584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4906007" y="5627702"/>
            <a:ext cx="265511" cy="17958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48032" y="5633859"/>
            <a:ext cx="267197" cy="295545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TextBox 21"/>
          <p:cNvSpPr txBox="1">
            <a:spLocks noChangeArrowheads="1"/>
          </p:cNvSpPr>
          <p:nvPr/>
        </p:nvSpPr>
        <p:spPr bwMode="auto">
          <a:xfrm>
            <a:off x="7796285" y="5627702"/>
            <a:ext cx="265511" cy="1775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TextBox 22"/>
          <p:cNvSpPr txBox="1">
            <a:spLocks noChangeArrowheads="1"/>
          </p:cNvSpPr>
          <p:nvPr/>
        </p:nvSpPr>
        <p:spPr bwMode="auto">
          <a:xfrm>
            <a:off x="8260720" y="5627702"/>
            <a:ext cx="265511" cy="177532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TextBox 26"/>
          <p:cNvSpPr txBox="1">
            <a:spLocks noChangeArrowheads="1"/>
          </p:cNvSpPr>
          <p:nvPr/>
        </p:nvSpPr>
        <p:spPr bwMode="auto">
          <a:xfrm>
            <a:off x="7303194" y="5627702"/>
            <a:ext cx="265511" cy="473077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6658381" y="3364939"/>
            <a:ext cx="96933" cy="118012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CCCCCC"/>
              </a:solidFill>
            </a:endParaRPr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5748057" y="4103801"/>
            <a:ext cx="96933" cy="118012"/>
          </a:xfrm>
          <a:prstGeom prst="ellipse">
            <a:avLst/>
          </a:prstGeom>
          <a:solidFill>
            <a:schemeClr val="tx2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rgbClr val="CCCCCC"/>
              </a:solidFill>
            </a:endParaRPr>
          </a:p>
        </p:txBody>
      </p: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4989453" y="4842661"/>
            <a:ext cx="552095" cy="716286"/>
            <a:chOff x="813082" y="2673113"/>
            <a:chExt cx="1040136" cy="1108003"/>
          </a:xfrm>
        </p:grpSpPr>
        <p:sp>
          <p:nvSpPr>
            <p:cNvPr id="27" name="Oval 41"/>
            <p:cNvSpPr>
              <a:spLocks noChangeArrowheads="1"/>
            </p:cNvSpPr>
            <p:nvPr/>
          </p:nvSpPr>
          <p:spPr bwMode="auto">
            <a:xfrm>
              <a:off x="1241710" y="2673113"/>
              <a:ext cx="182880" cy="182880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28" name="Oval 42"/>
            <p:cNvSpPr>
              <a:spLocks noChangeArrowheads="1"/>
            </p:cNvSpPr>
            <p:nvPr/>
          </p:nvSpPr>
          <p:spPr bwMode="auto">
            <a:xfrm>
              <a:off x="813082" y="3598235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29" name="Oval 43"/>
            <p:cNvSpPr>
              <a:spLocks noChangeArrowheads="1"/>
            </p:cNvSpPr>
            <p:nvPr/>
          </p:nvSpPr>
          <p:spPr bwMode="auto">
            <a:xfrm>
              <a:off x="1670338" y="3598235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cxnSp>
          <p:nvCxnSpPr>
            <p:cNvPr id="30" name="Straight Connector 44"/>
            <p:cNvCxnSpPr>
              <a:cxnSpLocks noChangeShapeType="1"/>
            </p:cNvCxnSpPr>
            <p:nvPr/>
          </p:nvCxnSpPr>
          <p:spPr bwMode="auto">
            <a:xfrm rot="-5400000" flipH="1" flipV="1">
              <a:off x="662777" y="3018530"/>
              <a:ext cx="925122" cy="42862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1" name="Straight Connector 45"/>
            <p:cNvCxnSpPr>
              <a:cxnSpLocks noChangeShapeType="1"/>
            </p:cNvCxnSpPr>
            <p:nvPr/>
          </p:nvCxnSpPr>
          <p:spPr bwMode="auto">
            <a:xfrm rot="5400000" flipV="1">
              <a:off x="1083331" y="3014958"/>
              <a:ext cx="925122" cy="42862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</p:grpSp>
      <p:grpSp>
        <p:nvGrpSpPr>
          <p:cNvPr id="32" name="Group 146"/>
          <p:cNvGrpSpPr>
            <a:grpSpLocks/>
          </p:cNvGrpSpPr>
          <p:nvPr/>
        </p:nvGrpSpPr>
        <p:grpSpPr bwMode="auto">
          <a:xfrm>
            <a:off x="5937708" y="4842661"/>
            <a:ext cx="552094" cy="716286"/>
            <a:chOff x="813082" y="2673113"/>
            <a:chExt cx="1040136" cy="1108003"/>
          </a:xfrm>
        </p:grpSpPr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1241711" y="2673113"/>
              <a:ext cx="182880" cy="182880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813082" y="3598235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1670338" y="3598235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cxnSp>
          <p:nvCxnSpPr>
            <p:cNvPr id="36" name="Straight Connector 39"/>
            <p:cNvCxnSpPr>
              <a:cxnSpLocks noChangeShapeType="1"/>
            </p:cNvCxnSpPr>
            <p:nvPr/>
          </p:nvCxnSpPr>
          <p:spPr bwMode="auto">
            <a:xfrm rot="-5400000" flipH="1" flipV="1">
              <a:off x="662777" y="3018530"/>
              <a:ext cx="925122" cy="42862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7" name="Straight Connector 40"/>
            <p:cNvCxnSpPr>
              <a:cxnSpLocks noChangeShapeType="1"/>
            </p:cNvCxnSpPr>
            <p:nvPr/>
          </p:nvCxnSpPr>
          <p:spPr bwMode="auto">
            <a:xfrm rot="5400000" flipV="1">
              <a:off x="1083331" y="3014958"/>
              <a:ext cx="925122" cy="428628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</p:grpSp>
      <p:cxnSp>
        <p:nvCxnSpPr>
          <p:cNvPr id="38" name="Straight Connector 33"/>
          <p:cNvCxnSpPr>
            <a:cxnSpLocks noChangeShapeType="1"/>
          </p:cNvCxnSpPr>
          <p:nvPr/>
        </p:nvCxnSpPr>
        <p:spPr bwMode="auto">
          <a:xfrm rot="5400000">
            <a:off x="5126911" y="4270851"/>
            <a:ext cx="777857" cy="568952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39" name="Straight Connector 34"/>
          <p:cNvCxnSpPr>
            <a:cxnSpLocks noChangeShapeType="1"/>
          </p:cNvCxnSpPr>
          <p:nvPr/>
        </p:nvCxnSpPr>
        <p:spPr bwMode="auto">
          <a:xfrm rot="16200000" flipH="1">
            <a:off x="5632042" y="4328406"/>
            <a:ext cx="779910" cy="451790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0" name="Straight Connector 35"/>
          <p:cNvCxnSpPr>
            <a:cxnSpLocks noChangeShapeType="1"/>
          </p:cNvCxnSpPr>
          <p:nvPr/>
        </p:nvCxnSpPr>
        <p:spPr bwMode="auto">
          <a:xfrm flipV="1">
            <a:off x="5785987" y="3393672"/>
            <a:ext cx="940668" cy="767595"/>
          </a:xfrm>
          <a:prstGeom prst="line">
            <a:avLst/>
          </a:prstGeom>
          <a:noFill/>
          <a:ln w="25400" algn="ctr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41" name="Group 46"/>
          <p:cNvGrpSpPr>
            <a:grpSpLocks/>
          </p:cNvGrpSpPr>
          <p:nvPr/>
        </p:nvGrpSpPr>
        <p:grpSpPr bwMode="auto">
          <a:xfrm flipH="1">
            <a:off x="6696311" y="3387515"/>
            <a:ext cx="1751531" cy="2176561"/>
            <a:chOff x="1285852" y="2455650"/>
            <a:chExt cx="3299370" cy="3367232"/>
          </a:xfrm>
        </p:grpSpPr>
        <p:sp>
          <p:nvSpPr>
            <p:cNvPr id="42" name="Oval 47"/>
            <p:cNvSpPr>
              <a:spLocks noChangeArrowheads="1"/>
            </p:cNvSpPr>
            <p:nvPr/>
          </p:nvSpPr>
          <p:spPr bwMode="auto">
            <a:xfrm>
              <a:off x="2714613" y="3571874"/>
              <a:ext cx="182880" cy="182881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grpSp>
          <p:nvGrpSpPr>
            <p:cNvPr id="43" name="Group 165"/>
            <p:cNvGrpSpPr>
              <a:grpSpLocks/>
            </p:cNvGrpSpPr>
            <p:nvPr/>
          </p:nvGrpSpPr>
          <p:grpSpPr bwMode="auto">
            <a:xfrm>
              <a:off x="1285852" y="2455650"/>
              <a:ext cx="3299370" cy="3367232"/>
              <a:chOff x="1285852" y="2455650"/>
              <a:chExt cx="3299370" cy="3367232"/>
            </a:xfrm>
          </p:grpSpPr>
          <p:grpSp>
            <p:nvGrpSpPr>
              <p:cNvPr id="44" name="Group 140"/>
              <p:cNvGrpSpPr>
                <a:grpSpLocks/>
              </p:cNvGrpSpPr>
              <p:nvPr/>
            </p:nvGrpSpPr>
            <p:grpSpPr bwMode="auto">
              <a:xfrm>
                <a:off x="1285852" y="4714882"/>
                <a:ext cx="1040136" cy="1108000"/>
                <a:chOff x="813082" y="2673113"/>
                <a:chExt cx="1040136" cy="1108000"/>
              </a:xfrm>
            </p:grpSpPr>
            <p:sp>
              <p:nvSpPr>
                <p:cNvPr id="54" name="Oval 59"/>
                <p:cNvSpPr>
                  <a:spLocks noChangeArrowheads="1"/>
                </p:cNvSpPr>
                <p:nvPr/>
              </p:nvSpPr>
              <p:spPr bwMode="auto">
                <a:xfrm>
                  <a:off x="1241710" y="2673113"/>
                  <a:ext cx="182880" cy="182880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sp>
              <p:nvSpPr>
                <p:cNvPr id="55" name="Oval 60"/>
                <p:cNvSpPr>
                  <a:spLocks noChangeArrowheads="1"/>
                </p:cNvSpPr>
                <p:nvPr/>
              </p:nvSpPr>
              <p:spPr bwMode="auto">
                <a:xfrm>
                  <a:off x="813082" y="3598233"/>
                  <a:ext cx="182880" cy="182880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sp>
              <p:nvSpPr>
                <p:cNvPr id="56" name="Oval 61"/>
                <p:cNvSpPr>
                  <a:spLocks noChangeArrowheads="1"/>
                </p:cNvSpPr>
                <p:nvPr/>
              </p:nvSpPr>
              <p:spPr bwMode="auto">
                <a:xfrm>
                  <a:off x="1670338" y="3598233"/>
                  <a:ext cx="182880" cy="182880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cxnSp>
              <p:nvCxnSpPr>
                <p:cNvPr id="57" name="Straight Connector 62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662777" y="3018530"/>
                  <a:ext cx="925122" cy="42862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58" name="Straight Connector 63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083331" y="3014958"/>
                  <a:ext cx="925122" cy="42862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45" name="Group 146"/>
              <p:cNvGrpSpPr>
                <a:grpSpLocks/>
              </p:cNvGrpSpPr>
              <p:nvPr/>
            </p:nvGrpSpPr>
            <p:grpSpPr bwMode="auto">
              <a:xfrm>
                <a:off x="3071802" y="4714880"/>
                <a:ext cx="1040136" cy="1108002"/>
                <a:chOff x="813082" y="2673111"/>
                <a:chExt cx="1040136" cy="1108002"/>
              </a:xfrm>
            </p:grpSpPr>
            <p:sp>
              <p:nvSpPr>
                <p:cNvPr id="49" name="Oval 54"/>
                <p:cNvSpPr>
                  <a:spLocks noChangeArrowheads="1"/>
                </p:cNvSpPr>
                <p:nvPr/>
              </p:nvSpPr>
              <p:spPr bwMode="auto">
                <a:xfrm>
                  <a:off x="1241710" y="2673111"/>
                  <a:ext cx="182880" cy="182881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sp>
              <p:nvSpPr>
                <p:cNvPr id="50" name="Oval 55"/>
                <p:cNvSpPr>
                  <a:spLocks noChangeArrowheads="1"/>
                </p:cNvSpPr>
                <p:nvPr/>
              </p:nvSpPr>
              <p:spPr bwMode="auto">
                <a:xfrm>
                  <a:off x="813082" y="3598232"/>
                  <a:ext cx="182880" cy="182881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sp>
              <p:nvSpPr>
                <p:cNvPr id="51" name="Oval 56"/>
                <p:cNvSpPr>
                  <a:spLocks noChangeArrowheads="1"/>
                </p:cNvSpPr>
                <p:nvPr/>
              </p:nvSpPr>
              <p:spPr bwMode="auto">
                <a:xfrm>
                  <a:off x="1670338" y="3598232"/>
                  <a:ext cx="182880" cy="182881"/>
                </a:xfrm>
                <a:prstGeom prst="ellipse">
                  <a:avLst/>
                </a:prstGeom>
                <a:solidFill>
                  <a:schemeClr val="tx2"/>
                </a:solidFill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400">
                    <a:solidFill>
                      <a:srgbClr val="CCCCCC"/>
                    </a:solidFill>
                  </a:endParaRPr>
                </a:p>
              </p:txBody>
            </p:sp>
            <p:cxnSp>
              <p:nvCxnSpPr>
                <p:cNvPr id="52" name="Straight Connector 57"/>
                <p:cNvCxnSpPr>
                  <a:cxnSpLocks noChangeShapeType="1"/>
                </p:cNvCxnSpPr>
                <p:nvPr/>
              </p:nvCxnSpPr>
              <p:spPr bwMode="auto">
                <a:xfrm rot="-5400000" flipH="1" flipV="1">
                  <a:off x="662777" y="3018530"/>
                  <a:ext cx="925122" cy="42862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53" name="Straight Connector 58"/>
                <p:cNvCxnSpPr>
                  <a:cxnSpLocks noChangeShapeType="1"/>
                </p:cNvCxnSpPr>
                <p:nvPr/>
              </p:nvCxnSpPr>
              <p:spPr bwMode="auto">
                <a:xfrm rot="5400000" flipV="1">
                  <a:off x="1083331" y="3014958"/>
                  <a:ext cx="925122" cy="42862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</p:grpSp>
          <p:cxnSp>
            <p:nvCxnSpPr>
              <p:cNvPr id="46" name="Straight Connector 51"/>
              <p:cNvCxnSpPr>
                <a:cxnSpLocks noChangeShapeType="1"/>
                <a:endCxn id="54" idx="3"/>
              </p:cNvCxnSpPr>
              <p:nvPr/>
            </p:nvCxnSpPr>
            <p:spPr bwMode="auto">
              <a:xfrm rot="5400000">
                <a:off x="1675939" y="3734367"/>
                <a:ext cx="1201938" cy="1071292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47" name="Straight Connector 52"/>
              <p:cNvCxnSpPr>
                <a:cxnSpLocks noChangeShapeType="1"/>
                <a:endCxn id="49" idx="5"/>
              </p:cNvCxnSpPr>
              <p:nvPr/>
            </p:nvCxnSpPr>
            <p:spPr bwMode="auto">
              <a:xfrm rot="16200000" flipH="1">
                <a:off x="2627749" y="3842203"/>
                <a:ext cx="1205510" cy="85204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48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2812832" y="2455650"/>
                <a:ext cx="1772390" cy="1187664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</p:grpSp>
      <p:sp>
        <p:nvSpPr>
          <p:cNvPr id="64" name="TextBox 16"/>
          <p:cNvSpPr txBox="1">
            <a:spLocks noChangeArrowheads="1"/>
          </p:cNvSpPr>
          <p:nvPr/>
        </p:nvSpPr>
        <p:spPr bwMode="auto">
          <a:xfrm>
            <a:off x="8383246" y="5405627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 dirty="0" smtClean="0"/>
              <a:t>111</a:t>
            </a:r>
            <a:endParaRPr lang="en-US" sz="1200" dirty="0"/>
          </a:p>
        </p:txBody>
      </p:sp>
      <p:sp>
        <p:nvSpPr>
          <p:cNvPr id="65" name="TextBox 9"/>
          <p:cNvSpPr txBox="1">
            <a:spLocks noChangeArrowheads="1"/>
          </p:cNvSpPr>
          <p:nvPr/>
        </p:nvSpPr>
        <p:spPr bwMode="auto">
          <a:xfrm>
            <a:off x="8177999" y="4813929"/>
            <a:ext cx="75860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7623595" y="5338605"/>
            <a:ext cx="1043796" cy="649188"/>
          </a:xfrm>
          <a:prstGeom prst="ellipse">
            <a:avLst/>
          </a:prstGeom>
          <a:solidFill>
            <a:schemeClr val="tx2">
              <a:alpha val="5882"/>
            </a:schemeClr>
          </a:solidFill>
          <a:ln w="12700" algn="ctr">
            <a:solidFill>
              <a:schemeClr val="accent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>
              <a:solidFill>
                <a:srgbClr val="CCCCCC"/>
              </a:solidFill>
            </a:endParaRPr>
          </a:p>
        </p:txBody>
      </p:sp>
      <p:sp>
        <p:nvSpPr>
          <p:cNvPr id="67" name="Line Callout 2 66"/>
          <p:cNvSpPr>
            <a:spLocks/>
          </p:cNvSpPr>
          <p:nvPr/>
        </p:nvSpPr>
        <p:spPr bwMode="auto">
          <a:xfrm flipH="1">
            <a:off x="7677509" y="3193451"/>
            <a:ext cx="1466491" cy="646331"/>
          </a:xfrm>
          <a:prstGeom prst="borderCallout2">
            <a:avLst>
              <a:gd name="adj1" fmla="val 105132"/>
              <a:gd name="adj2" fmla="val 53952"/>
              <a:gd name="adj3" fmla="val 104301"/>
              <a:gd name="adj4" fmla="val 54210"/>
              <a:gd name="adj5" fmla="val 335383"/>
              <a:gd name="adj6" fmla="val 50386"/>
            </a:avLst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tx1"/>
            </a:solidFill>
            <a:round/>
            <a:headEnd/>
            <a:tailEnd type="arrow"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484848"/>
                </a:solidFill>
                <a:latin typeface="Calibri" pitchFamily="34" charset="0"/>
                <a:ea typeface="+mn-ea"/>
                <a:cs typeface="Calibri" pitchFamily="34" charset="0"/>
              </a:rPr>
              <a:t>No change outside </a:t>
            </a:r>
            <a:br>
              <a:rPr lang="en-US" sz="1200" dirty="0" smtClean="0">
                <a:solidFill>
                  <a:srgbClr val="48484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1200" dirty="0" err="1" smtClean="0">
                <a:solidFill>
                  <a:srgbClr val="484848"/>
                </a:solidFill>
                <a:latin typeface="Calibri" pitchFamily="34" charset="0"/>
                <a:ea typeface="+mn-ea"/>
                <a:cs typeface="Calibri" pitchFamily="34" charset="0"/>
              </a:rPr>
              <a:t>subtree</a:t>
            </a:r>
            <a:r>
              <a:rPr lang="en-US" sz="1200" dirty="0" smtClean="0">
                <a:solidFill>
                  <a:srgbClr val="484848"/>
                </a:solidFill>
                <a:latin typeface="Calibri" pitchFamily="34" charset="0"/>
                <a:ea typeface="+mn-ea"/>
                <a:cs typeface="Calibri" pitchFamily="34" charset="0"/>
              </a:rPr>
              <a:t> below</a:t>
            </a:r>
            <a:br>
              <a:rPr lang="en-US" sz="1200" dirty="0" smtClean="0">
                <a:solidFill>
                  <a:srgbClr val="484848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1200" dirty="0" smtClean="0">
                <a:solidFill>
                  <a:srgbClr val="484848"/>
                </a:solidFill>
                <a:latin typeface="Calibri" pitchFamily="34" charset="0"/>
                <a:ea typeface="+mn-ea"/>
                <a:cs typeface="Calibri" pitchFamily="34" charset="0"/>
              </a:rPr>
              <a:t>closest ancestor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4989453" y="4070963"/>
            <a:ext cx="3622393" cy="2592947"/>
            <a:chOff x="2230902" y="2711570"/>
            <a:chExt cx="4268446" cy="2930110"/>
          </a:xfrm>
        </p:grpSpPr>
        <p:graphicFrame>
          <p:nvGraphicFramePr>
            <p:cNvPr id="69" name="Object 2"/>
            <p:cNvGraphicFramePr>
              <a:graphicFrameLocks noChangeAspect="1"/>
            </p:cNvGraphicFramePr>
            <p:nvPr/>
          </p:nvGraphicFramePr>
          <p:xfrm>
            <a:off x="2421148" y="2711570"/>
            <a:ext cx="3429000" cy="2400300"/>
          </p:xfrm>
          <a:graphic>
            <a:graphicData uri="http://schemas.openxmlformats.org/presentationml/2006/ole">
              <p:oleObj spid="_x0000_s135303" name="Acrobat Document" r:id="rId4" imgW="4569480" imgH="3200400" progId="AcroExch.Document.7">
                <p:embed/>
              </p:oleObj>
            </a:graphicData>
          </a:graphic>
        </p:graphicFrame>
        <p:sp>
          <p:nvSpPr>
            <p:cNvPr id="70" name="TextBox 69"/>
            <p:cNvSpPr txBox="1"/>
            <p:nvPr/>
          </p:nvSpPr>
          <p:spPr>
            <a:xfrm>
              <a:off x="2230902" y="5141348"/>
              <a:ext cx="4268446" cy="500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  <a:latin typeface="Calibri" pitchFamily="34" charset="0"/>
                </a:rPr>
                <a:t>Order of magnitude reduction in average subnet error vs. </a:t>
              </a:r>
              <a:r>
                <a:rPr lang="en-US" dirty="0" err="1" smtClean="0">
                  <a:solidFill>
                    <a:schemeClr val="tx2"/>
                  </a:solidFill>
                  <a:latin typeface="Calibri" pitchFamily="34" charset="0"/>
                </a:rPr>
                <a:t>VarOpt</a:t>
              </a:r>
              <a:endParaRPr lang="en-US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496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105 0.02801 " pathEditMode="relative" ptsTypes="AA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uiExpand="1"/>
      <p:bldP spid="5" grpId="0" uiExpand="1"/>
      <p:bldP spid="6" grpId="0" uiExpand="1"/>
      <p:bldP spid="7" grpId="0" uiExpand="1"/>
      <p:bldP spid="8" grpId="0" uiExpand="1"/>
      <p:bldP spid="9" grpId="0" uiExpand="1"/>
      <p:bldP spid="10" grpId="0" uiExpand="1"/>
      <p:bldP spid="11" grpId="0" uiExpand="1"/>
      <p:bldP spid="12" grpId="0" uiExpand="1"/>
      <p:bldP spid="13" grpId="0" uiExpand="1"/>
      <p:bldP spid="14" grpId="0" uiExpand="1"/>
      <p:bldP spid="15" grpId="0" uiExpand="1"/>
      <p:bldP spid="16" grpId="0" uiExpand="1"/>
      <p:bldP spid="17" grpId="0" uiExpand="1" animBg="1"/>
      <p:bldP spid="18" grpId="0" uiExpand="1" animBg="1"/>
      <p:bldP spid="19" grpId="0" uiExpand="1" animBg="1"/>
      <p:bldP spid="20" grpId="0" uiExpand="1" animBg="1"/>
      <p:bldP spid="21" grpId="0" uiExpand="1" animBg="1"/>
      <p:bldP spid="21" grpId="1" uiExpand="1" animBg="1"/>
      <p:bldP spid="22" grpId="0" uiExpand="1" animBg="1"/>
      <p:bldP spid="23" grpId="0" uiExpand="1" animBg="1"/>
      <p:bldP spid="24" grpId="0" uiExpand="1" animBg="1"/>
      <p:bldP spid="25" grpId="0" uiExpand="1" animBg="1"/>
      <p:bldP spid="64" grpId="0"/>
      <p:bldP spid="65" grpId="0"/>
      <p:bldP spid="66" grpId="0" uiExpand="1" animBg="1"/>
      <p:bldP spid="66" grpId="1" animBg="1"/>
      <p:bldP spid="67" grpId="0" uiExpand="1" animBg="1"/>
      <p:bldP spid="67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Sampling Across Subpopulations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queries often focus on specific subpopulations</a:t>
            </a:r>
          </a:p>
          <a:p>
            <a:pPr lvl="1"/>
            <a:r>
              <a:rPr lang="en-US" dirty="0" smtClean="0"/>
              <a:t>E.g. networking: different customers, user applications, network paths</a:t>
            </a:r>
          </a:p>
          <a:p>
            <a:r>
              <a:rPr lang="en-US" dirty="0" smtClean="0"/>
              <a:t>Wide variation in subpopulation size</a:t>
            </a:r>
          </a:p>
          <a:p>
            <a:pPr lvl="1"/>
            <a:r>
              <a:rPr lang="en-US" dirty="0" smtClean="0"/>
              <a:t>5 orders of magnitude variation in traffic on interfaces of access router</a:t>
            </a:r>
          </a:p>
          <a:p>
            <a:r>
              <a:rPr lang="en-US" dirty="0" smtClean="0"/>
              <a:t>If uniform sampling across subpopulations:</a:t>
            </a:r>
          </a:p>
          <a:p>
            <a:pPr lvl="1"/>
            <a:r>
              <a:rPr lang="en-US" dirty="0" smtClean="0"/>
              <a:t>Poor estimation accuracy on subset sums within small subpopulations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524000" y="4160520"/>
            <a:ext cx="1828800" cy="2011680"/>
            <a:chOff x="457200" y="4114800"/>
            <a:chExt cx="1828800" cy="2011680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457200" y="4191000"/>
              <a:ext cx="0" cy="1905000"/>
            </a:xfrm>
            <a:prstGeom prst="straightConnector1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6" name="Group 25"/>
            <p:cNvGrpSpPr/>
            <p:nvPr/>
          </p:nvGrpSpPr>
          <p:grpSpPr>
            <a:xfrm>
              <a:off x="1143000" y="5029200"/>
              <a:ext cx="914400" cy="590759"/>
              <a:chOff x="2438400" y="3581400"/>
              <a:chExt cx="1524000" cy="189458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438400" y="3581400"/>
                <a:ext cx="1524000" cy="7620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 smtClean="0">
                    <a:latin typeface="Calibri" pitchFamily="34" charset="0"/>
                  </a:rPr>
                  <a:t>Sample</a:t>
                </a:r>
              </a:p>
              <a:p>
                <a:endParaRPr lang="en-US" dirty="0"/>
              </a:p>
            </p:txBody>
          </p:sp>
          <p:sp>
            <p:nvSpPr>
              <p:cNvPr id="24" name="Right Arrow 23"/>
              <p:cNvSpPr/>
              <p:nvPr/>
            </p:nvSpPr>
            <p:spPr bwMode="auto">
              <a:xfrm>
                <a:off x="2438400" y="4558904"/>
                <a:ext cx="1397000" cy="917080"/>
              </a:xfrm>
              <a:prstGeom prst="rightArrow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 bwMode="auto">
            <a:xfrm>
              <a:off x="762000" y="5546753"/>
              <a:ext cx="152400" cy="9769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762000" y="5176552"/>
              <a:ext cx="152400" cy="9769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762000" y="4855201"/>
              <a:ext cx="152400" cy="9769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762000" y="5707428"/>
              <a:ext cx="152400" cy="9769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>
              <a:off x="762000" y="4114800"/>
              <a:ext cx="152400" cy="14654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62000" y="5015876"/>
              <a:ext cx="152400" cy="9769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762000" y="5337228"/>
              <a:ext cx="152400" cy="146546"/>
            </a:xfrm>
            <a:prstGeom prst="triangle">
              <a:avLst/>
            </a:prstGeom>
            <a:solidFill>
              <a:srgbClr val="00B05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4" name="Isosceles Triangle 13"/>
            <p:cNvSpPr/>
            <p:nvPr/>
          </p:nvSpPr>
          <p:spPr bwMode="auto">
            <a:xfrm>
              <a:off x="762000" y="4645676"/>
              <a:ext cx="152400" cy="14654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62000" y="5868104"/>
              <a:ext cx="152400" cy="9769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762000" y="6028783"/>
              <a:ext cx="152400" cy="9769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62000" y="4327582"/>
              <a:ext cx="152400" cy="9769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2000" y="4485000"/>
              <a:ext cx="152400" cy="9769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133600" y="4479982"/>
              <a:ext cx="152400" cy="9769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0" name="Isosceles Triangle 19"/>
            <p:cNvSpPr/>
            <p:nvPr/>
          </p:nvSpPr>
          <p:spPr bwMode="auto">
            <a:xfrm>
              <a:off x="2133600" y="4114800"/>
              <a:ext cx="152400" cy="146546"/>
            </a:xfrm>
            <a:prstGeom prst="triangle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133600" y="5007703"/>
              <a:ext cx="152400" cy="97697"/>
            </a:xfrm>
            <a:prstGeom prst="rect">
              <a:avLst/>
            </a:prstGeom>
            <a:solidFill>
              <a:srgbClr val="00B05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133600" y="5867400"/>
              <a:ext cx="152400" cy="97697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sp>
        <p:nvSpPr>
          <p:cNvPr id="25" name="Content Placeholder 1"/>
          <p:cNvSpPr txBox="1">
            <a:spLocks/>
          </p:cNvSpPr>
          <p:nvPr/>
        </p:nvSpPr>
        <p:spPr bwMode="gray">
          <a:xfrm>
            <a:off x="3962400" y="4191000"/>
            <a:ext cx="4885267" cy="914400"/>
          </a:xfrm>
          <a:prstGeom prst="rect">
            <a:avLst/>
          </a:prstGeom>
        </p:spPr>
        <p:txBody>
          <a:bodyPr lIns="0" tIns="0" rIns="0" bIns="0"/>
          <a:lstStyle/>
          <a:p>
            <a:pPr marL="274320" marR="0" lvl="0" indent="-274320" algn="l" defTabSz="9477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20000"/>
              <a:buFont typeface="Symbol" pitchFamily="18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Color = subpopulation</a:t>
            </a:r>
          </a:p>
          <a:p>
            <a:pPr marL="274320" marR="0" lvl="0" indent="-274320" algn="l" defTabSz="9477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20000"/>
              <a:buFont typeface="Symbol" pitchFamily="18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,      = interesting items</a:t>
            </a:r>
          </a:p>
          <a:p>
            <a:pPr marL="234950" marR="0" lvl="1" indent="233363" algn="l" defTabSz="947738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Clr>
                <a:schemeClr val="tx1"/>
              </a:buClr>
              <a:buSzPct val="100000"/>
              <a:buFont typeface="Verdana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Calibri" pitchFamily="34" charset="0"/>
              </a:rPr>
              <a:t>occurrence proportional to subpopulation size</a:t>
            </a:r>
          </a:p>
          <a:p>
            <a:pPr marL="274320" marR="0" lvl="0" indent="-274320" algn="l" defTabSz="9477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20000"/>
              <a:buFont typeface="Symbol" pitchFamily="18" charset="2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Uniform Sampling across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subpopulations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</a:t>
            </a:r>
          </a:p>
          <a:p>
            <a:pPr marL="234950" marR="0" lvl="1" indent="233363" algn="l" defTabSz="947738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30000"/>
              </a:spcAft>
              <a:buClr>
                <a:schemeClr val="tx1"/>
              </a:buClr>
              <a:buSzPct val="100000"/>
              <a:buFont typeface="Verdana" pitchFamily="34" charset="0"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Calibri" pitchFamily="34" charset="0"/>
                <a:ea typeface="ＭＳ Ｐゴシック" pitchFamily="-111" charset="-128"/>
                <a:cs typeface="Calibri" pitchFamily="34" charset="0"/>
              </a:rPr>
              <a:t>Difficult to track proportion of interesting items within small subpopulations:</a:t>
            </a:r>
          </a:p>
        </p:txBody>
      </p:sp>
      <p:sp>
        <p:nvSpPr>
          <p:cNvPr id="26" name="Isosceles Triangle 25"/>
          <p:cNvSpPr/>
          <p:nvPr/>
        </p:nvSpPr>
        <p:spPr bwMode="auto">
          <a:xfrm>
            <a:off x="3962400" y="4640406"/>
            <a:ext cx="152400" cy="146546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>
            <a:off x="4337712" y="4653888"/>
            <a:ext cx="152400" cy="146546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>
            <a:off x="7594600" y="6001230"/>
            <a:ext cx="152400" cy="146546"/>
          </a:xfrm>
          <a:prstGeom prst="triangle">
            <a:avLst/>
          </a:prstGeom>
          <a:solidFill>
            <a:srgbClr val="00B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5" grpId="0"/>
      <p:bldP spid="26" grpId="0" animBg="1"/>
      <p:bldP spid="27" grpId="0" animBg="1"/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Sampling Across Subpopulations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041786"/>
          </a:xfrm>
        </p:spPr>
        <p:txBody>
          <a:bodyPr/>
          <a:lstStyle/>
          <a:p>
            <a:r>
              <a:rPr lang="en-US" sz="2000" dirty="0"/>
              <a:t>M</a:t>
            </a:r>
            <a:r>
              <a:rPr lang="en-US" sz="2000" dirty="0" smtClean="0"/>
              <a:t>inimize </a:t>
            </a:r>
            <a:r>
              <a:rPr lang="en-US" sz="2000" b="1" dirty="0" smtClean="0"/>
              <a:t>relative</a:t>
            </a:r>
            <a:r>
              <a:rPr lang="en-US" sz="2000" dirty="0" smtClean="0"/>
              <a:t> variance by sharing budget m over subpopulations</a:t>
            </a:r>
          </a:p>
          <a:p>
            <a:pPr lvl="1"/>
            <a:r>
              <a:rPr lang="en-US" sz="1800" dirty="0"/>
              <a:t>Total </a:t>
            </a:r>
            <a:r>
              <a:rPr lang="en-US" sz="1800" dirty="0">
                <a:solidFill>
                  <a:schemeClr val="accent2"/>
                </a:solidFill>
              </a:rPr>
              <a:t>n</a:t>
            </a:r>
            <a:r>
              <a:rPr lang="en-US" sz="1800" dirty="0"/>
              <a:t> </a:t>
            </a:r>
            <a:r>
              <a:rPr lang="en-US" sz="1800" dirty="0" smtClean="0"/>
              <a:t>objects</a:t>
            </a:r>
            <a:r>
              <a:rPr lang="en-US" sz="1800" dirty="0"/>
              <a:t> </a:t>
            </a:r>
            <a:r>
              <a:rPr lang="en-US" sz="1800" dirty="0" smtClean="0"/>
              <a:t>in subpopulations </a:t>
            </a:r>
            <a:r>
              <a:rPr lang="en-US" sz="1800" dirty="0" smtClean="0">
                <a:solidFill>
                  <a:schemeClr val="accent2"/>
                </a:solidFill>
              </a:rPr>
              <a:t>n</a:t>
            </a:r>
            <a:r>
              <a:rPr lang="en-US" sz="1800" baseline="-25000" dirty="0" smtClean="0">
                <a:solidFill>
                  <a:schemeClr val="accent2"/>
                </a:solidFill>
              </a:rPr>
              <a:t>1</a:t>
            </a:r>
            <a:r>
              <a:rPr lang="en-US" sz="1800" dirty="0"/>
              <a:t>,…,</a:t>
            </a:r>
            <a:r>
              <a:rPr lang="en-US" sz="1800" dirty="0" err="1">
                <a:solidFill>
                  <a:schemeClr val="accent2"/>
                </a:solidFill>
              </a:rPr>
              <a:t>n</a:t>
            </a:r>
            <a:r>
              <a:rPr lang="en-US" sz="1800" baseline="-25000" dirty="0" err="1">
                <a:solidFill>
                  <a:schemeClr val="accent2"/>
                </a:solidFill>
              </a:rPr>
              <a:t>d</a:t>
            </a:r>
            <a:r>
              <a:rPr lang="en-US" sz="1800" dirty="0"/>
              <a:t> with </a:t>
            </a:r>
            <a:r>
              <a:rPr lang="en-US" sz="1800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sz="1800" baseline="-25000" dirty="0" err="1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err="1">
                <a:solidFill>
                  <a:schemeClr val="accent2"/>
                </a:solidFill>
                <a:sym typeface="Symbol"/>
              </a:rPr>
              <a:t>n</a:t>
            </a:r>
            <a:r>
              <a:rPr lang="en-US" sz="1800" baseline="-25000" dirty="0" err="1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>
                <a:solidFill>
                  <a:schemeClr val="accent2"/>
                </a:solidFill>
                <a:sym typeface="Symbol"/>
              </a:rPr>
              <a:t>=n</a:t>
            </a:r>
          </a:p>
          <a:p>
            <a:pPr lvl="1"/>
            <a:r>
              <a:rPr lang="en-US" sz="1800" dirty="0">
                <a:sym typeface="Symbol"/>
              </a:rPr>
              <a:t>Allocate </a:t>
            </a:r>
            <a:r>
              <a:rPr lang="en-US" sz="1800" dirty="0" smtClean="0">
                <a:sym typeface="Symbol"/>
              </a:rPr>
              <a:t>budget </a:t>
            </a:r>
            <a:r>
              <a:rPr lang="en-US" sz="1800" dirty="0">
                <a:sym typeface="Symbol"/>
              </a:rPr>
              <a:t>m</a:t>
            </a:r>
            <a:r>
              <a:rPr lang="en-US" sz="1800" baseline="-25000" dirty="0">
                <a:sym typeface="Symbol"/>
              </a:rPr>
              <a:t>i</a:t>
            </a:r>
            <a:r>
              <a:rPr lang="en-US" sz="1800" dirty="0">
                <a:sym typeface="Symbol"/>
              </a:rPr>
              <a:t> to each subpopulation </a:t>
            </a:r>
            <a:r>
              <a:rPr lang="en-US" sz="1800" dirty="0" err="1">
                <a:solidFill>
                  <a:schemeClr val="accent2"/>
                </a:solidFill>
                <a:sym typeface="Symbol"/>
              </a:rPr>
              <a:t>n</a:t>
            </a:r>
            <a:r>
              <a:rPr lang="en-US" sz="1800" baseline="-25000" dirty="0" err="1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>
                <a:sym typeface="Symbol"/>
              </a:rPr>
              <a:t> with </a:t>
            </a:r>
            <a:r>
              <a:rPr lang="en-US" sz="1800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sz="1800" baseline="-25000" dirty="0" err="1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err="1">
                <a:solidFill>
                  <a:schemeClr val="accent2"/>
                </a:solidFill>
                <a:sym typeface="Symbol"/>
              </a:rPr>
              <a:t>m</a:t>
            </a:r>
            <a:r>
              <a:rPr lang="en-US" sz="1800" baseline="-25000" dirty="0" err="1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>
                <a:solidFill>
                  <a:schemeClr val="accent2"/>
                </a:solidFill>
                <a:sym typeface="Symbol"/>
              </a:rPr>
              <a:t>=m</a:t>
            </a:r>
          </a:p>
          <a:p>
            <a:r>
              <a:rPr lang="en-US" sz="2000" dirty="0" smtClean="0">
                <a:sym typeface="Symbol"/>
              </a:rPr>
              <a:t>Minimize average population relative </a:t>
            </a:r>
            <a:r>
              <a:rPr lang="en-US" sz="2000" dirty="0">
                <a:sym typeface="Symbol"/>
              </a:rPr>
              <a:t>variance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R </a:t>
            </a:r>
            <a:r>
              <a:rPr lang="en-US" sz="2000" dirty="0" smtClean="0">
                <a:sym typeface="Symbol"/>
              </a:rPr>
              <a:t>= </a:t>
            </a:r>
            <a:r>
              <a:rPr lang="en-US" sz="2000" dirty="0">
                <a:sym typeface="Symbol"/>
              </a:rPr>
              <a:t>const. 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sz="2000" baseline="-25000" dirty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2000" dirty="0" smtClean="0">
                <a:solidFill>
                  <a:schemeClr val="accent2"/>
                </a:solidFill>
                <a:sym typeface="Symbol"/>
              </a:rPr>
              <a:t>1/m</a:t>
            </a:r>
            <a:r>
              <a:rPr lang="en-US" sz="2000" baseline="-25000" dirty="0">
                <a:solidFill>
                  <a:schemeClr val="accent2"/>
                </a:solidFill>
                <a:sym typeface="Symbol"/>
              </a:rPr>
              <a:t>i</a:t>
            </a:r>
          </a:p>
          <a:p>
            <a:r>
              <a:rPr lang="en-US" sz="2000" dirty="0" smtClean="0">
                <a:sym typeface="Symbol"/>
              </a:rPr>
              <a:t>Theorem:</a:t>
            </a:r>
          </a:p>
          <a:p>
            <a:pPr lvl="1"/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R</a:t>
            </a:r>
            <a:r>
              <a:rPr lang="en-US" sz="1800" dirty="0" smtClean="0">
                <a:sym typeface="Symbol"/>
              </a:rPr>
              <a:t> minimized when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{m</a:t>
            </a:r>
            <a:r>
              <a:rPr lang="en-US" sz="1800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} </a:t>
            </a:r>
            <a:r>
              <a:rPr lang="en-US" sz="1800" dirty="0" smtClean="0">
                <a:sym typeface="Symbol"/>
              </a:rPr>
              <a:t>are Max</a:t>
            </a:r>
            <a:r>
              <a:rPr lang="en-US" sz="1800" dirty="0">
                <a:sym typeface="Symbol"/>
              </a:rPr>
              <a:t>-Min Fair </a:t>
            </a:r>
            <a:r>
              <a:rPr lang="en-US" sz="1800" dirty="0" smtClean="0">
                <a:sym typeface="Symbol"/>
              </a:rPr>
              <a:t>share of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m</a:t>
            </a:r>
            <a:r>
              <a:rPr lang="en-US" sz="1800" dirty="0" smtClean="0">
                <a:sym typeface="Symbol"/>
              </a:rPr>
              <a:t> under demands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{</a:t>
            </a:r>
            <a:r>
              <a:rPr lang="en-US" sz="1800" dirty="0" err="1" smtClean="0">
                <a:solidFill>
                  <a:schemeClr val="accent2"/>
                </a:solidFill>
                <a:sym typeface="Symbol"/>
              </a:rPr>
              <a:t>n</a:t>
            </a:r>
            <a:r>
              <a:rPr lang="en-US" sz="1800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}</a:t>
            </a:r>
          </a:p>
          <a:p>
            <a:r>
              <a:rPr lang="en-US" sz="2000" dirty="0" smtClean="0">
                <a:sym typeface="Symbol"/>
              </a:rPr>
              <a:t>Streaming</a:t>
            </a:r>
          </a:p>
          <a:p>
            <a:pPr lvl="1"/>
            <a:r>
              <a:rPr lang="en-US" sz="1800" dirty="0" smtClean="0">
                <a:sym typeface="Symbol"/>
              </a:rPr>
              <a:t>Problem: don’t know subpopulation sizes 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{</a:t>
            </a:r>
            <a:r>
              <a:rPr lang="en-US" sz="1800" dirty="0" err="1" smtClean="0">
                <a:solidFill>
                  <a:schemeClr val="accent2"/>
                </a:solidFill>
                <a:sym typeface="Symbol"/>
              </a:rPr>
              <a:t>n</a:t>
            </a:r>
            <a:r>
              <a:rPr lang="en-US" sz="1800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} </a:t>
            </a:r>
            <a:r>
              <a:rPr lang="en-US" sz="1800" dirty="0" smtClean="0">
                <a:sym typeface="Symbol"/>
              </a:rPr>
              <a:t>in advance</a:t>
            </a:r>
          </a:p>
          <a:p>
            <a:r>
              <a:rPr lang="en-US" sz="2000" dirty="0" smtClean="0">
                <a:sym typeface="Symbol"/>
              </a:rPr>
              <a:t>Solution: progressive fair sharing as </a:t>
            </a:r>
            <a:r>
              <a:rPr lang="en-US" sz="2000" dirty="0">
                <a:sym typeface="Symbol"/>
              </a:rPr>
              <a:t>r</a:t>
            </a:r>
            <a:r>
              <a:rPr lang="en-US" sz="2000" dirty="0" smtClean="0">
                <a:sym typeface="Symbol"/>
              </a:rPr>
              <a:t>eservoir </a:t>
            </a:r>
            <a:r>
              <a:rPr lang="en-US" sz="2000" dirty="0">
                <a:sym typeface="Symbol"/>
              </a:rPr>
              <a:t>sample</a:t>
            </a:r>
          </a:p>
          <a:p>
            <a:pPr lvl="1"/>
            <a:r>
              <a:rPr lang="en-US" sz="1800" dirty="0" smtClean="0">
                <a:sym typeface="Symbol"/>
              </a:rPr>
              <a:t>Provisionally include each arrival</a:t>
            </a:r>
          </a:p>
          <a:p>
            <a:pPr lvl="1"/>
            <a:r>
              <a:rPr lang="en-US" sz="1800" dirty="0">
                <a:sym typeface="Symbol"/>
              </a:rPr>
              <a:t>D</a:t>
            </a:r>
            <a:r>
              <a:rPr lang="en-US" sz="1800" dirty="0" smtClean="0">
                <a:sym typeface="Symbol"/>
              </a:rPr>
              <a:t>iscard </a:t>
            </a:r>
            <a:r>
              <a:rPr lang="en-US" sz="1800" dirty="0">
                <a:sym typeface="Symbol"/>
              </a:rPr>
              <a:t>1 item as </a:t>
            </a:r>
            <a:r>
              <a:rPr lang="en-US" sz="1800" dirty="0" err="1">
                <a:sym typeface="Symbol"/>
              </a:rPr>
              <a:t>VarOpt</a:t>
            </a:r>
            <a:r>
              <a:rPr lang="en-US" sz="1800" dirty="0"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sample from any maximal subpopulation</a:t>
            </a:r>
            <a:endParaRPr lang="en-US" sz="1800" dirty="0">
              <a:sym typeface="Symbol"/>
            </a:endParaRPr>
          </a:p>
          <a:p>
            <a:r>
              <a:rPr lang="en-US" sz="2000" dirty="0" smtClean="0">
                <a:sym typeface="Symbol"/>
              </a:rPr>
              <a:t>Theorem 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[Duffield; </a:t>
            </a:r>
            <a:r>
              <a:rPr lang="en-US" sz="2000" dirty="0" err="1" smtClean="0">
                <a:solidFill>
                  <a:schemeClr val="accent2"/>
                </a:solidFill>
                <a:latin typeface="Arial Narrow" pitchFamily="34" charset="0"/>
              </a:rPr>
              <a:t>Sigmetrics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 2012]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  <a:sym typeface="Symbol"/>
              </a:rPr>
              <a:t>: </a:t>
            </a:r>
          </a:p>
          <a:p>
            <a:pPr lvl="1"/>
            <a:r>
              <a:rPr lang="en-US" sz="1800" dirty="0" smtClean="0">
                <a:sym typeface="Symbol"/>
              </a:rPr>
              <a:t>Max-Min Fair at all times; equality in distribution with </a:t>
            </a:r>
            <a:r>
              <a:rPr lang="en-US" sz="1800" dirty="0" err="1" smtClean="0">
                <a:sym typeface="Symbol"/>
              </a:rPr>
              <a:t>VarOpt</a:t>
            </a:r>
            <a:r>
              <a:rPr lang="en-US" sz="1800" dirty="0" smtClean="0">
                <a:sym typeface="Symbol"/>
              </a:rPr>
              <a:t> samples </a:t>
            </a:r>
            <a:r>
              <a:rPr lang="en-US" sz="1800" dirty="0">
                <a:solidFill>
                  <a:schemeClr val="accent2"/>
                </a:solidFill>
                <a:sym typeface="Symbol"/>
              </a:rPr>
              <a:t>{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m</a:t>
            </a:r>
            <a:r>
              <a:rPr lang="en-US" sz="1800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sz="1800" dirty="0" smtClean="0">
                <a:sym typeface="Symbol"/>
              </a:rPr>
              <a:t>from </a:t>
            </a:r>
            <a:r>
              <a:rPr lang="en-US" sz="1800" dirty="0" err="1" smtClean="0">
                <a:solidFill>
                  <a:schemeClr val="accent2"/>
                </a:solidFill>
                <a:sym typeface="Symbol"/>
              </a:rPr>
              <a:t>n</a:t>
            </a:r>
            <a:r>
              <a:rPr lang="en-US" sz="1800" baseline="-25000" dirty="0" err="1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sz="1800" dirty="0" smtClean="0">
                <a:solidFill>
                  <a:schemeClr val="accent2"/>
                </a:solidFill>
                <a:sym typeface="Symbol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5591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FB518"/>
                </a:solidFill>
              </a:rPr>
              <a:t>Setting</a:t>
            </a:r>
            <a:r>
              <a:rPr lang="en-US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ampling a population over successive periods</a:t>
            </a:r>
          </a:p>
          <a:p>
            <a:r>
              <a:rPr lang="en-US" dirty="0"/>
              <a:t>S</a:t>
            </a:r>
            <a:r>
              <a:rPr lang="en-US" dirty="0" smtClean="0"/>
              <a:t>ample independently at each time period?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ost associated with sample churn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series analysis of set of relatively stable keys</a:t>
            </a:r>
          </a:p>
          <a:p>
            <a:r>
              <a:rPr lang="en-US" dirty="0" smtClean="0"/>
              <a:t>Find sampling probabilities through cost minimization</a:t>
            </a:r>
          </a:p>
          <a:p>
            <a:pPr lvl="1"/>
            <a:r>
              <a:rPr lang="en-US" dirty="0" smtClean="0"/>
              <a:t>Minimize Cost = Estimation Variance + </a:t>
            </a:r>
            <a:r>
              <a:rPr lang="en-US" dirty="0" smtClean="0">
                <a:solidFill>
                  <a:schemeClr val="accent2"/>
                </a:solidFill>
              </a:rPr>
              <a:t>z * E[#Churn]</a:t>
            </a:r>
          </a:p>
          <a:p>
            <a:r>
              <a:rPr lang="en-US" dirty="0" smtClean="0"/>
              <a:t>Size m sample with maximal expected churn </a:t>
            </a:r>
            <a:r>
              <a:rPr lang="en-US" dirty="0" smtClean="0">
                <a:solidFill>
                  <a:schemeClr val="accent2"/>
                </a:solidFill>
              </a:rPr>
              <a:t>D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eights </a:t>
            </a:r>
            <a:r>
              <a:rPr lang="en-US" dirty="0" smtClean="0">
                <a:solidFill>
                  <a:schemeClr val="accent2"/>
                </a:solidFill>
              </a:rPr>
              <a:t>{x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}</a:t>
            </a:r>
            <a:r>
              <a:rPr lang="en-US" dirty="0" smtClean="0"/>
              <a:t>, previous sampling probabilities </a:t>
            </a:r>
            <a:r>
              <a:rPr lang="en-US" dirty="0" smtClean="0">
                <a:solidFill>
                  <a:schemeClr val="accent2"/>
                </a:solidFill>
              </a:rPr>
              <a:t>{p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}</a:t>
            </a:r>
          </a:p>
          <a:p>
            <a:pPr lvl="1"/>
            <a:r>
              <a:rPr lang="en-US" dirty="0" smtClean="0"/>
              <a:t>find new sampling probabilities </a:t>
            </a:r>
            <a:r>
              <a:rPr lang="en-US" dirty="0" smtClean="0">
                <a:solidFill>
                  <a:schemeClr val="accent2"/>
                </a:solidFill>
              </a:rPr>
              <a:t>{q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} </a:t>
            </a:r>
            <a:r>
              <a:rPr lang="en-US" dirty="0" smtClean="0"/>
              <a:t>to minimize cost of taking m samples</a:t>
            </a:r>
          </a:p>
          <a:p>
            <a:pPr lvl="1"/>
            <a:r>
              <a:rPr lang="en-US" dirty="0" smtClean="0"/>
              <a:t>Minimize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x</a:t>
            </a:r>
            <a:r>
              <a:rPr lang="en-US" baseline="30000" dirty="0" smtClean="0">
                <a:solidFill>
                  <a:schemeClr val="accent2"/>
                </a:solidFill>
                <a:sym typeface="Symbol"/>
              </a:rPr>
              <a:t>2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/ q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ym typeface="Symbol"/>
              </a:rPr>
              <a:t>subject to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1 </a:t>
            </a:r>
            <a:r>
              <a:rPr lang="en-US" dirty="0">
                <a:solidFill>
                  <a:schemeClr val="accent2"/>
                </a:solidFill>
                <a:latin typeface="Calibri"/>
                <a:cs typeface="Calibri"/>
                <a:sym typeface="Symbol"/>
              </a:rPr>
              <a:t>≥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q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alibri"/>
                <a:cs typeface="Calibri"/>
                <a:sym typeface="Symbol"/>
              </a:rPr>
              <a:t>≥ 0</a:t>
            </a:r>
            <a:r>
              <a:rPr lang="en-US" dirty="0">
                <a:latin typeface="Calibri"/>
                <a:cs typeface="Calibri"/>
                <a:sym typeface="Symbol"/>
              </a:rPr>
              <a:t>,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chemeClr val="accent2"/>
                </a:solidFill>
                <a:sym typeface="Symbol"/>
              </a:rPr>
              <a:t>I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q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= m </a:t>
            </a:r>
            <a:r>
              <a:rPr lang="en-US" dirty="0" smtClean="0">
                <a:sym typeface="Symbol"/>
              </a:rPr>
              <a:t>and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chemeClr val="accent2"/>
                </a:solidFill>
                <a:sym typeface="Symbol"/>
              </a:rPr>
              <a:t>I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| p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Calibri"/>
                <a:cs typeface="Calibri"/>
                <a:sym typeface="Symbol"/>
              </a:rPr>
              <a:t>–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q</a:t>
            </a:r>
            <a:r>
              <a:rPr lang="en-US" baseline="-25000" dirty="0" smtClean="0">
                <a:solidFill>
                  <a:schemeClr val="accent2"/>
                </a:solidFill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| ≤</a:t>
            </a:r>
            <a:r>
              <a:rPr lang="en-US" dirty="0" smtClean="0">
                <a:solidFill>
                  <a:schemeClr val="accent2"/>
                </a:solidFill>
                <a:latin typeface="Calibri"/>
                <a:cs typeface="Calibri"/>
                <a:sym typeface="Symbol"/>
              </a:rPr>
              <a:t> 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D </a:t>
            </a:r>
            <a:endParaRPr lang="en-US" dirty="0" smtClean="0">
              <a:solidFill>
                <a:schemeClr val="accent2"/>
              </a:solidFill>
              <a:latin typeface="Calibri"/>
              <a:cs typeface="Calibri"/>
              <a:sym typeface="Symbol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accent2"/>
                </a:solidFill>
                <a:latin typeface="Arial Narrow" pitchFamily="34" charset="0"/>
                <a:sym typeface="Symbol"/>
              </a:rPr>
              <a:t>[</a:t>
            </a:r>
            <a:r>
              <a:rPr lang="en-US" sz="2000" dirty="0">
                <a:solidFill>
                  <a:schemeClr val="accent2"/>
                </a:solidFill>
                <a:latin typeface="Arial Narrow" pitchFamily="34" charset="0"/>
              </a:rPr>
              <a:t>Cohen, Cormode, </a:t>
            </a:r>
            <a:r>
              <a:rPr lang="en-US" sz="2000" dirty="0" smtClean="0">
                <a:solidFill>
                  <a:schemeClr val="accent2"/>
                </a:solidFill>
                <a:latin typeface="Arial Narrow" pitchFamily="34" charset="0"/>
              </a:rPr>
              <a:t>Duffield, Lund 13]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9500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Part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as a powerful, general summarization technique</a:t>
            </a:r>
          </a:p>
          <a:p>
            <a:r>
              <a:rPr lang="en-US" dirty="0" smtClean="0"/>
              <a:t>Unbiased estimation via Horvitz-Thompson estimators</a:t>
            </a:r>
          </a:p>
          <a:p>
            <a:r>
              <a:rPr lang="en-US" dirty="0" smtClean="0"/>
              <a:t>Sampling from streams of data</a:t>
            </a:r>
          </a:p>
          <a:p>
            <a:pPr lvl="1"/>
            <a:r>
              <a:rPr lang="en-US" dirty="0" smtClean="0"/>
              <a:t>Uniform sampling: reservoir sampling</a:t>
            </a:r>
          </a:p>
          <a:p>
            <a:pPr lvl="1"/>
            <a:r>
              <a:rPr lang="en-US" dirty="0" smtClean="0"/>
              <a:t>Weighted generalizations: sample and hold, counting samples</a:t>
            </a:r>
          </a:p>
          <a:p>
            <a:r>
              <a:rPr lang="en-US" dirty="0" smtClean="0"/>
              <a:t>Advances in stream sampling</a:t>
            </a:r>
          </a:p>
          <a:p>
            <a:pPr lvl="1"/>
            <a:r>
              <a:rPr lang="en-US" dirty="0" smtClean="0"/>
              <a:t>The cost principle for sample design, and IPPS methods</a:t>
            </a:r>
          </a:p>
          <a:p>
            <a:pPr lvl="1"/>
            <a:r>
              <a:rPr lang="en-US" dirty="0" smtClean="0"/>
              <a:t>Threshold, priority and </a:t>
            </a:r>
            <a:r>
              <a:rPr lang="en-US" dirty="0" err="1" smtClean="0"/>
              <a:t>VarOpt</a:t>
            </a:r>
            <a:r>
              <a:rPr lang="en-US" dirty="0" smtClean="0"/>
              <a:t> sampling</a:t>
            </a:r>
          </a:p>
          <a:p>
            <a:pPr lvl="1"/>
            <a:r>
              <a:rPr lang="en-US" dirty="0" smtClean="0"/>
              <a:t>Extending the cost principle: </a:t>
            </a:r>
          </a:p>
          <a:p>
            <a:pPr lvl="2"/>
            <a:r>
              <a:rPr lang="en-US" dirty="0" smtClean="0"/>
              <a:t>structure aware, fair sampling, stable sampling, sketch guided</a:t>
            </a:r>
          </a:p>
        </p:txBody>
      </p:sp>
    </p:spTree>
    <p:extLst>
      <p:ext uri="{BB962C8B-B14F-4D97-AF65-F5344CB8AC3E}">
        <p14:creationId xmlns:p14="http://schemas.microsoft.com/office/powerpoint/2010/main" xmlns="" val="320675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is not the only game in town</a:t>
            </a:r>
          </a:p>
          <a:p>
            <a:pPr lvl="1"/>
            <a:r>
              <a:rPr lang="en-US" dirty="0" smtClean="0"/>
              <a:t>Many other data reduction techniques by many names</a:t>
            </a:r>
          </a:p>
          <a:p>
            <a:r>
              <a:rPr lang="en-US" dirty="0" smtClean="0"/>
              <a:t>Dimensionality reduction methods</a:t>
            </a:r>
          </a:p>
          <a:p>
            <a:pPr lvl="1"/>
            <a:r>
              <a:rPr lang="en-US" dirty="0" smtClean="0"/>
              <a:t>PCA, SVD, eigenvalue/eigenvector decompositions</a:t>
            </a:r>
          </a:p>
          <a:p>
            <a:pPr lvl="1"/>
            <a:r>
              <a:rPr lang="en-US" dirty="0" smtClean="0"/>
              <a:t>Costly and slow to perform on big data</a:t>
            </a:r>
          </a:p>
          <a:p>
            <a:r>
              <a:rPr lang="en-US" dirty="0" smtClean="0"/>
              <a:t>“Sketching” techniques for streams of data</a:t>
            </a:r>
          </a:p>
          <a:p>
            <a:pPr lvl="1"/>
            <a:r>
              <a:rPr lang="en-US" dirty="0" smtClean="0"/>
              <a:t>Hash based summaries via random projections</a:t>
            </a:r>
          </a:p>
          <a:p>
            <a:pPr lvl="1"/>
            <a:r>
              <a:rPr lang="en-US" dirty="0" smtClean="0"/>
              <a:t>Complex to understand and limited in function</a:t>
            </a:r>
          </a:p>
          <a:p>
            <a:r>
              <a:rPr lang="en-US" dirty="0" smtClean="0"/>
              <a:t>Other transform/dictionary based summarization methods</a:t>
            </a:r>
          </a:p>
          <a:p>
            <a:pPr lvl="1"/>
            <a:r>
              <a:rPr lang="en-US" dirty="0" smtClean="0"/>
              <a:t>Wavelets, Fourier Transform, DCT, Histograms</a:t>
            </a:r>
          </a:p>
          <a:p>
            <a:pPr lvl="1"/>
            <a:r>
              <a:rPr lang="en-US" dirty="0" smtClean="0"/>
              <a:t>Not incrementally updatable, high overhead</a:t>
            </a:r>
          </a:p>
          <a:p>
            <a:r>
              <a:rPr lang="en-US" dirty="0" smtClean="0"/>
              <a:t>All worthy of study – in other tutorials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6361330" y="4025898"/>
            <a:ext cx="2503487" cy="835025"/>
            <a:chOff x="6361330" y="4025898"/>
            <a:chExt cx="2503487" cy="835025"/>
          </a:xfrm>
        </p:grpSpPr>
        <p:sp>
          <p:nvSpPr>
            <p:cNvPr id="4" name="Rectangle 34"/>
            <p:cNvSpPr>
              <a:spLocks noChangeArrowheads="1"/>
            </p:cNvSpPr>
            <p:nvPr/>
          </p:nvSpPr>
          <p:spPr bwMode="auto">
            <a:xfrm rot="-1095674">
              <a:off x="6361330" y="4025898"/>
              <a:ext cx="2133600" cy="161925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8028205" y="4337048"/>
              <a:ext cx="836612" cy="523875"/>
              <a:chOff x="4128" y="864"/>
              <a:chExt cx="864" cy="480"/>
            </a:xfrm>
          </p:grpSpPr>
          <p:sp>
            <p:nvSpPr>
              <p:cNvPr id="6" name="Rectangle 36"/>
              <p:cNvSpPr>
                <a:spLocks noChangeArrowheads="1"/>
              </p:cNvSpPr>
              <p:nvPr/>
            </p:nvSpPr>
            <p:spPr bwMode="auto">
              <a:xfrm>
                <a:off x="4128" y="864"/>
                <a:ext cx="864" cy="48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endParaRPr lang="en-US"/>
              </a:p>
            </p:txBody>
          </p:sp>
          <p:sp>
            <p:nvSpPr>
              <p:cNvPr id="7" name="Line 37"/>
              <p:cNvSpPr>
                <a:spLocks noChangeShapeType="1"/>
              </p:cNvSpPr>
              <p:nvPr/>
            </p:nvSpPr>
            <p:spPr bwMode="auto">
              <a:xfrm>
                <a:off x="4224" y="8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8" name="Line 38"/>
              <p:cNvSpPr>
                <a:spLocks noChangeShapeType="1"/>
              </p:cNvSpPr>
              <p:nvPr/>
            </p:nvSpPr>
            <p:spPr bwMode="auto">
              <a:xfrm>
                <a:off x="4320" y="8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9" name="Line 39"/>
              <p:cNvSpPr>
                <a:spLocks noChangeShapeType="1"/>
              </p:cNvSpPr>
              <p:nvPr/>
            </p:nvSpPr>
            <p:spPr bwMode="auto">
              <a:xfrm>
                <a:off x="4416" y="8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" name="Line 40"/>
              <p:cNvSpPr>
                <a:spLocks noChangeShapeType="1"/>
              </p:cNvSpPr>
              <p:nvPr/>
            </p:nvSpPr>
            <p:spPr bwMode="auto">
              <a:xfrm>
                <a:off x="4512" y="8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1" name="Line 41"/>
              <p:cNvSpPr>
                <a:spLocks noChangeShapeType="1"/>
              </p:cNvSpPr>
              <p:nvPr/>
            </p:nvSpPr>
            <p:spPr bwMode="auto">
              <a:xfrm>
                <a:off x="4608" y="8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" name="Line 42"/>
              <p:cNvSpPr>
                <a:spLocks noChangeShapeType="1"/>
              </p:cNvSpPr>
              <p:nvPr/>
            </p:nvSpPr>
            <p:spPr bwMode="auto">
              <a:xfrm>
                <a:off x="4704" y="8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3" name="Line 43"/>
              <p:cNvSpPr>
                <a:spLocks noChangeShapeType="1"/>
              </p:cNvSpPr>
              <p:nvPr/>
            </p:nvSpPr>
            <p:spPr bwMode="auto">
              <a:xfrm>
                <a:off x="4800" y="8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4" name="Line 44"/>
              <p:cNvSpPr>
                <a:spLocks noChangeShapeType="1"/>
              </p:cNvSpPr>
              <p:nvPr/>
            </p:nvSpPr>
            <p:spPr bwMode="auto">
              <a:xfrm>
                <a:off x="4896" y="864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Line 45"/>
              <p:cNvSpPr>
                <a:spLocks noChangeShapeType="1"/>
              </p:cNvSpPr>
              <p:nvPr/>
            </p:nvSpPr>
            <p:spPr bwMode="auto">
              <a:xfrm>
                <a:off x="4128" y="96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6" name="Line 46"/>
              <p:cNvSpPr>
                <a:spLocks noChangeShapeType="1"/>
              </p:cNvSpPr>
              <p:nvPr/>
            </p:nvSpPr>
            <p:spPr bwMode="auto">
              <a:xfrm>
                <a:off x="4128" y="105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Line 47"/>
              <p:cNvSpPr>
                <a:spLocks noChangeShapeType="1"/>
              </p:cNvSpPr>
              <p:nvPr/>
            </p:nvSpPr>
            <p:spPr bwMode="auto">
              <a:xfrm>
                <a:off x="4128" y="1152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" name="Line 48"/>
              <p:cNvSpPr>
                <a:spLocks noChangeShapeType="1"/>
              </p:cNvSpPr>
              <p:nvPr/>
            </p:nvSpPr>
            <p:spPr bwMode="auto">
              <a:xfrm>
                <a:off x="4128" y="1248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9" name="Line 49"/>
            <p:cNvSpPr>
              <a:spLocks noChangeShapeType="1"/>
            </p:cNvSpPr>
            <p:nvPr/>
          </p:nvSpPr>
          <p:spPr bwMode="auto">
            <a:xfrm>
              <a:off x="7493217" y="4268785"/>
              <a:ext cx="455613" cy="17145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140290" name="Picture 2" descr="http://www.harappadna.org/wp-content/uploads/2011/03/ref1_pca_9_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4446" y="1633540"/>
            <a:ext cx="1983449" cy="198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4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4" descr="I:\Latex\Seminar\Sigcomm00\Figs\domain.gif"/>
          <p:cNvPicPr>
            <a:picLocks noChangeAspect="1" noChangeArrowheads="1"/>
          </p:cNvPicPr>
          <p:nvPr/>
        </p:nvPicPr>
        <p:blipFill>
          <a:blip r:embed="rId4" cstate="print">
            <a:alphaModFix/>
          </a:blip>
          <a:srcRect/>
          <a:stretch>
            <a:fillRect/>
          </a:stretch>
        </p:blipFill>
        <p:spPr bwMode="auto">
          <a:xfrm>
            <a:off x="-21063" y="5144324"/>
            <a:ext cx="2864237" cy="1609535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Graham Cormode, University of Warwick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hlinkClick r:id="rId5"/>
              </a:rPr>
              <a:t>G.Cormode@warwick.ac.uk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Nick Duffield, Texas A&amp;M University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hlinkClick r:id="rId6"/>
              </a:rPr>
              <a:t>Nick.Duffield@gmail.com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Sampling for Big Data</a:t>
            </a:r>
            <a:endParaRPr lang="en-GB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352800" y="5595839"/>
            <a:ext cx="5257800" cy="960438"/>
            <a:chOff x="432" y="864"/>
            <a:chExt cx="4992" cy="912"/>
          </a:xfrm>
        </p:grpSpPr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432" y="1056"/>
              <a:ext cx="3580" cy="528"/>
              <a:chOff x="432" y="960"/>
              <a:chExt cx="3580" cy="528"/>
            </a:xfrm>
          </p:grpSpPr>
          <p:sp>
            <p:nvSpPr>
              <p:cNvPr id="15" name="Oval 7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73"/>
              <p:cNvSpPr>
                <a:spLocks noChangeArrowheads="1"/>
              </p:cNvSpPr>
              <p:nvPr/>
            </p:nvSpPr>
            <p:spPr bwMode="auto">
              <a:xfrm>
                <a:off x="56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74"/>
              <p:cNvSpPr>
                <a:spLocks noChangeArrowheads="1"/>
              </p:cNvSpPr>
              <p:nvPr/>
            </p:nvSpPr>
            <p:spPr bwMode="auto">
              <a:xfrm>
                <a:off x="70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75"/>
              <p:cNvSpPr>
                <a:spLocks noChangeArrowheads="1"/>
              </p:cNvSpPr>
              <p:nvPr/>
            </p:nvSpPr>
            <p:spPr bwMode="auto">
              <a:xfrm>
                <a:off x="83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76"/>
              <p:cNvSpPr>
                <a:spLocks noChangeArrowheads="1"/>
              </p:cNvSpPr>
              <p:nvPr/>
            </p:nvSpPr>
            <p:spPr bwMode="auto">
              <a:xfrm>
                <a:off x="96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77"/>
              <p:cNvSpPr>
                <a:spLocks noChangeArrowheads="1"/>
              </p:cNvSpPr>
              <p:nvPr/>
            </p:nvSpPr>
            <p:spPr bwMode="auto">
              <a:xfrm>
                <a:off x="110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78"/>
              <p:cNvSpPr>
                <a:spLocks noChangeArrowheads="1"/>
              </p:cNvSpPr>
              <p:nvPr/>
            </p:nvSpPr>
            <p:spPr bwMode="auto">
              <a:xfrm>
                <a:off x="123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79"/>
              <p:cNvSpPr>
                <a:spLocks noChangeArrowheads="1"/>
              </p:cNvSpPr>
              <p:nvPr/>
            </p:nvSpPr>
            <p:spPr bwMode="auto">
              <a:xfrm>
                <a:off x="137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80"/>
              <p:cNvSpPr>
                <a:spLocks noChangeArrowheads="1"/>
              </p:cNvSpPr>
              <p:nvPr/>
            </p:nvSpPr>
            <p:spPr bwMode="auto">
              <a:xfrm>
                <a:off x="150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81"/>
              <p:cNvSpPr>
                <a:spLocks noChangeArrowheads="1"/>
              </p:cNvSpPr>
              <p:nvPr/>
            </p:nvSpPr>
            <p:spPr bwMode="auto">
              <a:xfrm>
                <a:off x="163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82"/>
              <p:cNvSpPr>
                <a:spLocks noChangeArrowheads="1"/>
              </p:cNvSpPr>
              <p:nvPr/>
            </p:nvSpPr>
            <p:spPr bwMode="auto">
              <a:xfrm>
                <a:off x="177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3"/>
              <p:cNvSpPr>
                <a:spLocks noChangeArrowheads="1"/>
              </p:cNvSpPr>
              <p:nvPr/>
            </p:nvSpPr>
            <p:spPr bwMode="auto">
              <a:xfrm>
                <a:off x="190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204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85"/>
              <p:cNvSpPr>
                <a:spLocks noChangeArrowheads="1"/>
              </p:cNvSpPr>
              <p:nvPr/>
            </p:nvSpPr>
            <p:spPr bwMode="auto">
              <a:xfrm>
                <a:off x="217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86"/>
              <p:cNvSpPr>
                <a:spLocks noChangeArrowheads="1"/>
              </p:cNvSpPr>
              <p:nvPr/>
            </p:nvSpPr>
            <p:spPr bwMode="auto">
              <a:xfrm>
                <a:off x="230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87"/>
              <p:cNvSpPr>
                <a:spLocks noChangeArrowheads="1"/>
              </p:cNvSpPr>
              <p:nvPr/>
            </p:nvSpPr>
            <p:spPr bwMode="auto">
              <a:xfrm>
                <a:off x="244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88"/>
              <p:cNvSpPr>
                <a:spLocks noChangeArrowheads="1"/>
              </p:cNvSpPr>
              <p:nvPr/>
            </p:nvSpPr>
            <p:spPr bwMode="auto">
              <a:xfrm>
                <a:off x="257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89"/>
              <p:cNvSpPr>
                <a:spLocks noChangeArrowheads="1"/>
              </p:cNvSpPr>
              <p:nvPr/>
            </p:nvSpPr>
            <p:spPr bwMode="auto">
              <a:xfrm>
                <a:off x="271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90"/>
              <p:cNvSpPr>
                <a:spLocks noChangeArrowheads="1"/>
              </p:cNvSpPr>
              <p:nvPr/>
            </p:nvSpPr>
            <p:spPr bwMode="auto">
              <a:xfrm>
                <a:off x="284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91"/>
              <p:cNvSpPr>
                <a:spLocks noChangeArrowheads="1"/>
              </p:cNvSpPr>
              <p:nvPr/>
            </p:nvSpPr>
            <p:spPr bwMode="auto">
              <a:xfrm>
                <a:off x="297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92"/>
              <p:cNvSpPr>
                <a:spLocks noChangeArrowheads="1"/>
              </p:cNvSpPr>
              <p:nvPr/>
            </p:nvSpPr>
            <p:spPr bwMode="auto">
              <a:xfrm>
                <a:off x="311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93"/>
              <p:cNvSpPr>
                <a:spLocks noChangeArrowheads="1"/>
              </p:cNvSpPr>
              <p:nvPr/>
            </p:nvSpPr>
            <p:spPr bwMode="auto">
              <a:xfrm>
                <a:off x="324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94"/>
              <p:cNvSpPr>
                <a:spLocks noChangeArrowheads="1"/>
              </p:cNvSpPr>
              <p:nvPr/>
            </p:nvSpPr>
            <p:spPr bwMode="auto">
              <a:xfrm>
                <a:off x="338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5"/>
              <p:cNvSpPr>
                <a:spLocks noChangeArrowheads="1"/>
              </p:cNvSpPr>
              <p:nvPr/>
            </p:nvSpPr>
            <p:spPr bwMode="auto">
              <a:xfrm>
                <a:off x="351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96"/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97"/>
              <p:cNvSpPr>
                <a:spLocks noChangeArrowheads="1"/>
              </p:cNvSpPr>
              <p:nvPr/>
            </p:nvSpPr>
            <p:spPr bwMode="auto">
              <a:xfrm>
                <a:off x="378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98"/>
              <p:cNvSpPr>
                <a:spLocks noChangeArrowheads="1"/>
              </p:cNvSpPr>
              <p:nvPr/>
            </p:nvSpPr>
            <p:spPr bwMode="auto">
              <a:xfrm>
                <a:off x="391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9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0"/>
              <p:cNvSpPr>
                <a:spLocks noChangeArrowheads="1"/>
              </p:cNvSpPr>
              <p:nvPr/>
            </p:nvSpPr>
            <p:spPr bwMode="auto">
              <a:xfrm>
                <a:off x="56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1"/>
              <p:cNvSpPr>
                <a:spLocks noChangeArrowheads="1"/>
              </p:cNvSpPr>
              <p:nvPr/>
            </p:nvSpPr>
            <p:spPr bwMode="auto">
              <a:xfrm>
                <a:off x="70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02"/>
              <p:cNvSpPr>
                <a:spLocks noChangeArrowheads="1"/>
              </p:cNvSpPr>
              <p:nvPr/>
            </p:nvSpPr>
            <p:spPr bwMode="auto">
              <a:xfrm>
                <a:off x="83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103"/>
              <p:cNvSpPr>
                <a:spLocks noChangeArrowheads="1"/>
              </p:cNvSpPr>
              <p:nvPr/>
            </p:nvSpPr>
            <p:spPr bwMode="auto">
              <a:xfrm>
                <a:off x="96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04"/>
              <p:cNvSpPr>
                <a:spLocks noChangeArrowheads="1"/>
              </p:cNvSpPr>
              <p:nvPr/>
            </p:nvSpPr>
            <p:spPr bwMode="auto">
              <a:xfrm>
                <a:off x="110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05"/>
              <p:cNvSpPr>
                <a:spLocks noChangeArrowheads="1"/>
              </p:cNvSpPr>
              <p:nvPr/>
            </p:nvSpPr>
            <p:spPr bwMode="auto">
              <a:xfrm>
                <a:off x="123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06"/>
              <p:cNvSpPr>
                <a:spLocks noChangeArrowheads="1"/>
              </p:cNvSpPr>
              <p:nvPr/>
            </p:nvSpPr>
            <p:spPr bwMode="auto">
              <a:xfrm>
                <a:off x="137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07"/>
              <p:cNvSpPr>
                <a:spLocks noChangeArrowheads="1"/>
              </p:cNvSpPr>
              <p:nvPr/>
            </p:nvSpPr>
            <p:spPr bwMode="auto">
              <a:xfrm>
                <a:off x="150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108"/>
              <p:cNvSpPr>
                <a:spLocks noChangeArrowheads="1"/>
              </p:cNvSpPr>
              <p:nvPr/>
            </p:nvSpPr>
            <p:spPr bwMode="auto">
              <a:xfrm>
                <a:off x="163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09"/>
              <p:cNvSpPr>
                <a:spLocks noChangeArrowheads="1"/>
              </p:cNvSpPr>
              <p:nvPr/>
            </p:nvSpPr>
            <p:spPr bwMode="auto">
              <a:xfrm>
                <a:off x="177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10"/>
              <p:cNvSpPr>
                <a:spLocks noChangeArrowheads="1"/>
              </p:cNvSpPr>
              <p:nvPr/>
            </p:nvSpPr>
            <p:spPr bwMode="auto">
              <a:xfrm>
                <a:off x="190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11"/>
              <p:cNvSpPr>
                <a:spLocks noChangeArrowheads="1"/>
              </p:cNvSpPr>
              <p:nvPr/>
            </p:nvSpPr>
            <p:spPr bwMode="auto">
              <a:xfrm>
                <a:off x="204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112"/>
              <p:cNvSpPr>
                <a:spLocks noChangeArrowheads="1"/>
              </p:cNvSpPr>
              <p:nvPr/>
            </p:nvSpPr>
            <p:spPr bwMode="auto">
              <a:xfrm>
                <a:off x="217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113"/>
              <p:cNvSpPr>
                <a:spLocks noChangeArrowheads="1"/>
              </p:cNvSpPr>
              <p:nvPr/>
            </p:nvSpPr>
            <p:spPr bwMode="auto">
              <a:xfrm>
                <a:off x="230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114"/>
              <p:cNvSpPr>
                <a:spLocks noChangeArrowheads="1"/>
              </p:cNvSpPr>
              <p:nvPr/>
            </p:nvSpPr>
            <p:spPr bwMode="auto">
              <a:xfrm>
                <a:off x="244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15"/>
              <p:cNvSpPr>
                <a:spLocks noChangeArrowheads="1"/>
              </p:cNvSpPr>
              <p:nvPr/>
            </p:nvSpPr>
            <p:spPr bwMode="auto">
              <a:xfrm>
                <a:off x="257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16"/>
              <p:cNvSpPr>
                <a:spLocks noChangeArrowheads="1"/>
              </p:cNvSpPr>
              <p:nvPr/>
            </p:nvSpPr>
            <p:spPr bwMode="auto">
              <a:xfrm>
                <a:off x="271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17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118"/>
              <p:cNvSpPr>
                <a:spLocks noChangeArrowheads="1"/>
              </p:cNvSpPr>
              <p:nvPr/>
            </p:nvSpPr>
            <p:spPr bwMode="auto">
              <a:xfrm>
                <a:off x="56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19"/>
              <p:cNvSpPr>
                <a:spLocks noChangeArrowheads="1"/>
              </p:cNvSpPr>
              <p:nvPr/>
            </p:nvSpPr>
            <p:spPr bwMode="auto">
              <a:xfrm>
                <a:off x="70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20"/>
              <p:cNvSpPr>
                <a:spLocks noChangeArrowheads="1"/>
              </p:cNvSpPr>
              <p:nvPr/>
            </p:nvSpPr>
            <p:spPr bwMode="auto">
              <a:xfrm>
                <a:off x="834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21"/>
              <p:cNvSpPr>
                <a:spLocks noChangeArrowheads="1"/>
              </p:cNvSpPr>
              <p:nvPr/>
            </p:nvSpPr>
            <p:spPr bwMode="auto">
              <a:xfrm>
                <a:off x="968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22"/>
              <p:cNvSpPr>
                <a:spLocks noChangeArrowheads="1"/>
              </p:cNvSpPr>
              <p:nvPr/>
            </p:nvSpPr>
            <p:spPr bwMode="auto">
              <a:xfrm>
                <a:off x="110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23"/>
              <p:cNvSpPr>
                <a:spLocks noChangeArrowheads="1"/>
              </p:cNvSpPr>
              <p:nvPr/>
            </p:nvSpPr>
            <p:spPr bwMode="auto">
              <a:xfrm>
                <a:off x="123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24"/>
              <p:cNvSpPr>
                <a:spLocks noChangeArrowheads="1"/>
              </p:cNvSpPr>
              <p:nvPr/>
            </p:nvSpPr>
            <p:spPr bwMode="auto">
              <a:xfrm>
                <a:off x="137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25"/>
              <p:cNvSpPr>
                <a:spLocks noChangeArrowheads="1"/>
              </p:cNvSpPr>
              <p:nvPr/>
            </p:nvSpPr>
            <p:spPr bwMode="auto">
              <a:xfrm>
                <a:off x="43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26"/>
              <p:cNvSpPr>
                <a:spLocks noChangeArrowheads="1"/>
              </p:cNvSpPr>
              <p:nvPr/>
            </p:nvSpPr>
            <p:spPr bwMode="auto">
              <a:xfrm>
                <a:off x="56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27"/>
              <p:cNvSpPr>
                <a:spLocks noChangeArrowheads="1"/>
              </p:cNvSpPr>
              <p:nvPr/>
            </p:nvSpPr>
            <p:spPr bwMode="auto">
              <a:xfrm>
                <a:off x="70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128"/>
              <p:cNvSpPr>
                <a:spLocks noChangeArrowheads="1"/>
              </p:cNvSpPr>
              <p:nvPr/>
            </p:nvSpPr>
            <p:spPr bwMode="auto">
              <a:xfrm>
                <a:off x="83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129"/>
              <p:cNvSpPr>
                <a:spLocks noChangeArrowheads="1"/>
              </p:cNvSpPr>
              <p:nvPr/>
            </p:nvSpPr>
            <p:spPr bwMode="auto">
              <a:xfrm>
                <a:off x="96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30"/>
              <p:cNvSpPr>
                <a:spLocks noChangeArrowheads="1"/>
              </p:cNvSpPr>
              <p:nvPr/>
            </p:nvSpPr>
            <p:spPr bwMode="auto">
              <a:xfrm>
                <a:off x="110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31"/>
              <p:cNvSpPr>
                <a:spLocks noChangeArrowheads="1"/>
              </p:cNvSpPr>
              <p:nvPr/>
            </p:nvSpPr>
            <p:spPr bwMode="auto">
              <a:xfrm>
                <a:off x="123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32"/>
              <p:cNvSpPr>
                <a:spLocks noChangeArrowheads="1"/>
              </p:cNvSpPr>
              <p:nvPr/>
            </p:nvSpPr>
            <p:spPr bwMode="auto">
              <a:xfrm>
                <a:off x="137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33"/>
              <p:cNvSpPr>
                <a:spLocks noChangeArrowheads="1"/>
              </p:cNvSpPr>
              <p:nvPr/>
            </p:nvSpPr>
            <p:spPr bwMode="auto">
              <a:xfrm>
                <a:off x="150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34"/>
              <p:cNvSpPr>
                <a:spLocks noChangeArrowheads="1"/>
              </p:cNvSpPr>
              <p:nvPr/>
            </p:nvSpPr>
            <p:spPr bwMode="auto">
              <a:xfrm>
                <a:off x="163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35"/>
              <p:cNvSpPr>
                <a:spLocks noChangeArrowheads="1"/>
              </p:cNvSpPr>
              <p:nvPr/>
            </p:nvSpPr>
            <p:spPr bwMode="auto">
              <a:xfrm>
                <a:off x="177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36"/>
              <p:cNvSpPr>
                <a:spLocks noChangeArrowheads="1"/>
              </p:cNvSpPr>
              <p:nvPr/>
            </p:nvSpPr>
            <p:spPr bwMode="auto">
              <a:xfrm>
                <a:off x="190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37"/>
              <p:cNvSpPr>
                <a:spLocks noChangeArrowheads="1"/>
              </p:cNvSpPr>
              <p:nvPr/>
            </p:nvSpPr>
            <p:spPr bwMode="auto">
              <a:xfrm>
                <a:off x="204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138"/>
              <p:cNvSpPr>
                <a:spLocks noChangeArrowheads="1"/>
              </p:cNvSpPr>
              <p:nvPr/>
            </p:nvSpPr>
            <p:spPr bwMode="auto">
              <a:xfrm>
                <a:off x="217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39"/>
              <p:cNvSpPr>
                <a:spLocks noChangeArrowheads="1"/>
              </p:cNvSpPr>
              <p:nvPr/>
            </p:nvSpPr>
            <p:spPr bwMode="auto">
              <a:xfrm>
                <a:off x="230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40"/>
              <p:cNvSpPr>
                <a:spLocks noChangeArrowheads="1"/>
              </p:cNvSpPr>
              <p:nvPr/>
            </p:nvSpPr>
            <p:spPr bwMode="auto">
              <a:xfrm>
                <a:off x="244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141"/>
              <p:cNvSpPr>
                <a:spLocks noChangeArrowheads="1"/>
              </p:cNvSpPr>
              <p:nvPr/>
            </p:nvSpPr>
            <p:spPr bwMode="auto">
              <a:xfrm>
                <a:off x="257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Oval 142"/>
            <p:cNvSpPr>
              <a:spLocks noChangeArrowheads="1"/>
            </p:cNvSpPr>
            <p:nvPr/>
          </p:nvSpPr>
          <p:spPr bwMode="auto">
            <a:xfrm>
              <a:off x="475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43"/>
            <p:cNvSpPr>
              <a:spLocks noChangeArrowheads="1"/>
            </p:cNvSpPr>
            <p:nvPr/>
          </p:nvSpPr>
          <p:spPr bwMode="auto">
            <a:xfrm>
              <a:off x="499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44"/>
            <p:cNvSpPr>
              <a:spLocks noChangeArrowheads="1"/>
            </p:cNvSpPr>
            <p:nvPr/>
          </p:nvSpPr>
          <p:spPr bwMode="auto">
            <a:xfrm>
              <a:off x="523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45"/>
            <p:cNvSpPr>
              <a:spLocks noChangeArrowheads="1"/>
            </p:cNvSpPr>
            <p:nvPr/>
          </p:nvSpPr>
          <p:spPr bwMode="auto">
            <a:xfrm>
              <a:off x="475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46"/>
            <p:cNvSpPr>
              <a:spLocks noChangeArrowheads="1"/>
            </p:cNvSpPr>
            <p:nvPr/>
          </p:nvSpPr>
          <p:spPr bwMode="auto">
            <a:xfrm>
              <a:off x="4752" y="134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7"/>
            <p:cNvSpPr>
              <a:spLocks noChangeArrowheads="1"/>
            </p:cNvSpPr>
            <p:nvPr/>
          </p:nvSpPr>
          <p:spPr bwMode="auto">
            <a:xfrm>
              <a:off x="475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48"/>
            <p:cNvSpPr>
              <a:spLocks noChangeArrowheads="1"/>
            </p:cNvSpPr>
            <p:nvPr/>
          </p:nvSpPr>
          <p:spPr bwMode="auto">
            <a:xfrm>
              <a:off x="499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49"/>
            <p:cNvSpPr>
              <a:spLocks noChangeArrowheads="1"/>
            </p:cNvSpPr>
            <p:nvPr/>
          </p:nvSpPr>
          <p:spPr bwMode="auto">
            <a:xfrm>
              <a:off x="499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50"/>
            <p:cNvSpPr>
              <a:spLocks noChangeArrowheads="1"/>
            </p:cNvSpPr>
            <p:nvPr/>
          </p:nvSpPr>
          <p:spPr bwMode="auto">
            <a:xfrm>
              <a:off x="3792" y="1200"/>
              <a:ext cx="768" cy="288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5" name="Straight Connector 84"/>
          <p:cNvCxnSpPr/>
          <p:nvPr/>
        </p:nvCxnSpPr>
        <p:spPr>
          <a:xfrm rot="5400000">
            <a:off x="7857086" y="2371655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8271295" y="2361714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8707304" y="236171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7857086" y="2823974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8271295" y="2814033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8707304" y="2814033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083245" y="2587874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109889" y="303273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97455" y="303273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92609" y="2587874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056600" y="214301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492609" y="214301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8439320" y="209330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885018" y="2083363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032378" y="2088334"/>
            <a:ext cx="96891" cy="99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446587" y="254065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892285" y="253071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039646" y="253568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449011" y="298799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894709" y="2978058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042069" y="298302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99" idx="5"/>
            <a:endCxn id="100" idx="1"/>
          </p:cNvCxnSpPr>
          <p:nvPr/>
        </p:nvCxnSpPr>
        <p:spPr>
          <a:xfrm>
            <a:off x="8115080" y="2173186"/>
            <a:ext cx="345697" cy="38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8543134" y="2173186"/>
            <a:ext cx="363341" cy="37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0" idx="5"/>
            <a:endCxn id="104" idx="1"/>
          </p:cNvCxnSpPr>
          <p:nvPr/>
        </p:nvCxnSpPr>
        <p:spPr>
          <a:xfrm>
            <a:off x="8529289" y="2625504"/>
            <a:ext cx="379609" cy="367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5" idx="7"/>
            <a:endCxn id="100" idx="3"/>
          </p:cNvCxnSpPr>
          <p:nvPr/>
        </p:nvCxnSpPr>
        <p:spPr>
          <a:xfrm flipV="1">
            <a:off x="8124771" y="2625504"/>
            <a:ext cx="336006" cy="37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7854662" y="3418750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8268871" y="3408809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704880" y="3408809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7854662" y="3871069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8268871" y="3861128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8704880" y="3861128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080821" y="3634969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107465" y="4079833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95031" y="4079833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490185" y="3634969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054176" y="3190105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490185" y="3190105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8436896" y="314039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82594" y="3130458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8029954" y="3135429"/>
            <a:ext cx="96891" cy="99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444163" y="3587746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8889861" y="3577806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037222" y="3582776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446587" y="403509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8892285" y="4025153"/>
            <a:ext cx="96891" cy="99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8039645" y="403012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stCxn id="124" idx="5"/>
            <a:endCxn id="125" idx="1"/>
          </p:cNvCxnSpPr>
          <p:nvPr/>
        </p:nvCxnSpPr>
        <p:spPr>
          <a:xfrm>
            <a:off x="8112656" y="3220281"/>
            <a:ext cx="345697" cy="38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126" idx="1"/>
          </p:cNvCxnSpPr>
          <p:nvPr/>
        </p:nvCxnSpPr>
        <p:spPr>
          <a:xfrm>
            <a:off x="8540710" y="3220281"/>
            <a:ext cx="363341" cy="3720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5" idx="5"/>
            <a:endCxn id="129" idx="1"/>
          </p:cNvCxnSpPr>
          <p:nvPr/>
        </p:nvCxnSpPr>
        <p:spPr>
          <a:xfrm>
            <a:off x="8526865" y="3672599"/>
            <a:ext cx="379609" cy="367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0" idx="7"/>
            <a:endCxn id="125" idx="3"/>
          </p:cNvCxnSpPr>
          <p:nvPr/>
        </p:nvCxnSpPr>
        <p:spPr>
          <a:xfrm flipV="1">
            <a:off x="8122347" y="3672599"/>
            <a:ext cx="336006" cy="3720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7852238" y="4465845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266447" y="445590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8702456" y="445590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7852238" y="491816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8266447" y="4908223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8702456" y="4908223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078397" y="4682064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105041" y="512692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492607" y="512692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487761" y="4682064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8051752" y="423720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8487761" y="423720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8434472" y="418749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880170" y="4177553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27530" y="418252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441739" y="463484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8887437" y="462490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034798" y="462987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444163" y="508218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8889861" y="5072248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8037221" y="507721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>
            <a:stCxn id="149" idx="5"/>
            <a:endCxn id="150" idx="1"/>
          </p:cNvCxnSpPr>
          <p:nvPr/>
        </p:nvCxnSpPr>
        <p:spPr>
          <a:xfrm>
            <a:off x="8110232" y="4267376"/>
            <a:ext cx="345697" cy="38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151" idx="1"/>
          </p:cNvCxnSpPr>
          <p:nvPr/>
        </p:nvCxnSpPr>
        <p:spPr>
          <a:xfrm>
            <a:off x="8538286" y="4267376"/>
            <a:ext cx="363341" cy="37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50" idx="5"/>
            <a:endCxn id="154" idx="1"/>
          </p:cNvCxnSpPr>
          <p:nvPr/>
        </p:nvCxnSpPr>
        <p:spPr>
          <a:xfrm>
            <a:off x="8524441" y="4719694"/>
            <a:ext cx="379609" cy="367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5" idx="7"/>
            <a:endCxn id="150" idx="3"/>
          </p:cNvCxnSpPr>
          <p:nvPr/>
        </p:nvCxnSpPr>
        <p:spPr>
          <a:xfrm flipV="1">
            <a:off x="8119923" y="4719694"/>
            <a:ext cx="336006" cy="37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2344545" y="317834"/>
            <a:ext cx="730546" cy="368914"/>
            <a:chOff x="5050992" y="1614308"/>
            <a:chExt cx="1787957" cy="902890"/>
          </a:xfrm>
        </p:grpSpPr>
        <p:cxnSp>
          <p:nvCxnSpPr>
            <p:cNvPr id="161" name="Straight Arrow Connector 160"/>
            <p:cNvCxnSpPr/>
            <p:nvPr/>
          </p:nvCxnSpPr>
          <p:spPr bwMode="auto">
            <a:xfrm flipV="1">
              <a:off x="5050992" y="2187246"/>
              <a:ext cx="599310" cy="9472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 bwMode="auto">
            <a:xfrm rot="5400000" flipH="1" flipV="1">
              <a:off x="5627251" y="1959122"/>
              <a:ext cx="240588" cy="1998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 bwMode="auto">
            <a:xfrm>
              <a:off x="5639238" y="2184690"/>
              <a:ext cx="437714" cy="26799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4" name="Straight Arrow Connector 163"/>
            <p:cNvCxnSpPr/>
            <p:nvPr/>
          </p:nvCxnSpPr>
          <p:spPr bwMode="auto">
            <a:xfrm flipV="1">
              <a:off x="5661746" y="2045710"/>
              <a:ext cx="734291" cy="13854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 rot="5400000" flipH="1" flipV="1">
              <a:off x="6317672" y="1759529"/>
              <a:ext cx="346365" cy="2355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6381749" y="1902403"/>
              <a:ext cx="4572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7" name="Straight Arrow Connector 166"/>
            <p:cNvCxnSpPr/>
            <p:nvPr/>
          </p:nvCxnSpPr>
          <p:spPr bwMode="auto">
            <a:xfrm>
              <a:off x="6360105" y="2059564"/>
              <a:ext cx="471055" cy="12469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8" name="Straight Arrow Connector 167"/>
            <p:cNvCxnSpPr/>
            <p:nvPr/>
          </p:nvCxnSpPr>
          <p:spPr bwMode="auto">
            <a:xfrm rot="5400000" flipH="1" flipV="1">
              <a:off x="5722933" y="1742034"/>
              <a:ext cx="324760" cy="6930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9" name="Straight Arrow Connector 168"/>
            <p:cNvCxnSpPr/>
            <p:nvPr/>
          </p:nvCxnSpPr>
          <p:spPr bwMode="auto">
            <a:xfrm flipV="1">
              <a:off x="5841423" y="1685493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0" name="Straight Arrow Connector 169"/>
            <p:cNvCxnSpPr/>
            <p:nvPr/>
          </p:nvCxnSpPr>
          <p:spPr bwMode="auto">
            <a:xfrm flipV="1">
              <a:off x="5855710" y="1847418"/>
              <a:ext cx="415639" cy="831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 bwMode="auto">
            <a:xfrm flipV="1">
              <a:off x="6059201" y="2184256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 bwMode="auto">
            <a:xfrm flipV="1">
              <a:off x="6073052" y="2257856"/>
              <a:ext cx="443349" cy="18010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 bwMode="auto">
            <a:xfrm>
              <a:off x="6064395" y="2447925"/>
              <a:ext cx="360218" cy="6927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74" name="Straight Arrow Connector 173"/>
          <p:cNvCxnSpPr/>
          <p:nvPr/>
        </p:nvCxnSpPr>
        <p:spPr bwMode="auto">
          <a:xfrm>
            <a:off x="2286295" y="1727233"/>
            <a:ext cx="190334" cy="215006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flipV="1">
            <a:off x="2501302" y="1659087"/>
            <a:ext cx="277288" cy="117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6" name="Group 108"/>
          <p:cNvGrpSpPr/>
          <p:nvPr/>
        </p:nvGrpSpPr>
        <p:grpSpPr>
          <a:xfrm>
            <a:off x="2769178" y="1458182"/>
            <a:ext cx="231455" cy="326621"/>
            <a:chOff x="6650966" y="4318960"/>
            <a:chExt cx="566468" cy="799381"/>
          </a:xfrm>
        </p:grpSpPr>
        <p:cxnSp>
          <p:nvCxnSpPr>
            <p:cNvPr id="177" name="Straight Arrow Connector 176"/>
            <p:cNvCxnSpPr/>
            <p:nvPr/>
          </p:nvCxnSpPr>
          <p:spPr bwMode="auto">
            <a:xfrm flipV="1">
              <a:off x="6650966" y="4318960"/>
              <a:ext cx="368061" cy="4773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 flipV="1">
              <a:off x="6668219" y="4511615"/>
              <a:ext cx="491706" cy="32780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 flipV="1">
              <a:off x="6659592" y="4761782"/>
              <a:ext cx="534838" cy="8626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 bwMode="auto">
            <a:xfrm>
              <a:off x="6676845" y="4848045"/>
              <a:ext cx="540589" cy="117896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 bwMode="auto">
            <a:xfrm>
              <a:off x="6676845" y="4839419"/>
              <a:ext cx="373812" cy="27892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82" name="Straight Arrow Connector 181"/>
          <p:cNvCxnSpPr/>
          <p:nvPr/>
        </p:nvCxnSpPr>
        <p:spPr bwMode="auto">
          <a:xfrm flipV="1">
            <a:off x="2130714" y="260960"/>
            <a:ext cx="162643" cy="16676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844709" y="606380"/>
            <a:ext cx="609772" cy="475833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626178" y="666299"/>
            <a:ext cx="800105" cy="62387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784790" y="1092787"/>
            <a:ext cx="666166" cy="62034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flipH="1">
            <a:off x="971598" y="1286645"/>
            <a:ext cx="451161" cy="5498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 flipV="1">
            <a:off x="1465055" y="475966"/>
            <a:ext cx="630920" cy="59919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 flipV="1">
            <a:off x="1644814" y="655725"/>
            <a:ext cx="433537" cy="53222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endCxn id="217" idx="0"/>
          </p:cNvCxnSpPr>
          <p:nvPr/>
        </p:nvCxnSpPr>
        <p:spPr bwMode="auto">
          <a:xfrm>
            <a:off x="2088925" y="655725"/>
            <a:ext cx="210974" cy="79768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endCxn id="218" idx="0"/>
          </p:cNvCxnSpPr>
          <p:nvPr/>
        </p:nvCxnSpPr>
        <p:spPr bwMode="auto">
          <a:xfrm>
            <a:off x="2300407" y="585231"/>
            <a:ext cx="188651" cy="993894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>
            <a:off x="1658913" y="1209101"/>
            <a:ext cx="623870" cy="30664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1426283" y="1279595"/>
            <a:ext cx="831827" cy="43001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flipH="1">
            <a:off x="663406" y="444518"/>
            <a:ext cx="1486976" cy="2612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flipH="1" flipV="1">
            <a:off x="841184" y="616953"/>
            <a:ext cx="1237167" cy="3877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>
            <a:off x="2120647" y="479490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flipV="1">
            <a:off x="2080701" y="609904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flipH="1">
            <a:off x="2077176" y="475966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3669" y="396004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2828" y="521718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6647" y="583988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9850" y="1581477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Straight Connector 201"/>
          <p:cNvCxnSpPr/>
          <p:nvPr/>
        </p:nvCxnSpPr>
        <p:spPr bwMode="auto">
          <a:xfrm>
            <a:off x="656725" y="485364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V="1">
            <a:off x="616779" y="615778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H="1">
            <a:off x="613254" y="481840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747" y="401878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906" y="527592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724" y="589862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traight Connector 207"/>
          <p:cNvCxnSpPr/>
          <p:nvPr/>
        </p:nvCxnSpPr>
        <p:spPr bwMode="auto">
          <a:xfrm>
            <a:off x="1459181" y="1097486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 flipV="1">
            <a:off x="1419235" y="1227899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415710" y="1093961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1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82203" y="1013999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361" y="1139714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5180" y="1201983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Straight Connector 213"/>
          <p:cNvCxnSpPr/>
          <p:nvPr/>
        </p:nvCxnSpPr>
        <p:spPr bwMode="auto">
          <a:xfrm>
            <a:off x="2307456" y="1536897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flipV="1">
            <a:off x="2267510" y="1667311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 flipH="1">
            <a:off x="2263985" y="1533372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7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30478" y="1453411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9636" y="1579125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3455" y="1641394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Straight Connector 219"/>
          <p:cNvCxnSpPr/>
          <p:nvPr/>
        </p:nvCxnSpPr>
        <p:spPr bwMode="auto">
          <a:xfrm>
            <a:off x="781265" y="1730755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 flipV="1">
            <a:off x="741319" y="1861169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 flipH="1">
            <a:off x="737794" y="1727230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3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287" y="1647269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3445" y="1772983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264" y="1835253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Straight Arrow Connector 231"/>
          <p:cNvCxnSpPr/>
          <p:nvPr/>
        </p:nvCxnSpPr>
        <p:spPr bwMode="auto">
          <a:xfrm>
            <a:off x="1012707" y="1867046"/>
            <a:ext cx="163310" cy="14216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5" name="Right Arrow 234"/>
          <p:cNvSpPr/>
          <p:nvPr/>
        </p:nvSpPr>
        <p:spPr bwMode="auto">
          <a:xfrm rot="4654752">
            <a:off x="2374755" y="1097483"/>
            <a:ext cx="384939" cy="42797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36" name="Curved Right Arrow 235"/>
          <p:cNvSpPr/>
          <p:nvPr/>
        </p:nvSpPr>
        <p:spPr bwMode="auto">
          <a:xfrm rot="5400000">
            <a:off x="1395190" y="1511816"/>
            <a:ext cx="328330" cy="215444"/>
          </a:xfrm>
          <a:prstGeom prst="curvedRightArrow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38" name="Isosceles Triangle 237"/>
          <p:cNvSpPr/>
          <p:nvPr/>
        </p:nvSpPr>
        <p:spPr bwMode="auto">
          <a:xfrm>
            <a:off x="534973" y="711416"/>
            <a:ext cx="175487" cy="42797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39" name="Isosceles Triangle 238"/>
          <p:cNvSpPr/>
          <p:nvPr/>
        </p:nvSpPr>
        <p:spPr bwMode="auto">
          <a:xfrm>
            <a:off x="495347" y="1622815"/>
            <a:ext cx="175487" cy="42797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40" name="Freeform 239"/>
          <p:cNvSpPr/>
          <p:nvPr/>
        </p:nvSpPr>
        <p:spPr bwMode="auto">
          <a:xfrm flipH="1">
            <a:off x="551956" y="932190"/>
            <a:ext cx="113217" cy="650999"/>
          </a:xfrm>
          <a:custGeom>
            <a:avLst/>
            <a:gdLst>
              <a:gd name="connsiteX0" fmla="*/ 0 w 3643746"/>
              <a:gd name="connsiteY0" fmla="*/ 0 h 2327564"/>
              <a:gd name="connsiteX1" fmla="*/ 1593273 w 3643746"/>
              <a:gd name="connsiteY1" fmla="*/ 1413164 h 2327564"/>
              <a:gd name="connsiteX2" fmla="*/ 3643746 w 3643746"/>
              <a:gd name="connsiteY2" fmla="*/ 2327564 h 2327564"/>
              <a:gd name="connsiteX3" fmla="*/ 3643746 w 3643746"/>
              <a:gd name="connsiteY3" fmla="*/ 2327564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746" h="2327564">
                <a:moveTo>
                  <a:pt x="0" y="0"/>
                </a:moveTo>
                <a:cubicBezTo>
                  <a:pt x="492991" y="512618"/>
                  <a:pt x="985982" y="1025237"/>
                  <a:pt x="1593273" y="1413164"/>
                </a:cubicBezTo>
                <a:cubicBezTo>
                  <a:pt x="2200564" y="1801091"/>
                  <a:pt x="3643746" y="2327564"/>
                  <a:pt x="3643746" y="2327564"/>
                </a:cubicBezTo>
                <a:lnTo>
                  <a:pt x="3643746" y="2327564"/>
                </a:ln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 sz="800">
              <a:latin typeface="Calibri" panose="020F0502020204030204" pitchFamily="34" charset="0"/>
            </a:endParaRPr>
          </a:p>
        </p:txBody>
      </p:sp>
      <p:sp>
        <p:nvSpPr>
          <p:cNvPr id="242" name="Isosceles Triangle 241"/>
          <p:cNvSpPr/>
          <p:nvPr/>
        </p:nvSpPr>
        <p:spPr bwMode="auto">
          <a:xfrm>
            <a:off x="2425703" y="552912"/>
            <a:ext cx="175487" cy="42797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cxnSp>
        <p:nvCxnSpPr>
          <p:cNvPr id="243" name="Curved Connector 242"/>
          <p:cNvCxnSpPr/>
          <p:nvPr/>
        </p:nvCxnSpPr>
        <p:spPr bwMode="auto">
          <a:xfrm rot="10800000" flipV="1">
            <a:off x="2476651" y="643485"/>
            <a:ext cx="164165" cy="158504"/>
          </a:xfrm>
          <a:prstGeom prst="curvedConnector3">
            <a:avLst>
              <a:gd name="adj1" fmla="val -81034"/>
            </a:avLst>
          </a:prstGeom>
          <a:noFill/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46" name="Multiply 245"/>
          <p:cNvSpPr>
            <a:spLocks noChangeAspect="1"/>
          </p:cNvSpPr>
          <p:nvPr/>
        </p:nvSpPr>
        <p:spPr bwMode="auto">
          <a:xfrm>
            <a:off x="2006586" y="345542"/>
            <a:ext cx="224170" cy="357128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grpSp>
        <p:nvGrpSpPr>
          <p:cNvPr id="250" name="Group 26"/>
          <p:cNvGrpSpPr/>
          <p:nvPr/>
        </p:nvGrpSpPr>
        <p:grpSpPr>
          <a:xfrm>
            <a:off x="3499750" y="236963"/>
            <a:ext cx="1066800" cy="1676400"/>
            <a:chOff x="76200" y="2362200"/>
            <a:chExt cx="1371600" cy="2057400"/>
          </a:xfrm>
        </p:grpSpPr>
        <p:sp>
          <p:nvSpPr>
            <p:cNvPr id="251" name="TextBox 250"/>
            <p:cNvSpPr txBox="1"/>
            <p:nvPr/>
          </p:nvSpPr>
          <p:spPr>
            <a:xfrm>
              <a:off x="76200" y="23622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9</a:t>
              </a:r>
              <a:endParaRPr lang="en-US" sz="1200" dirty="0"/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76200" y="2362200"/>
              <a:ext cx="30480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76200" y="25908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8</a:t>
              </a:r>
              <a:endParaRPr lang="en-US" sz="1200" dirty="0"/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76200" y="25908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76200" y="28194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7</a:t>
              </a:r>
              <a:endParaRPr lang="en-US" sz="1200" dirty="0"/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76200" y="2819401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6200" y="30480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6</a:t>
              </a:r>
              <a:endParaRPr lang="en-US" sz="1200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6200" y="3048000"/>
              <a:ext cx="36576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6200" y="32766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5</a:t>
              </a:r>
              <a:endParaRPr lang="en-US" sz="1200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6200" y="3276600"/>
              <a:ext cx="804672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6200" y="35052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4</a:t>
              </a:r>
              <a:endParaRPr lang="en-US" sz="1200" dirty="0"/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76200" y="35052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76200" y="37338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3</a:t>
              </a:r>
              <a:endParaRPr lang="en-US" sz="1200" dirty="0"/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76200" y="3733800"/>
              <a:ext cx="305671" cy="2286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6200" y="39624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76200" y="3962400"/>
              <a:ext cx="45720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6200" y="41910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76200" y="41910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3499751" y="50077"/>
            <a:ext cx="1066800" cy="186267"/>
            <a:chOff x="1524000" y="1600200"/>
            <a:chExt cx="1066800" cy="186267"/>
          </a:xfrm>
        </p:grpSpPr>
        <p:sp>
          <p:nvSpPr>
            <p:cNvPr id="270" name="TextBox 269"/>
            <p:cNvSpPr txBox="1"/>
            <p:nvPr/>
          </p:nvSpPr>
          <p:spPr>
            <a:xfrm>
              <a:off x="1524000" y="1600200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10</a:t>
              </a:r>
              <a:endParaRPr lang="en-US" sz="1200" dirty="0"/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524000" y="1600200"/>
              <a:ext cx="625856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sp>
        <p:nvSpPr>
          <p:cNvPr id="296" name="Rectangle 295"/>
          <p:cNvSpPr/>
          <p:nvPr/>
        </p:nvSpPr>
        <p:spPr bwMode="auto">
          <a:xfrm>
            <a:off x="3493935" y="612383"/>
            <a:ext cx="237744" cy="18626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  <p:grpSp>
        <p:nvGrpSpPr>
          <p:cNvPr id="320" name="Group 319"/>
          <p:cNvGrpSpPr/>
          <p:nvPr/>
        </p:nvGrpSpPr>
        <p:grpSpPr>
          <a:xfrm>
            <a:off x="5486400" y="152400"/>
            <a:ext cx="1066800" cy="1683493"/>
            <a:chOff x="5992443" y="4295955"/>
            <a:chExt cx="1066800" cy="1683493"/>
          </a:xfrm>
        </p:grpSpPr>
        <p:grpSp>
          <p:nvGrpSpPr>
            <p:cNvPr id="321" name="Group 141"/>
            <p:cNvGrpSpPr/>
            <p:nvPr/>
          </p:nvGrpSpPr>
          <p:grpSpPr>
            <a:xfrm>
              <a:off x="5995393" y="4295955"/>
              <a:ext cx="1061015" cy="572287"/>
              <a:chOff x="1676399" y="4303050"/>
              <a:chExt cx="1066801" cy="559438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676400" y="4489954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9</a:t>
                </a:r>
                <a:endParaRPr lang="en-US" sz="1200" dirty="0"/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1676399" y="4489954"/>
                <a:ext cx="330979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1676400" y="467622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8</a:t>
                </a:r>
                <a:endParaRPr lang="en-US" sz="1200" dirty="0"/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1676399" y="4676221"/>
                <a:ext cx="330979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1676400" y="4303050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10</a:t>
                </a:r>
                <a:endParaRPr lang="en-US" sz="1200" dirty="0"/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1676400" y="4303050"/>
                <a:ext cx="625856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  <p:grpSp>
          <p:nvGrpSpPr>
            <p:cNvPr id="322" name="Group 148"/>
            <p:cNvGrpSpPr/>
            <p:nvPr/>
          </p:nvGrpSpPr>
          <p:grpSpPr>
            <a:xfrm>
              <a:off x="5992443" y="4861848"/>
              <a:ext cx="1066800" cy="1117600"/>
              <a:chOff x="1676400" y="5169518"/>
              <a:chExt cx="1066800" cy="1117600"/>
            </a:xfrm>
          </p:grpSpPr>
          <p:sp>
            <p:nvSpPr>
              <p:cNvPr id="323" name="TextBox 322"/>
              <p:cNvSpPr txBox="1"/>
              <p:nvPr/>
            </p:nvSpPr>
            <p:spPr>
              <a:xfrm>
                <a:off x="1676400" y="5169518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6</a:t>
                </a:r>
                <a:endParaRPr lang="en-US" sz="1200" dirty="0"/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1676400" y="5169518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1676400" y="5355785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5</a:t>
                </a:r>
                <a:endParaRPr lang="en-US" sz="1200" dirty="0"/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1676400" y="5355785"/>
                <a:ext cx="625856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1676400" y="554205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4</a:t>
                </a:r>
                <a:endParaRPr lang="en-US" sz="1200" dirty="0"/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1676400" y="5542051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1676400" y="5728318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3</a:t>
                </a:r>
                <a:endParaRPr lang="en-US" sz="1200" dirty="0"/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1676400" y="5728318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1676400" y="5914585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2</a:t>
                </a:r>
                <a:endParaRPr lang="en-US" sz="1200" dirty="0"/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1676400" y="5914585"/>
                <a:ext cx="355600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1676400" y="610085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1</a:t>
                </a:r>
                <a:endParaRPr lang="en-US" sz="1200" dirty="0"/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1676400" y="6100851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</p:grpSp>
      <p:sp>
        <p:nvSpPr>
          <p:cNvPr id="345" name="Right Arrow 344"/>
          <p:cNvSpPr/>
          <p:nvPr/>
        </p:nvSpPr>
        <p:spPr>
          <a:xfrm>
            <a:off x="4724400" y="856360"/>
            <a:ext cx="564539" cy="34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7" name="Object 2"/>
          <p:cNvGraphicFramePr>
            <a:graphicFrameLocks noChangeAspect="1"/>
          </p:cNvGraphicFramePr>
          <p:nvPr/>
        </p:nvGraphicFramePr>
        <p:xfrm>
          <a:off x="0" y="3131628"/>
          <a:ext cx="2057674" cy="1440372"/>
        </p:xfrm>
        <a:graphic>
          <a:graphicData uri="http://schemas.openxmlformats.org/presentationml/2006/ole">
            <p:oleObj spid="_x0000_s1029" name="Acrobat Document" r:id="rId8" imgW="4569480" imgH="3200400" progId="AcroExch.Document.7">
              <p:embed/>
            </p:oleObj>
          </a:graphicData>
        </a:graphic>
      </p:graphicFrame>
      <p:grpSp>
        <p:nvGrpSpPr>
          <p:cNvPr id="411" name="Group 410"/>
          <p:cNvGrpSpPr/>
          <p:nvPr/>
        </p:nvGrpSpPr>
        <p:grpSpPr>
          <a:xfrm>
            <a:off x="6810137" y="243081"/>
            <a:ext cx="2509464" cy="1668609"/>
            <a:chOff x="6641856" y="-94055"/>
            <a:chExt cx="4235842" cy="2816524"/>
          </a:xfrm>
        </p:grpSpPr>
        <p:sp>
          <p:nvSpPr>
            <p:cNvPr id="349" name="TextBox 4"/>
            <p:cNvSpPr txBox="1">
              <a:spLocks noChangeArrowheads="1"/>
            </p:cNvSpPr>
            <p:nvPr/>
          </p:nvSpPr>
          <p:spPr bwMode="auto">
            <a:xfrm>
              <a:off x="8044642" y="-94055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ym typeface="Symbol" pitchFamily="18" charset="2"/>
                </a:rPr>
                <a:t></a:t>
              </a:r>
              <a:endParaRPr lang="en-US" sz="1200" dirty="0"/>
            </a:p>
          </p:txBody>
        </p:sp>
        <p:sp>
          <p:nvSpPr>
            <p:cNvPr id="350" name="TextBox 5"/>
            <p:cNvSpPr txBox="1">
              <a:spLocks noChangeArrowheads="1"/>
            </p:cNvSpPr>
            <p:nvPr/>
          </p:nvSpPr>
          <p:spPr bwMode="auto">
            <a:xfrm>
              <a:off x="7552180" y="692653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</a:t>
              </a:r>
            </a:p>
          </p:txBody>
        </p:sp>
        <p:sp>
          <p:nvSpPr>
            <p:cNvPr id="351" name="TextBox 6"/>
            <p:cNvSpPr txBox="1">
              <a:spLocks noChangeArrowheads="1"/>
            </p:cNvSpPr>
            <p:nvPr/>
          </p:nvSpPr>
          <p:spPr bwMode="auto">
            <a:xfrm>
              <a:off x="9448688" y="692653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</a:t>
              </a:r>
            </a:p>
          </p:txBody>
        </p:sp>
        <p:sp>
          <p:nvSpPr>
            <p:cNvPr id="352" name="TextBox 7"/>
            <p:cNvSpPr txBox="1">
              <a:spLocks noChangeArrowheads="1"/>
            </p:cNvSpPr>
            <p:nvPr/>
          </p:nvSpPr>
          <p:spPr bwMode="auto">
            <a:xfrm>
              <a:off x="7028743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00</a:t>
              </a:r>
            </a:p>
          </p:txBody>
        </p:sp>
        <p:sp>
          <p:nvSpPr>
            <p:cNvPr id="353" name="TextBox 8"/>
            <p:cNvSpPr txBox="1">
              <a:spLocks noChangeArrowheads="1"/>
            </p:cNvSpPr>
            <p:nvPr/>
          </p:nvSpPr>
          <p:spPr bwMode="auto">
            <a:xfrm>
              <a:off x="7984584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01</a:t>
              </a:r>
            </a:p>
          </p:txBody>
        </p:sp>
        <p:sp>
          <p:nvSpPr>
            <p:cNvPr id="354" name="TextBox 9"/>
            <p:cNvSpPr txBox="1">
              <a:spLocks noChangeArrowheads="1"/>
            </p:cNvSpPr>
            <p:nvPr/>
          </p:nvSpPr>
          <p:spPr bwMode="auto">
            <a:xfrm>
              <a:off x="8986784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355" name="TextBox 10"/>
            <p:cNvSpPr txBox="1">
              <a:spLocks noChangeArrowheads="1"/>
            </p:cNvSpPr>
            <p:nvPr/>
          </p:nvSpPr>
          <p:spPr bwMode="auto">
            <a:xfrm>
              <a:off x="6740780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000</a:t>
              </a:r>
            </a:p>
          </p:txBody>
        </p:sp>
        <p:sp>
          <p:nvSpPr>
            <p:cNvPr id="356" name="TextBox 11"/>
            <p:cNvSpPr txBox="1">
              <a:spLocks noChangeArrowheads="1"/>
            </p:cNvSpPr>
            <p:nvPr/>
          </p:nvSpPr>
          <p:spPr bwMode="auto">
            <a:xfrm>
              <a:off x="7216116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001</a:t>
              </a:r>
            </a:p>
          </p:txBody>
        </p:sp>
        <p:sp>
          <p:nvSpPr>
            <p:cNvPr id="357" name="TextBox 12"/>
            <p:cNvSpPr txBox="1">
              <a:spLocks noChangeArrowheads="1"/>
            </p:cNvSpPr>
            <p:nvPr/>
          </p:nvSpPr>
          <p:spPr bwMode="auto">
            <a:xfrm>
              <a:off x="7715951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010</a:t>
              </a:r>
            </a:p>
          </p:txBody>
        </p:sp>
        <p:sp>
          <p:nvSpPr>
            <p:cNvPr id="358" name="TextBox 13"/>
            <p:cNvSpPr txBox="1">
              <a:spLocks noChangeArrowheads="1"/>
            </p:cNvSpPr>
            <p:nvPr/>
          </p:nvSpPr>
          <p:spPr bwMode="auto">
            <a:xfrm>
              <a:off x="8196993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011</a:t>
              </a:r>
            </a:p>
          </p:txBody>
        </p:sp>
        <p:sp>
          <p:nvSpPr>
            <p:cNvPr id="359" name="TextBox 14"/>
            <p:cNvSpPr txBox="1">
              <a:spLocks noChangeArrowheads="1"/>
            </p:cNvSpPr>
            <p:nvPr/>
          </p:nvSpPr>
          <p:spPr bwMode="auto">
            <a:xfrm>
              <a:off x="8700057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100</a:t>
              </a:r>
            </a:p>
          </p:txBody>
        </p:sp>
        <p:sp>
          <p:nvSpPr>
            <p:cNvPr id="360" name="TextBox 15"/>
            <p:cNvSpPr txBox="1">
              <a:spLocks noChangeArrowheads="1"/>
            </p:cNvSpPr>
            <p:nvPr/>
          </p:nvSpPr>
          <p:spPr bwMode="auto">
            <a:xfrm>
              <a:off x="9190764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101</a:t>
              </a:r>
            </a:p>
          </p:txBody>
        </p:sp>
        <p:sp>
          <p:nvSpPr>
            <p:cNvPr id="361" name="TextBox 16"/>
            <p:cNvSpPr txBox="1">
              <a:spLocks noChangeArrowheads="1"/>
            </p:cNvSpPr>
            <p:nvPr/>
          </p:nvSpPr>
          <p:spPr bwMode="auto">
            <a:xfrm>
              <a:off x="9663626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110</a:t>
              </a:r>
            </a:p>
          </p:txBody>
        </p:sp>
        <p:sp>
          <p:nvSpPr>
            <p:cNvPr id="362" name="TextBox 17"/>
            <p:cNvSpPr txBox="1">
              <a:spLocks noChangeArrowheads="1"/>
            </p:cNvSpPr>
            <p:nvPr/>
          </p:nvSpPr>
          <p:spPr bwMode="auto">
            <a:xfrm>
              <a:off x="7104604" y="2258628"/>
              <a:ext cx="265511" cy="35403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" name="TextBox 18"/>
            <p:cNvSpPr txBox="1">
              <a:spLocks noChangeArrowheads="1"/>
            </p:cNvSpPr>
            <p:nvPr/>
          </p:nvSpPr>
          <p:spPr bwMode="auto">
            <a:xfrm>
              <a:off x="7567352" y="2246314"/>
              <a:ext cx="265511" cy="17958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4" name="TextBox 19"/>
            <p:cNvSpPr txBox="1">
              <a:spLocks noChangeArrowheads="1"/>
            </p:cNvSpPr>
            <p:nvPr/>
          </p:nvSpPr>
          <p:spPr bwMode="auto">
            <a:xfrm>
              <a:off x="6641856" y="2249392"/>
              <a:ext cx="265511" cy="17958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5" name="TextBox 364"/>
            <p:cNvSpPr txBox="1">
              <a:spLocks noChangeArrowheads="1"/>
            </p:cNvSpPr>
            <p:nvPr/>
          </p:nvSpPr>
          <p:spPr bwMode="auto">
            <a:xfrm>
              <a:off x="8583881" y="2255549"/>
              <a:ext cx="267197" cy="29554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6" name="TextBox 21"/>
            <p:cNvSpPr txBox="1">
              <a:spLocks noChangeArrowheads="1"/>
            </p:cNvSpPr>
            <p:nvPr/>
          </p:nvSpPr>
          <p:spPr bwMode="auto">
            <a:xfrm>
              <a:off x="9532134" y="2249392"/>
              <a:ext cx="265511" cy="17753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7" name="TextBox 22"/>
            <p:cNvSpPr txBox="1">
              <a:spLocks noChangeArrowheads="1"/>
            </p:cNvSpPr>
            <p:nvPr/>
          </p:nvSpPr>
          <p:spPr bwMode="auto">
            <a:xfrm>
              <a:off x="9996569" y="2249392"/>
              <a:ext cx="265511" cy="17753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" name="TextBox 26"/>
            <p:cNvSpPr txBox="1">
              <a:spLocks noChangeArrowheads="1"/>
            </p:cNvSpPr>
            <p:nvPr/>
          </p:nvSpPr>
          <p:spPr bwMode="auto">
            <a:xfrm>
              <a:off x="9039043" y="2249392"/>
              <a:ext cx="265511" cy="47307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" name="Oval 27"/>
            <p:cNvSpPr>
              <a:spLocks noChangeArrowheads="1"/>
            </p:cNvSpPr>
            <p:nvPr/>
          </p:nvSpPr>
          <p:spPr bwMode="auto">
            <a:xfrm>
              <a:off x="8394230" y="-13371"/>
              <a:ext cx="96933" cy="118012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/>
          </p:nvSpPr>
          <p:spPr bwMode="auto">
            <a:xfrm>
              <a:off x="7483906" y="725491"/>
              <a:ext cx="96933" cy="118012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grpSp>
          <p:nvGrpSpPr>
            <p:cNvPr id="371" name="Group 140"/>
            <p:cNvGrpSpPr>
              <a:grpSpLocks/>
            </p:cNvGrpSpPr>
            <p:nvPr/>
          </p:nvGrpSpPr>
          <p:grpSpPr bwMode="auto">
            <a:xfrm>
              <a:off x="6725302" y="1464351"/>
              <a:ext cx="552095" cy="716286"/>
              <a:chOff x="813082" y="2673113"/>
              <a:chExt cx="1040136" cy="1108003"/>
            </a:xfrm>
          </p:grpSpPr>
          <p:sp>
            <p:nvSpPr>
              <p:cNvPr id="372" name="Oval 41"/>
              <p:cNvSpPr>
                <a:spLocks noChangeArrowheads="1"/>
              </p:cNvSpPr>
              <p:nvPr/>
            </p:nvSpPr>
            <p:spPr bwMode="auto">
              <a:xfrm>
                <a:off x="1241710" y="2673113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73" name="Oval 42"/>
              <p:cNvSpPr>
                <a:spLocks noChangeArrowheads="1"/>
              </p:cNvSpPr>
              <p:nvPr/>
            </p:nvSpPr>
            <p:spPr bwMode="auto">
              <a:xfrm>
                <a:off x="813082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74" name="Oval 43"/>
              <p:cNvSpPr>
                <a:spLocks noChangeArrowheads="1"/>
              </p:cNvSpPr>
              <p:nvPr/>
            </p:nvSpPr>
            <p:spPr bwMode="auto">
              <a:xfrm>
                <a:off x="1670338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cxnSp>
            <p:nvCxnSpPr>
              <p:cNvPr id="375" name="Straight Connector 44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662777" y="3018530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376" name="Straight Connector 45"/>
              <p:cNvCxnSpPr>
                <a:cxnSpLocks noChangeShapeType="1"/>
              </p:cNvCxnSpPr>
              <p:nvPr/>
            </p:nvCxnSpPr>
            <p:spPr bwMode="auto">
              <a:xfrm rot="5400000" flipV="1">
                <a:off x="1083331" y="3014958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  <p:grpSp>
          <p:nvGrpSpPr>
            <p:cNvPr id="377" name="Group 146"/>
            <p:cNvGrpSpPr>
              <a:grpSpLocks/>
            </p:cNvGrpSpPr>
            <p:nvPr/>
          </p:nvGrpSpPr>
          <p:grpSpPr bwMode="auto">
            <a:xfrm>
              <a:off x="7673557" y="1464351"/>
              <a:ext cx="552094" cy="716286"/>
              <a:chOff x="813082" y="2673113"/>
              <a:chExt cx="1040136" cy="1108003"/>
            </a:xfrm>
          </p:grpSpPr>
          <p:sp>
            <p:nvSpPr>
              <p:cNvPr id="378" name="Oval 36"/>
              <p:cNvSpPr>
                <a:spLocks noChangeArrowheads="1"/>
              </p:cNvSpPr>
              <p:nvPr/>
            </p:nvSpPr>
            <p:spPr bwMode="auto">
              <a:xfrm>
                <a:off x="1241711" y="2673113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79" name="Oval 37"/>
              <p:cNvSpPr>
                <a:spLocks noChangeArrowheads="1"/>
              </p:cNvSpPr>
              <p:nvPr/>
            </p:nvSpPr>
            <p:spPr bwMode="auto">
              <a:xfrm>
                <a:off x="813082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80" name="Oval 38"/>
              <p:cNvSpPr>
                <a:spLocks noChangeArrowheads="1"/>
              </p:cNvSpPr>
              <p:nvPr/>
            </p:nvSpPr>
            <p:spPr bwMode="auto">
              <a:xfrm>
                <a:off x="1670338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cxnSp>
            <p:nvCxnSpPr>
              <p:cNvPr id="381" name="Straight Connector 39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662777" y="3018530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382" name="Straight Connector 40"/>
              <p:cNvCxnSpPr>
                <a:cxnSpLocks noChangeShapeType="1"/>
              </p:cNvCxnSpPr>
              <p:nvPr/>
            </p:nvCxnSpPr>
            <p:spPr bwMode="auto">
              <a:xfrm rot="5400000" flipV="1">
                <a:off x="1083331" y="3014958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  <p:cxnSp>
          <p:nvCxnSpPr>
            <p:cNvPr id="383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862760" y="892541"/>
              <a:ext cx="777857" cy="568952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84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7367891" y="950096"/>
              <a:ext cx="779910" cy="45179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85" name="Straight Connector 35"/>
            <p:cNvCxnSpPr>
              <a:cxnSpLocks noChangeShapeType="1"/>
            </p:cNvCxnSpPr>
            <p:nvPr/>
          </p:nvCxnSpPr>
          <p:spPr bwMode="auto">
            <a:xfrm flipV="1">
              <a:off x="7521836" y="15362"/>
              <a:ext cx="940668" cy="767595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grpSp>
          <p:nvGrpSpPr>
            <p:cNvPr id="386" name="Group 46"/>
            <p:cNvGrpSpPr>
              <a:grpSpLocks/>
            </p:cNvGrpSpPr>
            <p:nvPr/>
          </p:nvGrpSpPr>
          <p:grpSpPr bwMode="auto">
            <a:xfrm flipH="1">
              <a:off x="8432160" y="9205"/>
              <a:ext cx="1751531" cy="2176561"/>
              <a:chOff x="1285852" y="2455650"/>
              <a:chExt cx="3299370" cy="3367232"/>
            </a:xfrm>
          </p:grpSpPr>
          <p:sp>
            <p:nvSpPr>
              <p:cNvPr id="387" name="Oval 47"/>
              <p:cNvSpPr>
                <a:spLocks noChangeArrowheads="1"/>
              </p:cNvSpPr>
              <p:nvPr/>
            </p:nvSpPr>
            <p:spPr bwMode="auto">
              <a:xfrm>
                <a:off x="2714613" y="3571874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grpSp>
            <p:nvGrpSpPr>
              <p:cNvPr id="388" name="Group 165"/>
              <p:cNvGrpSpPr>
                <a:grpSpLocks/>
              </p:cNvGrpSpPr>
              <p:nvPr/>
            </p:nvGrpSpPr>
            <p:grpSpPr bwMode="auto">
              <a:xfrm>
                <a:off x="1285852" y="2455650"/>
                <a:ext cx="3299370" cy="3367232"/>
                <a:chOff x="1285852" y="2455650"/>
                <a:chExt cx="3299370" cy="3367232"/>
              </a:xfrm>
            </p:grpSpPr>
            <p:grpSp>
              <p:nvGrpSpPr>
                <p:cNvPr id="389" name="Group 140"/>
                <p:cNvGrpSpPr>
                  <a:grpSpLocks/>
                </p:cNvGrpSpPr>
                <p:nvPr/>
              </p:nvGrpSpPr>
              <p:grpSpPr bwMode="auto">
                <a:xfrm>
                  <a:off x="1285852" y="4714882"/>
                  <a:ext cx="1040136" cy="1108000"/>
                  <a:chOff x="813082" y="2673113"/>
                  <a:chExt cx="1040136" cy="1108000"/>
                </a:xfrm>
              </p:grpSpPr>
              <p:sp>
                <p:nvSpPr>
                  <p:cNvPr id="39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241710" y="2673113"/>
                    <a:ext cx="182880" cy="182880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40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813082" y="3598233"/>
                    <a:ext cx="182880" cy="182880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40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670338" y="3598233"/>
                    <a:ext cx="182880" cy="182880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cxnSp>
                <p:nvCxnSpPr>
                  <p:cNvPr id="402" name="Straight Connector 62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662777" y="3018530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3" name="Straight Connector 63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83331" y="3014958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390" name="Group 146"/>
                <p:cNvGrpSpPr>
                  <a:grpSpLocks/>
                </p:cNvGrpSpPr>
                <p:nvPr/>
              </p:nvGrpSpPr>
              <p:grpSpPr bwMode="auto">
                <a:xfrm>
                  <a:off x="3071802" y="4714880"/>
                  <a:ext cx="1040136" cy="1108002"/>
                  <a:chOff x="813082" y="2673111"/>
                  <a:chExt cx="1040136" cy="1108002"/>
                </a:xfrm>
              </p:grpSpPr>
              <p:sp>
                <p:nvSpPr>
                  <p:cNvPr id="39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241710" y="2673111"/>
                    <a:ext cx="182880" cy="182881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39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813082" y="3598232"/>
                    <a:ext cx="182880" cy="182881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39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670338" y="3598232"/>
                    <a:ext cx="182880" cy="182881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cxnSp>
                <p:nvCxnSpPr>
                  <p:cNvPr id="397" name="Straight Connector 57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662777" y="3018530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8" name="Straight Connector 58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83331" y="3014958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91" name="Straight Connector 51"/>
                <p:cNvCxnSpPr>
                  <a:cxnSpLocks noChangeShapeType="1"/>
                  <a:endCxn id="399" idx="3"/>
                </p:cNvCxnSpPr>
                <p:nvPr/>
              </p:nvCxnSpPr>
              <p:spPr bwMode="auto">
                <a:xfrm rot="5400000">
                  <a:off x="1675939" y="3734367"/>
                  <a:ext cx="1201938" cy="1071292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2" name="Straight Connector 52"/>
                <p:cNvCxnSpPr>
                  <a:cxnSpLocks noChangeShapeType="1"/>
                  <a:endCxn id="394" idx="5"/>
                </p:cNvCxnSpPr>
                <p:nvPr/>
              </p:nvCxnSpPr>
              <p:spPr bwMode="auto">
                <a:xfrm rot="16200000" flipH="1">
                  <a:off x="2627749" y="3842203"/>
                  <a:ext cx="1205510" cy="85204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3" name="Straight Connector 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12832" y="2455650"/>
                  <a:ext cx="1772390" cy="1187664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404" name="TextBox 403"/>
            <p:cNvSpPr txBox="1">
              <a:spLocks noChangeArrowheads="1"/>
            </p:cNvSpPr>
            <p:nvPr/>
          </p:nvSpPr>
          <p:spPr bwMode="auto">
            <a:xfrm>
              <a:off x="8582195" y="2253828"/>
              <a:ext cx="267197" cy="595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5" name="TextBox 404"/>
            <p:cNvSpPr txBox="1">
              <a:spLocks noChangeArrowheads="1"/>
            </p:cNvSpPr>
            <p:nvPr/>
          </p:nvSpPr>
          <p:spPr bwMode="auto">
            <a:xfrm>
              <a:off x="8582195" y="2316428"/>
              <a:ext cx="267197" cy="5849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6" name="TextBox 405"/>
            <p:cNvSpPr txBox="1">
              <a:spLocks noChangeArrowheads="1"/>
            </p:cNvSpPr>
            <p:nvPr/>
          </p:nvSpPr>
          <p:spPr bwMode="auto">
            <a:xfrm>
              <a:off x="8582195" y="2372868"/>
              <a:ext cx="267197" cy="595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7" name="TextBox 406"/>
            <p:cNvSpPr txBox="1">
              <a:spLocks noChangeArrowheads="1"/>
            </p:cNvSpPr>
            <p:nvPr/>
          </p:nvSpPr>
          <p:spPr bwMode="auto">
            <a:xfrm>
              <a:off x="8582195" y="2430335"/>
              <a:ext cx="267197" cy="5849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8" name="TextBox 407"/>
            <p:cNvSpPr txBox="1">
              <a:spLocks noChangeArrowheads="1"/>
            </p:cNvSpPr>
            <p:nvPr/>
          </p:nvSpPr>
          <p:spPr bwMode="auto">
            <a:xfrm>
              <a:off x="8582195" y="2491907"/>
              <a:ext cx="267197" cy="595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" name="TextBox 16"/>
            <p:cNvSpPr txBox="1">
              <a:spLocks noChangeArrowheads="1"/>
            </p:cNvSpPr>
            <p:nvPr/>
          </p:nvSpPr>
          <p:spPr bwMode="auto">
            <a:xfrm>
              <a:off x="10119095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 smtClean="0"/>
                <a:t>111</a:t>
              </a:r>
              <a:endParaRPr lang="en-US" sz="1200" dirty="0"/>
            </a:p>
          </p:txBody>
        </p:sp>
        <p:sp>
          <p:nvSpPr>
            <p:cNvPr id="410" name="TextBox 9"/>
            <p:cNvSpPr txBox="1">
              <a:spLocks noChangeArrowheads="1"/>
            </p:cNvSpPr>
            <p:nvPr/>
          </p:nvSpPr>
          <p:spPr bwMode="auto">
            <a:xfrm>
              <a:off x="9913848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11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803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Motivating application: sampling in large ISP networks</a:t>
            </a:r>
          </a:p>
          <a:p>
            <a:r>
              <a:rPr lang="en-US" dirty="0" smtClean="0"/>
              <a:t>Basics of sampling: concepts and estimation</a:t>
            </a:r>
          </a:p>
          <a:p>
            <a:r>
              <a:rPr lang="en-US" dirty="0" smtClean="0"/>
              <a:t>Stream sampling: uniform and weighted case</a:t>
            </a:r>
          </a:p>
          <a:p>
            <a:pPr lvl="1"/>
            <a:r>
              <a:rPr lang="en-US" dirty="0" smtClean="0"/>
              <a:t>Variations: Concise sampling, sample and hold, sketch guided</a:t>
            </a:r>
          </a:p>
          <a:p>
            <a:pPr lvl="1" algn="ctr">
              <a:buNone/>
            </a:pPr>
            <a:r>
              <a:rPr lang="en-US" b="1" dirty="0" smtClean="0"/>
              <a:t>BREAK	</a:t>
            </a:r>
          </a:p>
          <a:p>
            <a:r>
              <a:rPr lang="en-US" dirty="0" smtClean="0"/>
              <a:t>Advanced stream sampling: sampling as cost optimization</a:t>
            </a:r>
          </a:p>
          <a:p>
            <a:pPr lvl="1"/>
            <a:r>
              <a:rPr lang="en-US" dirty="0" err="1" smtClean="0"/>
              <a:t>VarOpt</a:t>
            </a:r>
            <a:r>
              <a:rPr lang="en-US" dirty="0" smtClean="0"/>
              <a:t>, priority, structure aware, and stable sampling</a:t>
            </a:r>
          </a:p>
          <a:p>
            <a:r>
              <a:rPr lang="en-US" dirty="0" smtClean="0"/>
              <a:t>Hashing and coordination</a:t>
            </a:r>
          </a:p>
          <a:p>
            <a:pPr lvl="1"/>
            <a:r>
              <a:rPr lang="en-US" dirty="0" smtClean="0"/>
              <a:t>Bottom-k, consistent sampling and sketch-based sampling</a:t>
            </a:r>
          </a:p>
          <a:p>
            <a:r>
              <a:rPr lang="en-US" dirty="0" smtClean="0"/>
              <a:t>Graph sampling</a:t>
            </a:r>
          </a:p>
          <a:p>
            <a:pPr lvl="1"/>
            <a:r>
              <a:rPr lang="en-US" dirty="0" smtClean="0"/>
              <a:t>Node, edge and </a:t>
            </a:r>
            <a:r>
              <a:rPr lang="en-US" dirty="0" err="1" smtClean="0"/>
              <a:t>subgraph</a:t>
            </a:r>
            <a:r>
              <a:rPr lang="en-US" dirty="0" smtClean="0"/>
              <a:t> sampling</a:t>
            </a:r>
          </a:p>
          <a:p>
            <a:r>
              <a:rPr lang="en-US" dirty="0" smtClean="0"/>
              <a:t>Conclusion and future directions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238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8" y="3206044"/>
            <a:ext cx="8229600" cy="808038"/>
          </a:xfrm>
        </p:spPr>
        <p:txBody>
          <a:bodyPr/>
          <a:lstStyle/>
          <a:p>
            <a:pPr algn="ctr"/>
            <a:r>
              <a:rPr lang="en-US" dirty="0" smtClean="0"/>
              <a:t>Data Scale:</a:t>
            </a:r>
            <a:br>
              <a:rPr lang="en-US" dirty="0" smtClean="0"/>
            </a:br>
            <a:r>
              <a:rPr lang="en-US" dirty="0" smtClean="0"/>
              <a:t>Hashing and Coordination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02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from the set of items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need to sample from the distinct set of objects</a:t>
            </a:r>
          </a:p>
          <a:p>
            <a:pPr lvl="1"/>
            <a:r>
              <a:rPr lang="en-US" dirty="0" smtClean="0"/>
              <a:t>Not influenced by the weight or number of occurrences</a:t>
            </a:r>
          </a:p>
          <a:p>
            <a:pPr lvl="1"/>
            <a:r>
              <a:rPr lang="en-US" dirty="0" smtClean="0"/>
              <a:t>E.g. sample from the distinct set of flows, regardless of weight</a:t>
            </a:r>
          </a:p>
          <a:p>
            <a:r>
              <a:rPr lang="en-US" dirty="0" smtClean="0"/>
              <a:t>Need sampling method that is invariant to duplicates</a:t>
            </a:r>
          </a:p>
          <a:p>
            <a:r>
              <a:rPr lang="en-US" dirty="0" smtClean="0"/>
              <a:t>Basic idea: build a function to determine what to sample</a:t>
            </a:r>
          </a:p>
          <a:p>
            <a:pPr lvl="1"/>
            <a:r>
              <a:rPr lang="en-US" dirty="0" smtClean="0"/>
              <a:t>A “random” function </a:t>
            </a:r>
            <a:r>
              <a:rPr lang="en-US" dirty="0" smtClean="0">
                <a:solidFill>
                  <a:schemeClr val="accent2"/>
                </a:solidFill>
              </a:rPr>
              <a:t>f(k) </a:t>
            </a:r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Use </a:t>
            </a:r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f(k)</a:t>
            </a:r>
            <a:r>
              <a:rPr lang="en-US" dirty="0" smtClean="0">
                <a:sym typeface="Wingdings" panose="05000000000000000000" pitchFamily="2" charset="2"/>
              </a:rPr>
              <a:t> to make a sampling decision: consistent decision for same key</a:t>
            </a:r>
            <a:endParaRPr lang="en-US" dirty="0" smtClean="0"/>
          </a:p>
        </p:txBody>
      </p:sp>
      <p:pic>
        <p:nvPicPr>
          <p:cNvPr id="144386" name="Picture 2" descr="http://static-www.icr.org/i/wide/mouse_elephant_w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42" y="4308475"/>
            <a:ext cx="66675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17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Permanent Random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619067" cy="4533900"/>
          </a:xfrm>
        </p:spPr>
        <p:txBody>
          <a:bodyPr/>
          <a:lstStyle/>
          <a:p>
            <a:r>
              <a:rPr lang="en-US" dirty="0" smtClean="0"/>
              <a:t>Often convenient to think of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as giving “permanent random numbers”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Permanent</a:t>
            </a:r>
            <a:r>
              <a:rPr lang="en-US" dirty="0" smtClean="0"/>
              <a:t>: assigned once and for all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Random</a:t>
            </a:r>
            <a:r>
              <a:rPr lang="en-US" dirty="0" smtClean="0"/>
              <a:t>: treat as if fully randomly chosen</a:t>
            </a:r>
          </a:p>
          <a:p>
            <a:r>
              <a:rPr lang="en-US" dirty="0" smtClean="0"/>
              <a:t>The permanent random number is used in multiple sampling steps</a:t>
            </a:r>
          </a:p>
          <a:p>
            <a:pPr lvl="1"/>
            <a:r>
              <a:rPr lang="en-US" dirty="0" smtClean="0"/>
              <a:t>Same “random” number each time, so </a:t>
            </a:r>
            <a:r>
              <a:rPr lang="en-US" b="1" dirty="0" smtClean="0"/>
              <a:t>consistent</a:t>
            </a:r>
            <a:r>
              <a:rPr lang="en-US" dirty="0" smtClean="0"/>
              <a:t> (correlated) decisions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Example</a:t>
            </a:r>
            <a:r>
              <a:rPr lang="en-US" dirty="0" smtClean="0"/>
              <a:t>: use PRNs to draw a sample of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via order sampling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chemeClr val="accent2"/>
                </a:solidFill>
              </a:rPr>
              <a:t>s &lt;&lt; N</a:t>
            </a:r>
            <a:r>
              <a:rPr lang="en-US" dirty="0" smtClean="0"/>
              <a:t>, small chance of seeing same element in different samples</a:t>
            </a:r>
          </a:p>
          <a:p>
            <a:pPr lvl="1"/>
            <a:r>
              <a:rPr lang="en-US" dirty="0" smtClean="0"/>
              <a:t>Via PRN, stronger chance of seeing same element</a:t>
            </a:r>
          </a:p>
          <a:p>
            <a:pPr lvl="2"/>
            <a:r>
              <a:rPr lang="en-US" dirty="0" smtClean="0"/>
              <a:t>Can track properties over time, gives a form of stability</a:t>
            </a:r>
          </a:p>
          <a:p>
            <a:r>
              <a:rPr lang="en-US" dirty="0" smtClean="0"/>
              <a:t>Easiest way to generate PRNs: apply a </a:t>
            </a:r>
            <a:r>
              <a:rPr lang="en-US" b="1" dirty="0" smtClean="0">
                <a:solidFill>
                  <a:srgbClr val="C00000"/>
                </a:solidFill>
              </a:rPr>
              <a:t>hash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function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to the element id</a:t>
            </a:r>
          </a:p>
          <a:p>
            <a:pPr lvl="1"/>
            <a:r>
              <a:rPr lang="en-US" dirty="0" smtClean="0"/>
              <a:t>Ensures PRN can be generated with minimal coordination </a:t>
            </a:r>
          </a:p>
          <a:p>
            <a:pPr lvl="1"/>
            <a:r>
              <a:rPr lang="en-US" dirty="0" smtClean="0"/>
              <a:t>Explicitly storing a random number for all observed keys does not scale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975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686801" cy="45339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Many possible choices of hashing functions: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Cryptographic hash functions</a:t>
            </a:r>
            <a:r>
              <a:rPr lang="en-US" dirty="0" smtClean="0"/>
              <a:t>: SHA-1, MD5, etc.</a:t>
            </a:r>
          </a:p>
          <a:p>
            <a:pPr lvl="1"/>
            <a:r>
              <a:rPr lang="en-US" dirty="0" smtClean="0"/>
              <a:t>Results appear “random” for most tests (using seed/salt)</a:t>
            </a:r>
          </a:p>
          <a:p>
            <a:pPr lvl="1"/>
            <a:r>
              <a:rPr lang="en-US" dirty="0" smtClean="0"/>
              <a:t>Can be slow for high speed/high volume applications</a:t>
            </a:r>
          </a:p>
          <a:p>
            <a:pPr lvl="1"/>
            <a:r>
              <a:rPr lang="en-US" dirty="0" smtClean="0"/>
              <a:t>Full power of cryptographic security not needed for most statistical purposes</a:t>
            </a:r>
          </a:p>
          <a:p>
            <a:pPr lvl="2"/>
            <a:r>
              <a:rPr lang="en-US" dirty="0" smtClean="0"/>
              <a:t>Although possible some trade-offs in robustness to subversion if not used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Heuristic hash functions</a:t>
            </a:r>
            <a:r>
              <a:rPr lang="en-US" dirty="0" smtClean="0"/>
              <a:t>: </a:t>
            </a:r>
            <a:r>
              <a:rPr lang="en-US" dirty="0" err="1" smtClean="0"/>
              <a:t>srand</a:t>
            </a:r>
            <a:r>
              <a:rPr lang="en-US" dirty="0" smtClean="0"/>
              <a:t>(), mod</a:t>
            </a:r>
          </a:p>
          <a:p>
            <a:pPr lvl="1"/>
            <a:r>
              <a:rPr lang="en-US" dirty="0" smtClean="0"/>
              <a:t>Usually pretty fast</a:t>
            </a:r>
          </a:p>
          <a:p>
            <a:pPr lvl="1"/>
            <a:r>
              <a:rPr lang="en-US" dirty="0" smtClean="0"/>
              <a:t>May not be random enough: structure in keys may cause collisions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Mathematical hash functions</a:t>
            </a:r>
            <a:r>
              <a:rPr lang="en-US" dirty="0" smtClean="0"/>
              <a:t>: universal hashing, k-wise hashing</a:t>
            </a:r>
          </a:p>
          <a:p>
            <a:pPr lvl="1"/>
            <a:r>
              <a:rPr lang="en-US" dirty="0" smtClean="0"/>
              <a:t>Have precise mathematical properties on probabilities</a:t>
            </a:r>
          </a:p>
          <a:p>
            <a:pPr lvl="1"/>
            <a:r>
              <a:rPr lang="en-US" dirty="0" smtClean="0"/>
              <a:t>Can be implemented to be very fast</a:t>
            </a:r>
          </a:p>
        </p:txBody>
      </p:sp>
      <p:pic>
        <p:nvPicPr>
          <p:cNvPr id="150530" name="Picture 2" descr="http://www.unixwiz.net/images/300px-SHA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01" y="899748"/>
            <a:ext cx="1977575" cy="20896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35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Hashing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US" dirty="0" smtClean="0">
                <a:solidFill>
                  <a:srgbClr val="1FB518"/>
                </a:solidFill>
              </a:rPr>
              <a:t>K-wise independence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Pr[h(x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) = y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</a:t>
            </a:r>
            <a:r>
              <a:rPr lang="en-US" dirty="0" smtClean="0">
                <a:solidFill>
                  <a:schemeClr val="accent2"/>
                </a:solidFill>
              </a:rPr>
              <a:t> h(x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) = y</a:t>
            </a:r>
            <a:r>
              <a:rPr lang="en-US" baseline="-25000" dirty="0" smtClean="0">
                <a:solidFill>
                  <a:schemeClr val="accent2"/>
                </a:solidFill>
              </a:rPr>
              <a:t>2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</a:t>
            </a:r>
            <a:r>
              <a:rPr lang="en-US" dirty="0" smtClean="0">
                <a:solidFill>
                  <a:schemeClr val="accent2"/>
                </a:solidFill>
              </a:rPr>
              <a:t> …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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h(</a:t>
            </a:r>
            <a:r>
              <a:rPr lang="en-US" dirty="0" err="1" smtClean="0">
                <a:solidFill>
                  <a:schemeClr val="accent2"/>
                </a:solidFill>
              </a:rPr>
              <a:t>x</a:t>
            </a:r>
            <a:r>
              <a:rPr lang="en-US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) = </a:t>
            </a:r>
            <a:r>
              <a:rPr lang="en-US" dirty="0" err="1" smtClean="0">
                <a:solidFill>
                  <a:schemeClr val="accent2"/>
                </a:solidFill>
              </a:rPr>
              <a:t>y</a:t>
            </a:r>
            <a:r>
              <a:rPr lang="en-US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] = 1/</a:t>
            </a:r>
            <a:r>
              <a:rPr lang="en-US" dirty="0" err="1" smtClean="0">
                <a:solidFill>
                  <a:schemeClr val="accent2"/>
                </a:solidFill>
              </a:rPr>
              <a:t>R</a:t>
            </a:r>
            <a:r>
              <a:rPr lang="en-US" baseline="30000" dirty="0" err="1" smtClean="0">
                <a:solidFill>
                  <a:schemeClr val="accent2"/>
                </a:solidFill>
              </a:rPr>
              <a:t>t</a:t>
            </a:r>
            <a:endParaRPr lang="en-US" baseline="30000" dirty="0" smtClean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Simple</a:t>
            </a:r>
            <a:r>
              <a:rPr lang="en-US" dirty="0" smtClean="0"/>
              <a:t> function: </a:t>
            </a:r>
            <a:r>
              <a:rPr lang="en-US" dirty="0" err="1" smtClean="0">
                <a:solidFill>
                  <a:schemeClr val="accent2"/>
                </a:solidFill>
              </a:rPr>
              <a:t>c</a:t>
            </a:r>
            <a:r>
              <a:rPr lang="en-US" baseline="-25000" dirty="0" err="1" smtClean="0">
                <a:solidFill>
                  <a:schemeClr val="accent2"/>
                </a:solidFill>
              </a:rPr>
              <a:t>t</a:t>
            </a:r>
            <a:r>
              <a:rPr lang="en-US" dirty="0" err="1" smtClean="0">
                <a:solidFill>
                  <a:schemeClr val="accent2"/>
                </a:solidFill>
              </a:rPr>
              <a:t>x</a:t>
            </a:r>
            <a:r>
              <a:rPr lang="en-US" baseline="30000" dirty="0" err="1" smtClean="0">
                <a:solidFill>
                  <a:schemeClr val="accent2"/>
                </a:solidFill>
              </a:rPr>
              <a:t>t</a:t>
            </a:r>
            <a:r>
              <a:rPr lang="en-US" dirty="0" smtClean="0">
                <a:solidFill>
                  <a:schemeClr val="accent2"/>
                </a:solidFill>
              </a:rPr>
              <a:t> + c</a:t>
            </a:r>
            <a:r>
              <a:rPr lang="en-US" baseline="-25000" dirty="0" smtClean="0">
                <a:solidFill>
                  <a:schemeClr val="accent2"/>
                </a:solidFill>
              </a:rPr>
              <a:t>t-1</a:t>
            </a:r>
            <a:r>
              <a:rPr lang="en-US" dirty="0" smtClean="0">
                <a:solidFill>
                  <a:schemeClr val="accent2"/>
                </a:solidFill>
              </a:rPr>
              <a:t>x</a:t>
            </a:r>
            <a:r>
              <a:rPr lang="en-US" baseline="30000" dirty="0" smtClean="0">
                <a:solidFill>
                  <a:schemeClr val="accent2"/>
                </a:solidFill>
              </a:rPr>
              <a:t>t-1</a:t>
            </a:r>
            <a:r>
              <a:rPr lang="en-US" dirty="0" smtClean="0">
                <a:solidFill>
                  <a:schemeClr val="accent2"/>
                </a:solidFill>
              </a:rPr>
              <a:t> + … c</a:t>
            </a:r>
            <a:r>
              <a:rPr lang="en-US" baseline="-25000" dirty="0" smtClean="0">
                <a:solidFill>
                  <a:schemeClr val="accent2"/>
                </a:solidFill>
              </a:rPr>
              <a:t>1</a:t>
            </a:r>
            <a:r>
              <a:rPr lang="en-US" dirty="0" smtClean="0">
                <a:solidFill>
                  <a:schemeClr val="accent2"/>
                </a:solidFill>
              </a:rPr>
              <a:t>x + c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 mod P</a:t>
            </a:r>
          </a:p>
          <a:p>
            <a:pPr lvl="1"/>
            <a:r>
              <a:rPr lang="en-US" dirty="0" smtClean="0"/>
              <a:t>For fixed prime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, randomly chosen </a:t>
            </a:r>
            <a:r>
              <a:rPr lang="en-US" dirty="0" smtClean="0">
                <a:solidFill>
                  <a:schemeClr val="accent2"/>
                </a:solidFill>
              </a:rPr>
              <a:t>c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 … c</a:t>
            </a:r>
            <a:r>
              <a:rPr lang="en-US" baseline="-25000" dirty="0" smtClean="0">
                <a:solidFill>
                  <a:schemeClr val="accent2"/>
                </a:solidFill>
              </a:rPr>
              <a:t>t</a:t>
            </a:r>
          </a:p>
          <a:p>
            <a:pPr lvl="1"/>
            <a:r>
              <a:rPr lang="en-US" dirty="0" smtClean="0"/>
              <a:t>Can be made very fast (choose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 to be </a:t>
            </a:r>
            <a:r>
              <a:rPr lang="en-US" dirty="0" err="1" smtClean="0"/>
              <a:t>Mersenne</a:t>
            </a:r>
            <a:r>
              <a:rPr lang="en-US" dirty="0" smtClean="0"/>
              <a:t> prime to simplify mods)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(Twisted) tabulation hashing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Thorup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Patrascu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13]</a:t>
            </a:r>
          </a:p>
          <a:p>
            <a:pPr lvl="1"/>
            <a:r>
              <a:rPr lang="en-US" dirty="0" smtClean="0"/>
              <a:t>Interpret each key as a sequence of short characters, e.g. 8 * 8bits</a:t>
            </a:r>
          </a:p>
          <a:p>
            <a:pPr lvl="1"/>
            <a:r>
              <a:rPr lang="en-US" dirty="0" smtClean="0"/>
              <a:t>Use a “truly random” look-up table for each character (so 8 * 256 entries)</a:t>
            </a:r>
          </a:p>
          <a:p>
            <a:pPr lvl="1"/>
            <a:r>
              <a:rPr lang="en-US" dirty="0" smtClean="0"/>
              <a:t>Take the exclusive-OR of the relevant table values</a:t>
            </a:r>
          </a:p>
          <a:p>
            <a:pPr lvl="1"/>
            <a:r>
              <a:rPr lang="en-US" dirty="0" smtClean="0"/>
              <a:t>Fast, and fairly compact</a:t>
            </a:r>
          </a:p>
          <a:p>
            <a:pPr lvl="1"/>
            <a:r>
              <a:rPr lang="en-US" dirty="0" smtClean="0"/>
              <a:t>Strong enough for many applications of hashing (hash tables etc.)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6987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Bottom-k 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5334"/>
            <a:ext cx="8229600" cy="3602566"/>
          </a:xfrm>
        </p:spPr>
        <p:txBody>
          <a:bodyPr/>
          <a:lstStyle/>
          <a:p>
            <a:r>
              <a:rPr lang="en-US" dirty="0" smtClean="0"/>
              <a:t>Sample from the set of distinct keys</a:t>
            </a:r>
          </a:p>
          <a:p>
            <a:pPr lvl="1"/>
            <a:r>
              <a:rPr lang="en-US" dirty="0" smtClean="0"/>
              <a:t>Hash each key using appropriate hash function</a:t>
            </a:r>
          </a:p>
          <a:p>
            <a:pPr lvl="1"/>
            <a:r>
              <a:rPr lang="en-US" dirty="0" smtClean="0"/>
              <a:t>Keep information on the keys with the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 smallest hash values</a:t>
            </a:r>
          </a:p>
          <a:p>
            <a:pPr lvl="1"/>
            <a:r>
              <a:rPr lang="en-US" dirty="0" smtClean="0"/>
              <a:t>Think of as order sampling with PRNs…</a:t>
            </a:r>
          </a:p>
          <a:p>
            <a:r>
              <a:rPr lang="en-US" dirty="0" smtClean="0"/>
              <a:t>Useful for estimating properties of the support set of keys</a:t>
            </a:r>
          </a:p>
          <a:p>
            <a:pPr lvl="1"/>
            <a:r>
              <a:rPr lang="en-US" dirty="0" smtClean="0"/>
              <a:t>Evaluate any predicate on the sampled set of keys</a:t>
            </a:r>
            <a:endParaRPr lang="en-US" dirty="0"/>
          </a:p>
          <a:p>
            <a:r>
              <a:rPr lang="en-US" dirty="0" smtClean="0"/>
              <a:t>Same concept, several different names: </a:t>
            </a:r>
          </a:p>
          <a:p>
            <a:pPr lvl="1"/>
            <a:r>
              <a:rPr lang="en-US" dirty="0" smtClean="0"/>
              <a:t>Bottom-k sampling, Min-wise hashing, K-minimum values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1371600" y="1574828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2438400" y="1574828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505200" y="1574828"/>
            <a:ext cx="304800" cy="304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4572000" y="1574828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5638800" y="1574828"/>
            <a:ext cx="304800" cy="304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705600" y="1574828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66800" y="194735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0.391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09800" y="194735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0.908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200400" y="194735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0.291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267200" y="194735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0.391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5410200" y="194735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2"/>
                </a:solidFill>
              </a:rPr>
              <a:t>0.391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477000" y="194735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0.273</a:t>
            </a:r>
          </a:p>
        </p:txBody>
      </p:sp>
    </p:spTree>
    <p:extLst>
      <p:ext uri="{BB962C8B-B14F-4D97-AF65-F5344CB8AC3E}">
        <p14:creationId xmlns="" xmlns:p14="http://schemas.microsoft.com/office/powerpoint/2010/main" val="10214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 Size Estimation from Bottom-k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568267" cy="4533900"/>
          </a:xfrm>
        </p:spPr>
        <p:txBody>
          <a:bodyPr/>
          <a:lstStyle/>
          <a:p>
            <a:r>
              <a:rPr lang="en-US" dirty="0" smtClean="0"/>
              <a:t>Want to estimate the fraction </a:t>
            </a:r>
            <a:r>
              <a:rPr lang="en-US" dirty="0" smtClean="0">
                <a:solidFill>
                  <a:schemeClr val="accent2"/>
                </a:solidFill>
              </a:rPr>
              <a:t>t = |A|/|D|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</a:t>
            </a:r>
            <a:r>
              <a:rPr lang="en-US" dirty="0" smtClean="0"/>
              <a:t> is the observed set of data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 is an arbitrary subset given later</a:t>
            </a:r>
          </a:p>
          <a:p>
            <a:pPr lvl="1"/>
            <a:r>
              <a:rPr lang="en-US" dirty="0" smtClean="0"/>
              <a:t>E.g. fraction of customers who are sports fans from </a:t>
            </a:r>
            <a:r>
              <a:rPr lang="en-US" dirty="0" err="1" smtClean="0"/>
              <a:t>midwest</a:t>
            </a:r>
            <a:r>
              <a:rPr lang="en-US" dirty="0" smtClean="0"/>
              <a:t> aged 18-35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Simple algorithm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Run bottom-k to get sample set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, estimate </a:t>
            </a:r>
            <a:r>
              <a:rPr lang="en-US" dirty="0" smtClean="0">
                <a:solidFill>
                  <a:schemeClr val="accent2"/>
                </a:solidFill>
              </a:rPr>
              <a:t>t’ = |A ∩ S|/s</a:t>
            </a:r>
          </a:p>
          <a:p>
            <a:pPr lvl="1"/>
            <a:r>
              <a:rPr lang="en-US" dirty="0" smtClean="0"/>
              <a:t>Error decreases as </a:t>
            </a:r>
            <a:r>
              <a:rPr lang="en-US" dirty="0" smtClean="0">
                <a:solidFill>
                  <a:schemeClr val="accent2"/>
                </a:solidFill>
              </a:rPr>
              <a:t>1/</a:t>
            </a:r>
            <a:r>
              <a:rPr lang="en-US" dirty="0" smtClean="0">
                <a:solidFill>
                  <a:schemeClr val="accent2"/>
                </a:solidFill>
                <a:latin typeface="Calibri"/>
              </a:rPr>
              <a:t>√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</a:p>
          <a:p>
            <a:pPr lvl="1"/>
            <a:r>
              <a:rPr lang="en-US" dirty="0" smtClean="0"/>
              <a:t>Analysis due to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Thorup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13]:</a:t>
            </a:r>
            <a:r>
              <a:rPr lang="en-US" dirty="0"/>
              <a:t> simple hash functions </a:t>
            </a:r>
            <a:r>
              <a:rPr lang="en-US" dirty="0" smtClean="0"/>
              <a:t>suffice for big enough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endParaRPr lang="en-US" dirty="0">
              <a:solidFill>
                <a:schemeClr val="accent2"/>
              </a:solidFill>
              <a:latin typeface="Arial Narrow" pitchFamily="34" charset="0"/>
            </a:endParaRPr>
          </a:p>
        </p:txBody>
      </p:sp>
      <p:pic>
        <p:nvPicPr>
          <p:cNvPr id="149506" name="Picture 2" descr="A subset of the population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493" y="4876803"/>
            <a:ext cx="2424241" cy="27770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067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1.bp.blogspot.com/_o6vigEr23C4/SRxvux__cyI/AAAAAAAAAK4/8FPHJYHUmao/s400/ve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4" y="436564"/>
            <a:ext cx="3081867" cy="2650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Estimation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similar are two sets, 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/>
              <a:t>?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Jaccard</a:t>
            </a:r>
            <a:r>
              <a:rPr lang="en-US" dirty="0" smtClean="0">
                <a:solidFill>
                  <a:srgbClr val="C00000"/>
                </a:solidFill>
              </a:rPr>
              <a:t> coefficient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</a:t>
            </a:r>
            <a:r>
              <a:rPr lang="en-US" dirty="0" smtClean="0">
                <a:solidFill>
                  <a:schemeClr val="accent2"/>
                </a:solidFill>
              </a:rPr>
              <a:t> B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</a:t>
            </a:r>
            <a:r>
              <a:rPr lang="en-US" dirty="0" smtClean="0">
                <a:solidFill>
                  <a:schemeClr val="accent2"/>
                </a:solidFill>
              </a:rPr>
              <a:t> B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</a:p>
          <a:p>
            <a:pPr lvl="1"/>
            <a:r>
              <a:rPr lang="en-US" dirty="0" smtClean="0"/>
              <a:t>1 if 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/>
              <a:t> identical, 0 if they are disjoint</a:t>
            </a:r>
          </a:p>
          <a:p>
            <a:pPr lvl="1"/>
            <a:r>
              <a:rPr lang="en-US" dirty="0" smtClean="0"/>
              <a:t>Widely used, e.g. to measure document similarity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Simple approach</a:t>
            </a:r>
            <a:r>
              <a:rPr lang="en-US" dirty="0" smtClean="0"/>
              <a:t>: sample an item uniformly from 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</a:p>
          <a:p>
            <a:pPr lvl="1"/>
            <a:r>
              <a:rPr lang="en-US" dirty="0" smtClean="0"/>
              <a:t>Probability of seeing same item from both: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</a:t>
            </a:r>
            <a:r>
              <a:rPr lang="en-US" dirty="0" smtClean="0">
                <a:solidFill>
                  <a:schemeClr val="accent2"/>
                </a:solidFill>
              </a:rPr>
              <a:t> B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/(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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dirty="0" smtClean="0"/>
              <a:t>Chance of seeing same item too low to be informative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Coordinated sampling</a:t>
            </a:r>
            <a:r>
              <a:rPr lang="en-US" dirty="0" smtClean="0"/>
              <a:t>: use same hash function to sample from A, B</a:t>
            </a:r>
          </a:p>
          <a:p>
            <a:pPr lvl="1"/>
            <a:r>
              <a:rPr lang="en-US" dirty="0" smtClean="0"/>
              <a:t>Probability that same item sampled: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</a:t>
            </a:r>
            <a:r>
              <a:rPr lang="en-US" dirty="0" smtClean="0">
                <a:solidFill>
                  <a:schemeClr val="accent2"/>
                </a:solidFill>
              </a:rPr>
              <a:t> B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</a:t>
            </a:r>
            <a:r>
              <a:rPr lang="en-US" dirty="0" smtClean="0">
                <a:solidFill>
                  <a:schemeClr val="accent2"/>
                </a:solidFill>
              </a:rPr>
              <a:t> B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|</a:t>
            </a:r>
          </a:p>
          <a:p>
            <a:pPr lvl="1"/>
            <a:r>
              <a:rPr lang="en-US" dirty="0" smtClean="0"/>
              <a:t>Repeat: the average number of agreements gives </a:t>
            </a:r>
            <a:r>
              <a:rPr lang="en-US" dirty="0" err="1" smtClean="0"/>
              <a:t>Jaccard</a:t>
            </a:r>
            <a:r>
              <a:rPr lang="en-US" dirty="0" smtClean="0"/>
              <a:t> coefficient</a:t>
            </a:r>
          </a:p>
          <a:p>
            <a:pPr lvl="1"/>
            <a:r>
              <a:rPr lang="en-US" dirty="0" smtClean="0"/>
              <a:t>Concentration: (additive) error scales as </a:t>
            </a:r>
            <a:r>
              <a:rPr lang="en-US" dirty="0" smtClean="0">
                <a:solidFill>
                  <a:schemeClr val="accent2"/>
                </a:solidFill>
              </a:rPr>
              <a:t>1/</a:t>
            </a:r>
            <a:r>
              <a:rPr lang="en-US" dirty="0" smtClean="0">
                <a:solidFill>
                  <a:schemeClr val="accent2"/>
                </a:solidFill>
                <a:latin typeface="Calibri"/>
              </a:rPr>
              <a:t>√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056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Warning: contains probabilities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avoid detailed probability calculations, aim to give high level descriptions and intuition</a:t>
            </a:r>
          </a:p>
          <a:p>
            <a:r>
              <a:rPr lang="en-US" dirty="0" smtClean="0"/>
              <a:t>But some probability basics are assumed</a:t>
            </a:r>
          </a:p>
          <a:p>
            <a:pPr lvl="1"/>
            <a:r>
              <a:rPr lang="en-US" dirty="0" smtClean="0"/>
              <a:t>Concepts of probability, expectation, variance of random variables</a:t>
            </a:r>
          </a:p>
          <a:p>
            <a:pPr lvl="1"/>
            <a:r>
              <a:rPr lang="en-US" dirty="0" smtClean="0"/>
              <a:t>Allude to concentration of measure (Exponential/</a:t>
            </a:r>
            <a:r>
              <a:rPr lang="en-US" dirty="0" err="1" smtClean="0"/>
              <a:t>Chernoff</a:t>
            </a:r>
            <a:r>
              <a:rPr lang="en-US" dirty="0" smtClean="0"/>
              <a:t> bounds)</a:t>
            </a:r>
          </a:p>
          <a:p>
            <a:r>
              <a:rPr lang="en-US" dirty="0" smtClean="0"/>
              <a:t>Feel free to ask questions about technical details along the way</a:t>
            </a:r>
            <a:endParaRPr lang="en-GB" dirty="0"/>
          </a:p>
        </p:txBody>
      </p:sp>
      <p:pic>
        <p:nvPicPr>
          <p:cNvPr id="136194" name="Picture 2" descr="http://upload.wikimedia.org/math/4/f/3/4f351d2f88243bc9573afd7959a9d1c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474" y="4414837"/>
            <a:ext cx="412432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09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Issue: Min-wise hashing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analysis to work, the hash function must be fully random</a:t>
            </a:r>
          </a:p>
          <a:p>
            <a:pPr lvl="1"/>
            <a:r>
              <a:rPr lang="en-US" dirty="0" smtClean="0"/>
              <a:t>All possibly permutations of the input are equally likely</a:t>
            </a:r>
          </a:p>
          <a:p>
            <a:pPr lvl="1"/>
            <a:r>
              <a:rPr lang="en-US" dirty="0" smtClean="0"/>
              <a:t>Unrealistic in practice: description of such a function is huge</a:t>
            </a:r>
          </a:p>
          <a:p>
            <a:r>
              <a:rPr lang="en-US" dirty="0" smtClean="0"/>
              <a:t>“Simple” hash functions don’t work well</a:t>
            </a:r>
          </a:p>
          <a:p>
            <a:pPr lvl="1"/>
            <a:r>
              <a:rPr lang="en-US" dirty="0" smtClean="0"/>
              <a:t>Universal hash functions are too skewed</a:t>
            </a:r>
          </a:p>
          <a:p>
            <a:r>
              <a:rPr lang="en-US" dirty="0" smtClean="0"/>
              <a:t>Need hash functions that are “</a:t>
            </a:r>
            <a:r>
              <a:rPr lang="en-US" dirty="0" smtClean="0">
                <a:solidFill>
                  <a:srgbClr val="C00000"/>
                </a:solidFill>
              </a:rPr>
              <a:t>approximately min-wise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Probability of sampling a subset is </a:t>
            </a:r>
            <a:r>
              <a:rPr lang="en-US" b="1" dirty="0" smtClean="0"/>
              <a:t>almost</a:t>
            </a:r>
            <a:r>
              <a:rPr lang="en-US" dirty="0" smtClean="0"/>
              <a:t> uniform</a:t>
            </a:r>
          </a:p>
          <a:p>
            <a:pPr lvl="1"/>
            <a:r>
              <a:rPr lang="en-US" dirty="0" smtClean="0"/>
              <a:t>Tabulation hashing a simple way to achieve this</a:t>
            </a:r>
            <a:endParaRPr lang="en-GB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1026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Bottom-k hashing for F</a:t>
            </a:r>
            <a:r>
              <a:rPr lang="en-US" baseline="-25000" dirty="0"/>
              <a:t>0</a:t>
            </a:r>
            <a:r>
              <a:rPr lang="en-US" dirty="0"/>
              <a:t> Estimation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07078"/>
            <a:ext cx="8229600" cy="54102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F</a:t>
            </a:r>
            <a:r>
              <a:rPr lang="en-GB" baseline="-25000" dirty="0">
                <a:solidFill>
                  <a:schemeClr val="accent2"/>
                </a:solidFill>
              </a:rPr>
              <a:t>0</a:t>
            </a:r>
            <a:r>
              <a:rPr lang="en-GB" dirty="0"/>
              <a:t> is the number of distinct items in the stream </a:t>
            </a:r>
          </a:p>
          <a:p>
            <a:pPr lvl="1"/>
            <a:r>
              <a:rPr lang="en-GB" dirty="0"/>
              <a:t>a fundamental quantity with many applications</a:t>
            </a:r>
          </a:p>
          <a:p>
            <a:pPr lvl="1"/>
            <a:r>
              <a:rPr lang="en-US" dirty="0"/>
              <a:t>E.g. number of distinct flows seen on a backbone </a:t>
            </a:r>
            <a:r>
              <a:rPr lang="en-US" dirty="0" smtClean="0"/>
              <a:t>link</a:t>
            </a:r>
          </a:p>
          <a:p>
            <a:r>
              <a:rPr lang="en-US" dirty="0" smtClean="0"/>
              <a:t>Let </a:t>
            </a:r>
            <a:r>
              <a:rPr lang="en-US" dirty="0">
                <a:solidFill>
                  <a:schemeClr val="accent2"/>
                </a:solidFill>
              </a:rPr>
              <a:t>m</a:t>
            </a:r>
            <a:r>
              <a:rPr lang="en-US" dirty="0"/>
              <a:t> be the domain of stream </a:t>
            </a:r>
            <a:r>
              <a:rPr lang="en-US" dirty="0" smtClean="0"/>
              <a:t>elements: </a:t>
            </a:r>
            <a:r>
              <a:rPr lang="en-US" dirty="0"/>
              <a:t>e</a:t>
            </a:r>
            <a:r>
              <a:rPr lang="en-US" dirty="0" smtClean="0"/>
              <a:t>ach data item is </a:t>
            </a:r>
            <a:r>
              <a:rPr lang="en-US" dirty="0" smtClean="0">
                <a:solidFill>
                  <a:schemeClr val="accent2"/>
                </a:solidFill>
              </a:rPr>
              <a:t>[</a:t>
            </a:r>
            <a:r>
              <a:rPr lang="en-US" dirty="0">
                <a:solidFill>
                  <a:schemeClr val="accent2"/>
                </a:solidFill>
              </a:rPr>
              <a:t>1…m]</a:t>
            </a:r>
          </a:p>
          <a:p>
            <a:r>
              <a:rPr lang="en-US" dirty="0"/>
              <a:t>Pick a </a:t>
            </a:r>
            <a:r>
              <a:rPr lang="en-US" dirty="0" smtClean="0"/>
              <a:t>random (pairwise) </a:t>
            </a:r>
            <a:r>
              <a:rPr lang="en-US" dirty="0"/>
              <a:t>hash function </a:t>
            </a:r>
            <a:r>
              <a:rPr lang="en-US" dirty="0">
                <a:solidFill>
                  <a:schemeClr val="accent2"/>
                </a:solidFill>
              </a:rPr>
              <a:t>h: [m]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 [</a:t>
            </a:r>
            <a:r>
              <a:rPr lang="en-US" dirty="0" smtClean="0">
                <a:solidFill>
                  <a:schemeClr val="accent2"/>
                </a:solidFill>
              </a:rPr>
              <a:t>R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]</a:t>
            </a:r>
            <a:endParaRPr lang="en-US" dirty="0">
              <a:solidFill>
                <a:schemeClr val="accent2"/>
              </a:solidFill>
              <a:sym typeface="Wingdings" pitchFamily="2" charset="2"/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sz="3200" dirty="0">
              <a:solidFill>
                <a:schemeClr val="bg2"/>
              </a:solidFill>
            </a:endParaRPr>
          </a:p>
          <a:p>
            <a:r>
              <a:rPr lang="en-US" dirty="0" smtClean="0"/>
              <a:t>Apply bottom-k sampling under hash function 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Let </a:t>
            </a:r>
            <a:r>
              <a:rPr lang="en-US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err="1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dirty="0" err="1" smtClean="0">
                <a:solidFill>
                  <a:schemeClr val="accent2"/>
                </a:solidFill>
              </a:rPr>
              <a:t>s</a:t>
            </a:r>
            <a:r>
              <a:rPr lang="en-US" dirty="0" err="1" smtClean="0"/>
              <a:t>’th</a:t>
            </a:r>
            <a:r>
              <a:rPr lang="en-US" dirty="0" smtClean="0"/>
              <a:t> smallest (distinct) value </a:t>
            </a:r>
            <a:r>
              <a:rPr lang="en-US" dirty="0"/>
              <a:t>of </a:t>
            </a:r>
            <a:r>
              <a:rPr lang="en-US" dirty="0">
                <a:solidFill>
                  <a:schemeClr val="accent2"/>
                </a:solidFill>
              </a:rPr>
              <a:t>h(</a:t>
            </a:r>
            <a:r>
              <a:rPr lang="en-US" dirty="0" err="1">
                <a:solidFill>
                  <a:schemeClr val="accent2"/>
                </a:solidFill>
              </a:rPr>
              <a:t>i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seen</a:t>
            </a:r>
            <a:endParaRPr lang="en-US" dirty="0"/>
          </a:p>
          <a:p>
            <a:r>
              <a:rPr lang="en-US" dirty="0"/>
              <a:t>If </a:t>
            </a:r>
            <a:r>
              <a:rPr lang="en-US" dirty="0" smtClean="0">
                <a:solidFill>
                  <a:schemeClr val="accent2"/>
                </a:solidFill>
              </a:rPr>
              <a:t>n = F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&lt;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, </a:t>
            </a:r>
            <a:r>
              <a:rPr lang="en-US" dirty="0"/>
              <a:t>give exact answer, else estimate </a:t>
            </a:r>
            <a:r>
              <a:rPr lang="en-US" dirty="0">
                <a:solidFill>
                  <a:schemeClr val="accent2"/>
                </a:solidFill>
              </a:rPr>
              <a:t>F’</a:t>
            </a:r>
            <a:r>
              <a:rPr lang="en-US" baseline="-25000" dirty="0">
                <a:solidFill>
                  <a:schemeClr val="accent2"/>
                </a:solidFill>
              </a:rPr>
              <a:t>0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dirty="0" err="1" smtClean="0">
                <a:solidFill>
                  <a:schemeClr val="accent2"/>
                </a:solidFill>
              </a:rPr>
              <a:t>sR</a:t>
            </a:r>
            <a:r>
              <a:rPr lang="en-US" dirty="0" smtClean="0">
                <a:solidFill>
                  <a:schemeClr val="accent2"/>
                </a:solidFill>
              </a:rPr>
              <a:t>/</a:t>
            </a:r>
            <a:r>
              <a:rPr lang="en-US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err="1" smtClean="0">
                <a:solidFill>
                  <a:schemeClr val="accent2"/>
                </a:solidFill>
              </a:rPr>
              <a:t>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err="1" smtClean="0">
                <a:solidFill>
                  <a:schemeClr val="accent2"/>
                </a:solidFill>
              </a:rPr>
              <a:t>v</a:t>
            </a:r>
            <a:r>
              <a:rPr lang="en-US" baseline="-25000" dirty="0" err="1" smtClean="0">
                <a:solidFill>
                  <a:schemeClr val="accent2"/>
                </a:solidFill>
              </a:rPr>
              <a:t>s</a:t>
            </a:r>
            <a:r>
              <a:rPr lang="en-US" dirty="0" smtClean="0">
                <a:solidFill>
                  <a:schemeClr val="accent2"/>
                </a:solidFill>
              </a:rPr>
              <a:t>/R</a:t>
            </a:r>
            <a:r>
              <a:rPr lang="en-US" dirty="0" smtClean="0"/>
              <a:t> </a:t>
            </a:r>
            <a:r>
              <a:rPr lang="en-US" dirty="0">
                <a:latin typeface="Symbol" pitchFamily="18" charset="2"/>
                <a:sym typeface="Symbol" pitchFamily="18" charset="2"/>
              </a:rPr>
              <a:t></a:t>
            </a:r>
            <a:r>
              <a:rPr lang="en-US" dirty="0"/>
              <a:t> fraction of hash domain occupied by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/>
              <a:t>smallest</a:t>
            </a:r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2432844" y="3729568"/>
            <a:ext cx="403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1397" name="Oval 5"/>
          <p:cNvSpPr>
            <a:spLocks noChangeArrowheads="1"/>
          </p:cNvSpPr>
          <p:nvPr/>
        </p:nvSpPr>
        <p:spPr bwMode="auto">
          <a:xfrm>
            <a:off x="2509044" y="380576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1398" name="Oval 6"/>
          <p:cNvSpPr>
            <a:spLocks noChangeArrowheads="1"/>
          </p:cNvSpPr>
          <p:nvPr/>
        </p:nvSpPr>
        <p:spPr bwMode="auto">
          <a:xfrm>
            <a:off x="2890044" y="3881968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1399" name="Oval 7"/>
          <p:cNvSpPr>
            <a:spLocks noChangeArrowheads="1"/>
          </p:cNvSpPr>
          <p:nvPr/>
        </p:nvSpPr>
        <p:spPr bwMode="auto">
          <a:xfrm>
            <a:off x="3271044" y="3729568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1400" name="Oval 8"/>
          <p:cNvSpPr>
            <a:spLocks noChangeArrowheads="1"/>
          </p:cNvSpPr>
          <p:nvPr/>
        </p:nvSpPr>
        <p:spPr bwMode="auto">
          <a:xfrm>
            <a:off x="3956844" y="3881968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1401" name="Oval 9"/>
          <p:cNvSpPr>
            <a:spLocks noChangeArrowheads="1"/>
          </p:cNvSpPr>
          <p:nvPr/>
        </p:nvSpPr>
        <p:spPr bwMode="auto">
          <a:xfrm>
            <a:off x="5557044" y="388196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1402" name="Text Box 10"/>
          <p:cNvSpPr txBox="1">
            <a:spLocks noChangeArrowheads="1"/>
          </p:cNvSpPr>
          <p:nvPr/>
        </p:nvSpPr>
        <p:spPr bwMode="auto">
          <a:xfrm>
            <a:off x="6761957" y="4147081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</a:t>
            </a:r>
            <a:endParaRPr lang="en-US" baseline="30000" dirty="0">
              <a:solidFill>
                <a:schemeClr val="accent2"/>
              </a:solidFill>
            </a:endParaRPr>
          </a:p>
        </p:txBody>
      </p:sp>
      <p:sp>
        <p:nvSpPr>
          <p:cNvPr id="571403" name="Text Box 11"/>
          <p:cNvSpPr txBox="1">
            <a:spLocks noChangeArrowheads="1"/>
          </p:cNvSpPr>
          <p:nvPr/>
        </p:nvSpPr>
        <p:spPr bwMode="auto">
          <a:xfrm>
            <a:off x="2128044" y="4110568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0R</a:t>
            </a:r>
            <a:endParaRPr lang="en-US" baseline="30000" dirty="0">
              <a:solidFill>
                <a:schemeClr val="accent2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14298" y="3599393"/>
            <a:ext cx="376238" cy="903288"/>
            <a:chOff x="2028" y="1872"/>
            <a:chExt cx="237" cy="569"/>
          </a:xfrm>
        </p:grpSpPr>
        <p:sp>
          <p:nvSpPr>
            <p:cNvPr id="571405" name="Line 13"/>
            <p:cNvSpPr>
              <a:spLocks noChangeShapeType="1"/>
            </p:cNvSpPr>
            <p:nvPr/>
          </p:nvSpPr>
          <p:spPr bwMode="auto">
            <a:xfrm flipV="1">
              <a:off x="2064" y="1872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571406" name="Text Box 14"/>
            <p:cNvSpPr txBox="1">
              <a:spLocks noChangeArrowheads="1"/>
            </p:cNvSpPr>
            <p:nvPr/>
          </p:nvSpPr>
          <p:spPr bwMode="auto">
            <a:xfrm>
              <a:off x="2028" y="2208"/>
              <a:ext cx="2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dirty="0" err="1" smtClean="0">
                  <a:solidFill>
                    <a:schemeClr val="accent2"/>
                  </a:solidFill>
                </a:rPr>
                <a:t>v</a:t>
              </a:r>
              <a:r>
                <a:rPr lang="en-GB" baseline="-25000" dirty="0" err="1" smtClean="0">
                  <a:solidFill>
                    <a:schemeClr val="accent2"/>
                  </a:solidFill>
                </a:rPr>
                <a:t>s</a:t>
              </a:r>
              <a:endParaRPr lang="en-US" baseline="-250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71407" name="Oval 15"/>
          <p:cNvSpPr>
            <a:spLocks noChangeArrowheads="1"/>
          </p:cNvSpPr>
          <p:nvPr/>
        </p:nvSpPr>
        <p:spPr bwMode="auto">
          <a:xfrm>
            <a:off x="4871244" y="3827993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1408" name="Oval 16"/>
          <p:cNvSpPr>
            <a:spLocks noChangeArrowheads="1"/>
          </p:cNvSpPr>
          <p:nvPr/>
        </p:nvSpPr>
        <p:spPr bwMode="auto">
          <a:xfrm>
            <a:off x="2890044" y="3885143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4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1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1.48148E-6 L -0.09167 1.48148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2.59259E-6 L -0.26355 0.001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1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55 0.00116 L -0.38021 0.00116 " pathEditMode="relative" ptsTypes="AA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5" grpId="0" build="p"/>
      <p:bldP spid="571397" grpId="0" animBg="1"/>
      <p:bldP spid="571398" grpId="0" animBg="1"/>
      <p:bldP spid="571399" grpId="0" animBg="1"/>
      <p:bldP spid="571400" grpId="0" animBg="1"/>
      <p:bldP spid="571401" grpId="0" animBg="1"/>
      <p:bldP spid="571407" grpId="0" animBg="1"/>
      <p:bldP spid="57140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 of F</a:t>
            </a:r>
            <a:r>
              <a:rPr lang="en-US" baseline="-25000"/>
              <a:t>0</a:t>
            </a:r>
            <a:r>
              <a:rPr lang="en-US"/>
              <a:t> algorithm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4800600"/>
          </a:xfrm>
        </p:spPr>
        <p:txBody>
          <a:bodyPr/>
          <a:lstStyle/>
          <a:p>
            <a:r>
              <a:rPr lang="en-US" dirty="0" smtClean="0"/>
              <a:t>Can show that it is unlikely to have an overestimate</a:t>
            </a:r>
          </a:p>
          <a:p>
            <a:pPr lvl="1"/>
            <a:r>
              <a:rPr lang="en-US" dirty="0" smtClean="0"/>
              <a:t>Too many items hashed below a fixed value</a:t>
            </a:r>
          </a:p>
          <a:p>
            <a:pPr lvl="1"/>
            <a:r>
              <a:rPr lang="en-US" dirty="0" smtClean="0"/>
              <a:t>Can treat each event of an item hashing too low as independent</a:t>
            </a:r>
          </a:p>
          <a:p>
            <a:r>
              <a:rPr lang="en-US" dirty="0" smtClean="0"/>
              <a:t>Similar outline to show unlikely to have an overestimate</a:t>
            </a:r>
          </a:p>
          <a:p>
            <a:r>
              <a:rPr lang="en-US" dirty="0" smtClean="0"/>
              <a:t>(Relative) error scales as </a:t>
            </a:r>
            <a:r>
              <a:rPr lang="en-US" dirty="0" smtClean="0">
                <a:solidFill>
                  <a:schemeClr val="accent2"/>
                </a:solidFill>
              </a:rPr>
              <a:t>1/</a:t>
            </a:r>
            <a:r>
              <a:rPr lang="en-US" dirty="0" smtClean="0">
                <a:solidFill>
                  <a:schemeClr val="accent2"/>
                </a:solidFill>
                <a:latin typeface="Calibri"/>
              </a:rPr>
              <a:t>√s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CC3300"/>
                </a:solidFill>
              </a:rPr>
              <a:t>Space cost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Store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 </a:t>
            </a:r>
            <a:r>
              <a:rPr lang="en-US" dirty="0"/>
              <a:t>hash values, so </a:t>
            </a:r>
            <a:r>
              <a:rPr lang="en-US" dirty="0" smtClean="0">
                <a:solidFill>
                  <a:schemeClr val="accent2"/>
                </a:solidFill>
              </a:rPr>
              <a:t>O(s log </a:t>
            </a:r>
            <a:r>
              <a:rPr lang="en-US" dirty="0">
                <a:solidFill>
                  <a:schemeClr val="accent2"/>
                </a:solidFill>
              </a:rPr>
              <a:t>m) </a:t>
            </a:r>
            <a:r>
              <a:rPr lang="en-US" dirty="0"/>
              <a:t>bits</a:t>
            </a:r>
          </a:p>
          <a:p>
            <a:pPr lvl="1"/>
            <a:r>
              <a:rPr lang="en-US" dirty="0"/>
              <a:t>Can improve to </a:t>
            </a:r>
            <a:r>
              <a:rPr lang="en-US" dirty="0" smtClean="0">
                <a:solidFill>
                  <a:schemeClr val="accent2"/>
                </a:solidFill>
              </a:rPr>
              <a:t>O(s + </a:t>
            </a:r>
            <a:r>
              <a:rPr lang="en-US" dirty="0">
                <a:solidFill>
                  <a:schemeClr val="accent2"/>
                </a:solidFill>
              </a:rPr>
              <a:t>log m) </a:t>
            </a:r>
            <a:r>
              <a:rPr lang="en-US" dirty="0"/>
              <a:t>with additional hashing </a:t>
            </a:r>
            <a:r>
              <a:rPr lang="en-US" dirty="0" smtClean="0"/>
              <a:t>tricks</a:t>
            </a:r>
          </a:p>
          <a:p>
            <a:pPr lvl="1"/>
            <a:r>
              <a:rPr lang="en-US" dirty="0" smtClean="0"/>
              <a:t>See also “</a:t>
            </a:r>
            <a:r>
              <a:rPr lang="en-GB" dirty="0" smtClean="0"/>
              <a:t>Streamed </a:t>
            </a:r>
            <a:r>
              <a:rPr lang="en-GB" dirty="0"/>
              <a:t>Approximate Counting of Distinct </a:t>
            </a:r>
            <a:r>
              <a:rPr lang="en-GB" dirty="0" smtClean="0"/>
              <a:t>Elements”, KDD’14</a:t>
            </a:r>
            <a:endParaRPr lang="en-US" dirty="0" smtClean="0"/>
          </a:p>
          <a:p>
            <a:endParaRPr lang="en-US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73444" name="Rectangle 4"/>
          <p:cNvSpPr>
            <a:spLocks noChangeArrowheads="1"/>
          </p:cNvSpPr>
          <p:nvPr/>
        </p:nvSpPr>
        <p:spPr bwMode="auto">
          <a:xfrm>
            <a:off x="2589747" y="5506508"/>
            <a:ext cx="4038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45" name="Line 5"/>
          <p:cNvSpPr>
            <a:spLocks noChangeShapeType="1"/>
          </p:cNvSpPr>
          <p:nvPr/>
        </p:nvSpPr>
        <p:spPr bwMode="auto">
          <a:xfrm>
            <a:off x="3885147" y="5376333"/>
            <a:ext cx="0" cy="815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446" name="Oval 6"/>
          <p:cNvSpPr>
            <a:spLocks noChangeArrowheads="1"/>
          </p:cNvSpPr>
          <p:nvPr/>
        </p:nvSpPr>
        <p:spPr bwMode="auto">
          <a:xfrm>
            <a:off x="2665947" y="5582708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47" name="Oval 7"/>
          <p:cNvSpPr>
            <a:spLocks noChangeArrowheads="1"/>
          </p:cNvSpPr>
          <p:nvPr/>
        </p:nvSpPr>
        <p:spPr bwMode="auto">
          <a:xfrm>
            <a:off x="3046947" y="5658908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48" name="Oval 8"/>
          <p:cNvSpPr>
            <a:spLocks noChangeArrowheads="1"/>
          </p:cNvSpPr>
          <p:nvPr/>
        </p:nvSpPr>
        <p:spPr bwMode="auto">
          <a:xfrm>
            <a:off x="3427947" y="5506508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49" name="Oval 9"/>
          <p:cNvSpPr>
            <a:spLocks noChangeArrowheads="1"/>
          </p:cNvSpPr>
          <p:nvPr/>
        </p:nvSpPr>
        <p:spPr bwMode="auto">
          <a:xfrm>
            <a:off x="3656547" y="565890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50" name="Oval 10"/>
          <p:cNvSpPr>
            <a:spLocks noChangeArrowheads="1"/>
          </p:cNvSpPr>
          <p:nvPr/>
        </p:nvSpPr>
        <p:spPr bwMode="auto">
          <a:xfrm>
            <a:off x="4113747" y="5658908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51" name="Oval 11"/>
          <p:cNvSpPr>
            <a:spLocks noChangeArrowheads="1"/>
          </p:cNvSpPr>
          <p:nvPr/>
        </p:nvSpPr>
        <p:spPr bwMode="auto">
          <a:xfrm>
            <a:off x="4951947" y="5658908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52" name="Oval 12"/>
          <p:cNvSpPr>
            <a:spLocks noChangeArrowheads="1"/>
          </p:cNvSpPr>
          <p:nvPr/>
        </p:nvSpPr>
        <p:spPr bwMode="auto">
          <a:xfrm>
            <a:off x="5332947" y="5582708"/>
            <a:ext cx="1524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53" name="Oval 13"/>
          <p:cNvSpPr>
            <a:spLocks noChangeArrowheads="1"/>
          </p:cNvSpPr>
          <p:nvPr/>
        </p:nvSpPr>
        <p:spPr bwMode="auto">
          <a:xfrm>
            <a:off x="5713947" y="565890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54" name="Oval 14"/>
          <p:cNvSpPr>
            <a:spLocks noChangeArrowheads="1"/>
          </p:cNvSpPr>
          <p:nvPr/>
        </p:nvSpPr>
        <p:spPr bwMode="auto">
          <a:xfrm>
            <a:off x="6094947" y="5582708"/>
            <a:ext cx="152400" cy="152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55" name="Oval 15"/>
          <p:cNvSpPr>
            <a:spLocks noChangeArrowheads="1"/>
          </p:cNvSpPr>
          <p:nvPr/>
        </p:nvSpPr>
        <p:spPr bwMode="auto">
          <a:xfrm>
            <a:off x="6399747" y="5582708"/>
            <a:ext cx="152400" cy="152400"/>
          </a:xfrm>
          <a:prstGeom prst="ellipse">
            <a:avLst/>
          </a:prstGeom>
          <a:solidFill>
            <a:srgbClr val="CC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56" name="Text Box 16"/>
          <p:cNvSpPr txBox="1">
            <a:spLocks noChangeArrowheads="1"/>
          </p:cNvSpPr>
          <p:nvPr/>
        </p:nvSpPr>
        <p:spPr bwMode="auto">
          <a:xfrm>
            <a:off x="6460072" y="5924021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</a:t>
            </a:r>
            <a:endParaRPr lang="en-US" baseline="30000" dirty="0">
              <a:solidFill>
                <a:schemeClr val="accent2"/>
              </a:solidFill>
            </a:endParaRPr>
          </a:p>
        </p:txBody>
      </p:sp>
      <p:sp>
        <p:nvSpPr>
          <p:cNvPr id="573457" name="Text Box 17"/>
          <p:cNvSpPr txBox="1">
            <a:spLocks noChangeArrowheads="1"/>
          </p:cNvSpPr>
          <p:nvPr/>
        </p:nvSpPr>
        <p:spPr bwMode="auto">
          <a:xfrm>
            <a:off x="3847047" y="5920846"/>
            <a:ext cx="1176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sR</a:t>
            </a:r>
            <a:r>
              <a:rPr lang="en-US" dirty="0" smtClean="0">
                <a:solidFill>
                  <a:schemeClr val="accent2"/>
                </a:solidFill>
              </a:rPr>
              <a:t>/(</a:t>
            </a:r>
            <a:r>
              <a:rPr lang="en-US" dirty="0">
                <a:solidFill>
                  <a:schemeClr val="accent2"/>
                </a:solidFill>
              </a:rPr>
              <a:t>1+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en-US" dirty="0" smtClean="0">
                <a:solidFill>
                  <a:schemeClr val="accent2"/>
                </a:solidFill>
              </a:rPr>
              <a:t>)n</a:t>
            </a:r>
            <a:endParaRPr lang="en-US" baseline="-25000" dirty="0">
              <a:solidFill>
                <a:schemeClr val="accent2"/>
              </a:solidFill>
            </a:endParaRPr>
          </a:p>
        </p:txBody>
      </p:sp>
      <p:sp>
        <p:nvSpPr>
          <p:cNvPr id="573458" name="Text Box 18"/>
          <p:cNvSpPr txBox="1">
            <a:spLocks noChangeArrowheads="1"/>
          </p:cNvSpPr>
          <p:nvPr/>
        </p:nvSpPr>
        <p:spPr bwMode="auto">
          <a:xfrm>
            <a:off x="2284947" y="5887508"/>
            <a:ext cx="479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0R</a:t>
            </a:r>
            <a:endParaRPr lang="en-US" baseline="30000" dirty="0">
              <a:solidFill>
                <a:schemeClr val="accent2"/>
              </a:solidFill>
            </a:endParaRPr>
          </a:p>
        </p:txBody>
      </p:sp>
      <p:sp>
        <p:nvSpPr>
          <p:cNvPr id="573459" name="Line 19"/>
          <p:cNvSpPr>
            <a:spLocks noChangeShapeType="1"/>
          </p:cNvSpPr>
          <p:nvPr/>
        </p:nvSpPr>
        <p:spPr bwMode="auto">
          <a:xfrm flipV="1">
            <a:off x="3427947" y="5376333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73460" name="Text Box 20"/>
          <p:cNvSpPr txBox="1">
            <a:spLocks noChangeArrowheads="1"/>
          </p:cNvSpPr>
          <p:nvPr/>
        </p:nvSpPr>
        <p:spPr bwMode="auto">
          <a:xfrm>
            <a:off x="3370797" y="5909733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chemeClr val="accent2"/>
                </a:solidFill>
              </a:rPr>
              <a:t>v</a:t>
            </a:r>
            <a:r>
              <a:rPr lang="en-GB" baseline="-25000" dirty="0" err="1" smtClean="0">
                <a:solidFill>
                  <a:schemeClr val="accent2"/>
                </a:solidFill>
              </a:rPr>
              <a:t>s</a:t>
            </a:r>
            <a:endParaRPr lang="en-US" baseline="-25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03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Weighted 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492067" cy="4533900"/>
          </a:xfrm>
        </p:spPr>
        <p:txBody>
          <a:bodyPr/>
          <a:lstStyle/>
          <a:p>
            <a:r>
              <a:rPr lang="en-US" dirty="0" smtClean="0"/>
              <a:t>Want to extend bottom-k results when data has weights</a:t>
            </a:r>
          </a:p>
          <a:p>
            <a:r>
              <a:rPr lang="en-US" dirty="0" smtClean="0"/>
              <a:t>Specifically, two data sets 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  <a:r>
              <a:rPr lang="en-US" dirty="0" smtClean="0"/>
              <a:t> where each element has weight</a:t>
            </a:r>
          </a:p>
          <a:p>
            <a:pPr lvl="1"/>
            <a:r>
              <a:rPr lang="en-US" dirty="0" smtClean="0"/>
              <a:t>Weights are aggregated: we see whole weight of element together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Weighted </a:t>
            </a:r>
            <a:r>
              <a:rPr lang="en-US" dirty="0" err="1" smtClean="0">
                <a:solidFill>
                  <a:srgbClr val="1FB518"/>
                </a:solidFill>
              </a:rPr>
              <a:t>Jaccard</a:t>
            </a:r>
            <a:r>
              <a:rPr lang="en-US" dirty="0" smtClean="0"/>
              <a:t>: want probability that same key is chosen by both to be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chemeClr val="accent2"/>
                </a:solidFill>
                <a:latin typeface="Calibri"/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min(A(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), B(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))/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</a:t>
            </a:r>
            <a:r>
              <a:rPr lang="en-US" baseline="-25000" dirty="0" err="1" smtClean="0">
                <a:solidFill>
                  <a:schemeClr val="accent2"/>
                </a:solidFill>
                <a:latin typeface="Calibri"/>
                <a:sym typeface="Symbol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max(A(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), B(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))</a:t>
            </a:r>
          </a:p>
          <a:p>
            <a:r>
              <a:rPr lang="en-US" dirty="0" smtClean="0"/>
              <a:t>Sampling method should obey uniformity and consistency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Uniformity</a:t>
            </a:r>
            <a:r>
              <a:rPr lang="en-US" dirty="0" smtClean="0"/>
              <a:t>: element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picked from 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 with probability proportional to </a:t>
            </a:r>
            <a:r>
              <a:rPr lang="en-US" dirty="0" smtClean="0">
                <a:solidFill>
                  <a:schemeClr val="accent2"/>
                </a:solidFill>
              </a:rPr>
              <a:t>A(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Consistency</a:t>
            </a:r>
            <a:r>
              <a:rPr lang="en-US" dirty="0" smtClean="0"/>
              <a:t>: if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is picked from </a:t>
            </a:r>
            <a:r>
              <a:rPr lang="en-US" dirty="0" smtClean="0">
                <a:solidFill>
                  <a:schemeClr val="accent2"/>
                </a:solidFill>
              </a:rPr>
              <a:t>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chemeClr val="accent2"/>
                </a:solidFill>
              </a:rPr>
              <a:t>B(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 &gt; A(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  <a:r>
              <a:rPr lang="en-US" dirty="0" smtClean="0"/>
              <a:t>, then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 also picked for </a:t>
            </a:r>
            <a:r>
              <a:rPr lang="en-US" dirty="0" smtClean="0">
                <a:solidFill>
                  <a:schemeClr val="accent2"/>
                </a:solidFill>
              </a:rPr>
              <a:t>B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Simple solution</a:t>
            </a:r>
            <a:r>
              <a:rPr lang="en-US" dirty="0" smtClean="0"/>
              <a:t>: assuming integer weights, treat weight </a:t>
            </a:r>
            <a:r>
              <a:rPr lang="en-US" dirty="0" smtClean="0">
                <a:solidFill>
                  <a:schemeClr val="accent2"/>
                </a:solidFill>
              </a:rPr>
              <a:t>A(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as </a:t>
            </a:r>
            <a:r>
              <a:rPr lang="en-US" dirty="0" smtClean="0">
                <a:solidFill>
                  <a:schemeClr val="accent2"/>
                </a:solidFill>
              </a:rPr>
              <a:t>A(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/>
              <a:t>unique (different) copies of element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/>
              <a:t>, apply bottom-k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Limitations</a:t>
            </a:r>
            <a:r>
              <a:rPr lang="en-US" dirty="0" smtClean="0"/>
              <a:t>: slow, </a:t>
            </a:r>
            <a:r>
              <a:rPr lang="en-US" dirty="0" err="1" smtClean="0"/>
              <a:t>unscalable</a:t>
            </a:r>
            <a:r>
              <a:rPr lang="en-US" dirty="0" smtClean="0"/>
              <a:t> when weights can be large</a:t>
            </a:r>
          </a:p>
          <a:p>
            <a:pPr lvl="1"/>
            <a:r>
              <a:rPr lang="en-US" dirty="0" smtClean="0"/>
              <a:t>Need to rescale fractional weights to integral multiples 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794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Weighted 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US" dirty="0" smtClean="0"/>
              <a:t>Efficient sampling distributions exist achieving uniformity and consistency</a:t>
            </a:r>
          </a:p>
          <a:p>
            <a:r>
              <a:rPr lang="en-US" dirty="0" smtClean="0"/>
              <a:t>Basic idea: consider a weight </a:t>
            </a:r>
            <a:r>
              <a:rPr lang="en-US" dirty="0" smtClean="0">
                <a:solidFill>
                  <a:schemeClr val="accent2"/>
                </a:solidFill>
              </a:rPr>
              <a:t>w</a:t>
            </a:r>
            <a:r>
              <a:rPr lang="en-US" dirty="0" smtClean="0"/>
              <a:t> as </a:t>
            </a:r>
            <a:r>
              <a:rPr lang="en-US" dirty="0" smtClean="0">
                <a:solidFill>
                  <a:schemeClr val="accent2"/>
                </a:solidFill>
              </a:rPr>
              <a:t>w/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</a:t>
            </a:r>
            <a:r>
              <a:rPr lang="en-US" dirty="0" smtClean="0"/>
              <a:t> different elements</a:t>
            </a:r>
          </a:p>
          <a:p>
            <a:pPr lvl="1"/>
            <a:r>
              <a:rPr lang="en-US" dirty="0" smtClean="0"/>
              <a:t>Compute the probability that any of these achieves the minimum value</a:t>
            </a:r>
          </a:p>
          <a:p>
            <a:pPr lvl="1"/>
            <a:r>
              <a:rPr lang="en-US" dirty="0" smtClean="0"/>
              <a:t>Study the limiting distribution as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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</a:t>
            </a:r>
            <a:r>
              <a:rPr lang="en-US" dirty="0" smtClean="0">
                <a:solidFill>
                  <a:schemeClr val="accent2"/>
                </a:solidFill>
              </a:rPr>
              <a:t> 0</a:t>
            </a:r>
          </a:p>
          <a:p>
            <a:r>
              <a:rPr lang="en-US" dirty="0" smtClean="0"/>
              <a:t>Consistent Weighted Sampling 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Manasse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McSherry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, 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Talway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07]</a:t>
            </a:r>
            <a:r>
              <a:rPr lang="en-US" dirty="0" smtClean="0">
                <a:latin typeface="Arial Narrow" panose="020B0606020202030204" pitchFamily="3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Ioffe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10]</a:t>
            </a:r>
          </a:p>
          <a:p>
            <a:pPr lvl="1"/>
            <a:r>
              <a:rPr lang="en-US" dirty="0"/>
              <a:t>Use hash of item to determine which points </a:t>
            </a:r>
            <a:r>
              <a:rPr lang="en-US" dirty="0" smtClean="0"/>
              <a:t>sampled via careful transform</a:t>
            </a:r>
          </a:p>
          <a:p>
            <a:pPr lvl="1"/>
            <a:r>
              <a:rPr lang="en-US" dirty="0" smtClean="0"/>
              <a:t>Many details needed to contain bit-precision, allow fast computation</a:t>
            </a:r>
          </a:p>
          <a:p>
            <a:r>
              <a:rPr lang="en-US" dirty="0" smtClean="0"/>
              <a:t>Other combinations of key weights are possible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[Cohen Kaplan 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Sen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09]</a:t>
            </a:r>
          </a:p>
          <a:p>
            <a:pPr lvl="1"/>
            <a:r>
              <a:rPr lang="en-US" dirty="0" smtClean="0"/>
              <a:t>Min of weights, max of weights, sum of (absolute) differences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890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:\Latex\Seminar\Sigcomm00\Figs\domain.gif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5452845" y="1311965"/>
            <a:ext cx="3767355" cy="211703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Trajectory Sampling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  <a:ln>
            <a:solidFill>
              <a:srgbClr val="000000">
                <a:alpha val="0"/>
              </a:srgbClr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Aims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[Duffield 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Grossglauser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01]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Probe packets at each router they traverse</a:t>
            </a:r>
          </a:p>
          <a:p>
            <a:pPr lvl="1"/>
            <a:r>
              <a:rPr lang="en-US" dirty="0" smtClean="0"/>
              <a:t>Collate reports to infer link loss and latency</a:t>
            </a:r>
          </a:p>
          <a:p>
            <a:pPr lvl="1"/>
            <a:r>
              <a:rPr lang="en-US" dirty="0" smtClean="0"/>
              <a:t>Need to sample; independent sampling no use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Hash-based sampling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All routers/packets: compute hash </a:t>
            </a:r>
            <a:r>
              <a:rPr lang="en-US" dirty="0" smtClean="0">
                <a:solidFill>
                  <a:schemeClr val="accent2"/>
                </a:solidFill>
              </a:rPr>
              <a:t>h</a:t>
            </a:r>
            <a:r>
              <a:rPr lang="en-US" dirty="0" smtClean="0"/>
              <a:t> of invariant packet fields</a:t>
            </a:r>
            <a:endParaRPr lang="en-US" dirty="0"/>
          </a:p>
          <a:p>
            <a:pPr lvl="1"/>
            <a:r>
              <a:rPr lang="en-US" dirty="0"/>
              <a:t>Sample if </a:t>
            </a:r>
            <a:r>
              <a:rPr lang="en-US" dirty="0">
                <a:solidFill>
                  <a:schemeClr val="accent2"/>
                </a:solidFill>
              </a:rPr>
              <a:t>h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</a:t>
            </a:r>
            <a:r>
              <a:rPr lang="en-US" dirty="0">
                <a:sym typeface="Symbol"/>
              </a:rPr>
              <a:t> some </a:t>
            </a:r>
            <a:r>
              <a:rPr lang="en-US" dirty="0">
                <a:solidFill>
                  <a:schemeClr val="accent2"/>
                </a:solidFill>
                <a:sym typeface="Symbol"/>
              </a:rPr>
              <a:t>H</a:t>
            </a:r>
            <a:r>
              <a:rPr lang="en-US" dirty="0">
                <a:sym typeface="Symbol"/>
              </a:rPr>
              <a:t> and </a:t>
            </a:r>
            <a:r>
              <a:rPr lang="en-US" dirty="0" smtClean="0">
                <a:sym typeface="Symbol"/>
              </a:rPr>
              <a:t>report </a:t>
            </a:r>
            <a:r>
              <a:rPr lang="en-US" dirty="0">
                <a:sym typeface="Symbol"/>
              </a:rPr>
              <a:t>to </a:t>
            </a:r>
            <a:r>
              <a:rPr lang="en-US" dirty="0" smtClean="0">
                <a:sym typeface="Symbol"/>
              </a:rPr>
              <a:t>collector; tune sample rate with </a:t>
            </a:r>
            <a:r>
              <a:rPr lang="en-US" dirty="0" smtClean="0">
                <a:solidFill>
                  <a:schemeClr val="accent2"/>
                </a:solidFill>
                <a:sym typeface="Symbol"/>
              </a:rPr>
              <a:t>|H|</a:t>
            </a:r>
            <a:endParaRPr lang="en-US" dirty="0">
              <a:solidFill>
                <a:schemeClr val="accent2"/>
              </a:solidFill>
              <a:sym typeface="Symbol"/>
            </a:endParaRPr>
          </a:p>
          <a:p>
            <a:pPr lvl="1"/>
            <a:r>
              <a:rPr lang="en-US" dirty="0" smtClean="0"/>
              <a:t>Use high entropy packet fields as hash input, e.g. IP addresses, ID field</a:t>
            </a:r>
          </a:p>
          <a:p>
            <a:pPr lvl="1"/>
            <a:r>
              <a:rPr lang="en-US" dirty="0" smtClean="0"/>
              <a:t>Hash function choice trade-off between speed, uniformity &amp; security</a:t>
            </a:r>
          </a:p>
          <a:p>
            <a:r>
              <a:rPr lang="en-US" dirty="0" smtClean="0"/>
              <a:t>Standardized in Internet Engineering Task Force (IETF)</a:t>
            </a:r>
          </a:p>
          <a:p>
            <a:pPr lvl="1"/>
            <a:r>
              <a:rPr lang="en-US" dirty="0" smtClean="0"/>
              <a:t>Service providers need consistency across different vendors</a:t>
            </a:r>
          </a:p>
          <a:p>
            <a:pPr lvl="1"/>
            <a:r>
              <a:rPr lang="en-US" dirty="0"/>
              <a:t>Several hash </a:t>
            </a:r>
            <a:r>
              <a:rPr lang="en-US" dirty="0" smtClean="0"/>
              <a:t>functions standardized, extensible</a:t>
            </a:r>
          </a:p>
          <a:p>
            <a:pPr lvl="1"/>
            <a:r>
              <a:rPr lang="en-US" dirty="0" smtClean="0"/>
              <a:t>Same issues arise in other big data ecosystems (apps and APIs)</a:t>
            </a:r>
          </a:p>
        </p:txBody>
      </p:sp>
    </p:spTree>
    <p:extLst>
      <p:ext uri="{BB962C8B-B14F-4D97-AF65-F5344CB8AC3E}">
        <p14:creationId xmlns="" xmlns:p14="http://schemas.microsoft.com/office/powerpoint/2010/main" val="46266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Sampling in Network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US" dirty="0"/>
              <a:t>Many different network subsystems used to provide service</a:t>
            </a:r>
          </a:p>
          <a:p>
            <a:pPr lvl="1"/>
            <a:r>
              <a:rPr lang="en-US" dirty="0"/>
              <a:t>Monitored through event logs, passive measurement of traffic &amp; protocols</a:t>
            </a:r>
          </a:p>
          <a:p>
            <a:pPr lvl="1"/>
            <a:r>
              <a:rPr lang="en-US" dirty="0"/>
              <a:t>Need cross-system sample that captures full interaction between network and a representative set of users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Ideal</a:t>
            </a:r>
            <a:r>
              <a:rPr lang="en-US" dirty="0" smtClean="0"/>
              <a:t>: hash-based selection based on common identifier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Administrative challenges</a:t>
            </a:r>
            <a:r>
              <a:rPr lang="en-US" dirty="0" smtClean="0"/>
              <a:t>! Organizational diversity</a:t>
            </a:r>
          </a:p>
          <a:p>
            <a:r>
              <a:rPr lang="en-US" dirty="0" smtClean="0"/>
              <a:t>Timeliness challenge: </a:t>
            </a:r>
          </a:p>
          <a:p>
            <a:pPr lvl="1"/>
            <a:r>
              <a:rPr lang="en-US" dirty="0" smtClean="0"/>
              <a:t>Selection identifier may not be present at a measurement location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Example</a:t>
            </a:r>
            <a:r>
              <a:rPr lang="en-US" dirty="0" smtClean="0"/>
              <a:t>: common identifier = </a:t>
            </a:r>
            <a:r>
              <a:rPr lang="en-US" dirty="0" err="1" smtClean="0"/>
              <a:t>anonymized</a:t>
            </a:r>
            <a:r>
              <a:rPr lang="en-US" dirty="0" smtClean="0"/>
              <a:t> customer id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assive traffic measurement based on IP address</a:t>
            </a:r>
          </a:p>
          <a:p>
            <a:pPr lvl="2"/>
            <a:r>
              <a:rPr lang="en-US" dirty="0" smtClean="0"/>
              <a:t>Mapping of IP address to customer ID not available remotely</a:t>
            </a:r>
          </a:p>
          <a:p>
            <a:pPr lvl="2"/>
            <a:r>
              <a:rPr lang="en-US" dirty="0" smtClean="0"/>
              <a:t>Attribution of traffic IP address to a user difficult to compute at line speed </a:t>
            </a:r>
          </a:p>
        </p:txBody>
      </p:sp>
    </p:spTree>
    <p:extLst>
      <p:ext uri="{BB962C8B-B14F-4D97-AF65-F5344CB8AC3E}">
        <p14:creationId xmlns="" xmlns:p14="http://schemas.microsoft.com/office/powerpoint/2010/main" val="35217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Sampling from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33900"/>
          </a:xfrm>
        </p:spPr>
        <p:txBody>
          <a:bodyPr/>
          <a:lstStyle/>
          <a:p>
            <a:r>
              <a:rPr lang="en-US" dirty="0" smtClean="0"/>
              <a:t>Difficult case: inputs with </a:t>
            </a:r>
            <a:r>
              <a:rPr lang="en-US" dirty="0" smtClean="0">
                <a:solidFill>
                  <a:srgbClr val="1FB518"/>
                </a:solidFill>
              </a:rPr>
              <a:t>positive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negative </a:t>
            </a:r>
            <a:r>
              <a:rPr lang="en-US" dirty="0" smtClean="0"/>
              <a:t>weights</a:t>
            </a:r>
          </a:p>
          <a:p>
            <a:r>
              <a:rPr lang="en-US" dirty="0" smtClean="0"/>
              <a:t>Want to sample based on the overall frequency distribution</a:t>
            </a:r>
          </a:p>
          <a:p>
            <a:pPr lvl="1"/>
            <a:r>
              <a:rPr lang="en-US" dirty="0" smtClean="0"/>
              <a:t>Sample from support set of </a:t>
            </a:r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possible items</a:t>
            </a:r>
          </a:p>
          <a:p>
            <a:pPr lvl="1"/>
            <a:r>
              <a:rPr lang="en-US" dirty="0" smtClean="0"/>
              <a:t>Sample proportional to (absolute) total weights</a:t>
            </a:r>
          </a:p>
          <a:p>
            <a:pPr lvl="1"/>
            <a:r>
              <a:rPr lang="en-US" dirty="0" smtClean="0"/>
              <a:t>Sample proportional to some function of weights</a:t>
            </a:r>
          </a:p>
          <a:p>
            <a:r>
              <a:rPr lang="en-US" dirty="0" smtClean="0"/>
              <a:t>How to do this sampling effectively?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Challenge</a:t>
            </a:r>
            <a:r>
              <a:rPr lang="en-US" dirty="0" smtClean="0"/>
              <a:t>: may be many elements with positive and negative weights</a:t>
            </a:r>
          </a:p>
          <a:p>
            <a:pPr lvl="1"/>
            <a:r>
              <a:rPr lang="en-US" dirty="0" smtClean="0"/>
              <a:t>Aggregate weights may end up zero: how to find the non-zero weights?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Recent approach</a:t>
            </a:r>
            <a:r>
              <a:rPr lang="en-US" dirty="0" smtClean="0"/>
              <a:t>: L</a:t>
            </a:r>
            <a:r>
              <a:rPr lang="en-US" baseline="-25000" dirty="0" smtClean="0"/>
              <a:t>0 </a:t>
            </a:r>
            <a:r>
              <a:rPr lang="en-US" dirty="0" smtClean="0"/>
              <a:t>sampling</a:t>
            </a:r>
          </a:p>
          <a:p>
            <a:pPr lvl="1"/>
            <a:r>
              <a:rPr lang="en-US" dirty="0"/>
              <a:t>L</a:t>
            </a:r>
            <a:r>
              <a:rPr lang="en-US" baseline="-25000" dirty="0"/>
              <a:t>0</a:t>
            </a:r>
            <a:r>
              <a:rPr lang="en-US" dirty="0"/>
              <a:t> sampling enables novel “graph sketching” techniques</a:t>
            </a:r>
          </a:p>
          <a:p>
            <a:pPr lvl="1"/>
            <a:r>
              <a:rPr lang="en-US" dirty="0"/>
              <a:t>Sketches for connectivity, </a:t>
            </a:r>
            <a:r>
              <a:rPr lang="en-US" dirty="0" err="1"/>
              <a:t>sparsifiers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US" dirty="0" err="1">
                <a:solidFill>
                  <a:schemeClr val="accent2"/>
                </a:solidFill>
                <a:latin typeface="Arial Narrow" pitchFamily="34" charset="0"/>
              </a:rPr>
              <a:t>Ahn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dirty="0" err="1">
                <a:solidFill>
                  <a:schemeClr val="accent2"/>
                </a:solidFill>
                <a:latin typeface="Arial Narrow" pitchFamily="34" charset="0"/>
              </a:rPr>
              <a:t>Guha</a:t>
            </a:r>
            <a:r>
              <a:rPr lang="en-US" dirty="0">
                <a:solidFill>
                  <a:schemeClr val="accent2"/>
                </a:solidFill>
                <a:latin typeface="Arial Narrow" pitchFamily="34" charset="0"/>
              </a:rPr>
              <a:t>, McGregor 12]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910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/>
              <a:t>0</a:t>
            </a:r>
            <a:r>
              <a:rPr lang="en-US" dirty="0" smtClean="0"/>
              <a:t>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343400"/>
          </a:xfrm>
        </p:spPr>
        <p:txBody>
          <a:bodyPr/>
          <a:lstStyle/>
          <a:p>
            <a:r>
              <a:rPr lang="en-US" dirty="0" smtClean="0"/>
              <a:t>L</a:t>
            </a:r>
            <a:r>
              <a:rPr lang="en-US" baseline="-25000" dirty="0" smtClean="0">
                <a:latin typeface="Calibri"/>
              </a:rPr>
              <a:t>0</a:t>
            </a:r>
            <a:r>
              <a:rPr lang="en-US" dirty="0" smtClean="0"/>
              <a:t> sampling: sample with </a:t>
            </a:r>
            <a:r>
              <a:rPr lang="en-US" dirty="0" err="1" smtClean="0"/>
              <a:t>prob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  <a:latin typeface="Calibri"/>
              </a:rPr>
              <a:t>≈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baseline="-25000" dirty="0" smtClean="0">
                <a:solidFill>
                  <a:schemeClr val="accent2"/>
                </a:solidFill>
              </a:rPr>
              <a:t>i</a:t>
            </a:r>
            <a:r>
              <a:rPr lang="en-US" baseline="30000" dirty="0" smtClean="0">
                <a:solidFill>
                  <a:schemeClr val="accent2"/>
                </a:solidFill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/F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endParaRPr lang="en-US" baseline="30000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i.e., sample (near) uniformly from items with non-zero frequency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General approach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sz="2200" dirty="0" smtClean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US" sz="2200" dirty="0" err="1" smtClean="0">
                <a:solidFill>
                  <a:schemeClr val="accent2"/>
                </a:solidFill>
                <a:latin typeface="Arial Narrow" pitchFamily="34" charset="0"/>
              </a:rPr>
              <a:t>Frahling</a:t>
            </a:r>
            <a:r>
              <a:rPr lang="en-US" sz="2200" dirty="0" smtClean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sz="2200" dirty="0" err="1" smtClean="0">
                <a:solidFill>
                  <a:schemeClr val="accent2"/>
                </a:solidFill>
                <a:latin typeface="Arial Narrow" pitchFamily="34" charset="0"/>
              </a:rPr>
              <a:t>Indyk</a:t>
            </a:r>
            <a:r>
              <a:rPr lang="en-US" sz="2200" dirty="0" smtClean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sz="2200" dirty="0" err="1" smtClean="0">
                <a:solidFill>
                  <a:schemeClr val="accent2"/>
                </a:solidFill>
                <a:latin typeface="Arial Narrow" pitchFamily="34" charset="0"/>
              </a:rPr>
              <a:t>Sohler</a:t>
            </a:r>
            <a:r>
              <a:rPr lang="en-US" sz="2200" dirty="0" smtClean="0">
                <a:solidFill>
                  <a:schemeClr val="accent2"/>
                </a:solidFill>
                <a:latin typeface="Arial Narrow" pitchFamily="34" charset="0"/>
              </a:rPr>
              <a:t> 05, C., </a:t>
            </a:r>
            <a:r>
              <a:rPr lang="en-US" sz="2200" dirty="0" err="1" smtClean="0">
                <a:solidFill>
                  <a:schemeClr val="accent2"/>
                </a:solidFill>
                <a:latin typeface="Arial Narrow" pitchFamily="34" charset="0"/>
              </a:rPr>
              <a:t>Muthu</a:t>
            </a:r>
            <a:r>
              <a:rPr lang="en-US" sz="2200" dirty="0" smtClean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US" sz="2200" dirty="0" err="1" smtClean="0">
                <a:solidFill>
                  <a:schemeClr val="accent2"/>
                </a:solidFill>
                <a:latin typeface="Arial Narrow" pitchFamily="34" charset="0"/>
              </a:rPr>
              <a:t>Rozenbaum</a:t>
            </a:r>
            <a:r>
              <a:rPr lang="en-US" sz="2200" dirty="0" smtClean="0">
                <a:solidFill>
                  <a:schemeClr val="accent2"/>
                </a:solidFill>
                <a:latin typeface="Arial Narrow" pitchFamily="34" charset="0"/>
              </a:rPr>
              <a:t> 05]</a:t>
            </a:r>
          </a:p>
          <a:p>
            <a:pPr lvl="1"/>
            <a:r>
              <a:rPr lang="en-US" dirty="0" smtClean="0"/>
              <a:t>Sub-sample all items (present or not) with probability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</a:p>
          <a:p>
            <a:pPr lvl="1"/>
            <a:r>
              <a:rPr lang="en-US" dirty="0" smtClean="0"/>
              <a:t>Generate a sub-sampled vector of frequencies </a:t>
            </a:r>
            <a:r>
              <a:rPr lang="en-US" dirty="0" err="1" smtClean="0">
                <a:solidFill>
                  <a:schemeClr val="accent2"/>
                </a:solidFill>
              </a:rPr>
              <a:t>f</a:t>
            </a:r>
            <a:r>
              <a:rPr lang="en-US" baseline="-25000" dirty="0" err="1" smtClean="0">
                <a:solidFill>
                  <a:schemeClr val="accent2"/>
                </a:solidFill>
              </a:rPr>
              <a:t>p</a:t>
            </a:r>
            <a:endParaRPr lang="en-US" baseline="-25000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Feed </a:t>
            </a:r>
            <a:r>
              <a:rPr lang="en-US" dirty="0" err="1" smtClean="0">
                <a:solidFill>
                  <a:schemeClr val="accent2"/>
                </a:solidFill>
              </a:rPr>
              <a:t>f</a:t>
            </a:r>
            <a:r>
              <a:rPr lang="en-US" baseline="-25000" dirty="0" err="1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 to a </a:t>
            </a:r>
            <a:r>
              <a:rPr lang="en-US" i="1" dirty="0" smtClean="0"/>
              <a:t>k-sparse recovery </a:t>
            </a:r>
            <a:r>
              <a:rPr lang="en-US" dirty="0" smtClean="0"/>
              <a:t>data structure </a:t>
            </a:r>
          </a:p>
          <a:p>
            <a:pPr lvl="2"/>
            <a:r>
              <a:rPr lang="en-US" dirty="0" smtClean="0"/>
              <a:t>Allows reconstruction of </a:t>
            </a:r>
            <a:r>
              <a:rPr lang="en-US" dirty="0" err="1" smtClean="0">
                <a:solidFill>
                  <a:schemeClr val="accent2"/>
                </a:solidFill>
              </a:rPr>
              <a:t>f</a:t>
            </a:r>
            <a:r>
              <a:rPr lang="en-US" baseline="-25000" dirty="0" err="1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 if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 &lt; k 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>
                <a:solidFill>
                  <a:schemeClr val="accent2"/>
                </a:solidFill>
              </a:rPr>
              <a:t>f</a:t>
            </a:r>
            <a:r>
              <a:rPr lang="en-US" baseline="-25000" dirty="0" err="1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 is k-sparse, sample from reconstructed vector</a:t>
            </a:r>
          </a:p>
          <a:p>
            <a:pPr lvl="1"/>
            <a:r>
              <a:rPr lang="en-US" dirty="0" smtClean="0"/>
              <a:t>Repeat in parallel for exponentially shrinking values of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9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438400"/>
          </a:xfrm>
        </p:spPr>
        <p:txBody>
          <a:bodyPr/>
          <a:lstStyle/>
          <a:p>
            <a:r>
              <a:rPr lang="en-US" dirty="0" smtClean="0"/>
              <a:t>Exponential set of probabilities, </a:t>
            </a:r>
            <a:r>
              <a:rPr lang="en-US" dirty="0" smtClean="0">
                <a:solidFill>
                  <a:schemeClr val="accent2"/>
                </a:solidFill>
              </a:rPr>
              <a:t>p=1, ½, ¼, 1/8, 1/16… 1/U</a:t>
            </a:r>
          </a:p>
          <a:p>
            <a:pPr lvl="1"/>
            <a:r>
              <a:rPr lang="en-US" dirty="0" smtClean="0"/>
              <a:t>Let </a:t>
            </a:r>
            <a:r>
              <a:rPr lang="en-US" dirty="0" smtClean="0">
                <a:solidFill>
                  <a:schemeClr val="accent2"/>
                </a:solidFill>
              </a:rPr>
              <a:t>N = F</a:t>
            </a:r>
            <a:r>
              <a:rPr lang="en-US" baseline="-25000" dirty="0" smtClean="0">
                <a:solidFill>
                  <a:schemeClr val="accent2"/>
                </a:solidFill>
              </a:rPr>
              <a:t>0</a:t>
            </a:r>
            <a:r>
              <a:rPr lang="en-US" dirty="0" smtClean="0">
                <a:solidFill>
                  <a:schemeClr val="accent2"/>
                </a:solidFill>
              </a:rPr>
              <a:t> = |{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: </a:t>
            </a:r>
            <a:r>
              <a:rPr lang="en-US" dirty="0" err="1" smtClean="0">
                <a:solidFill>
                  <a:schemeClr val="accent2"/>
                </a:solidFill>
              </a:rPr>
              <a:t>f</a:t>
            </a:r>
            <a:r>
              <a:rPr lang="en-US" baseline="-25000" dirty="0" err="1" smtClean="0">
                <a:solidFill>
                  <a:schemeClr val="accent2"/>
                </a:solidFill>
                <a:latin typeface="Calibri"/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</a:t>
            </a:r>
            <a:r>
              <a:rPr lang="en-US" dirty="0" smtClean="0">
                <a:solidFill>
                  <a:schemeClr val="accent2"/>
                </a:solidFill>
              </a:rPr>
              <a:t> 0}|</a:t>
            </a:r>
          </a:p>
          <a:p>
            <a:pPr lvl="1"/>
            <a:r>
              <a:rPr lang="en-US" dirty="0" smtClean="0"/>
              <a:t>Want there to be a level where k-sparse recovery will succeed</a:t>
            </a:r>
          </a:p>
          <a:p>
            <a:pPr lvl="1"/>
            <a:r>
              <a:rPr lang="en-US" dirty="0" smtClean="0"/>
              <a:t>At level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, expected number of items selected </a:t>
            </a:r>
            <a:r>
              <a:rPr lang="en-US" dirty="0" smtClean="0">
                <a:solidFill>
                  <a:schemeClr val="accent2"/>
                </a:solidFill>
              </a:rPr>
              <a:t>S</a:t>
            </a:r>
            <a:r>
              <a:rPr lang="en-US" dirty="0" smtClean="0"/>
              <a:t> is </a:t>
            </a:r>
            <a:r>
              <a:rPr lang="en-US" dirty="0" err="1" smtClean="0">
                <a:solidFill>
                  <a:schemeClr val="accent2"/>
                </a:solidFill>
              </a:rPr>
              <a:t>Np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Pick level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 so that </a:t>
            </a:r>
            <a:r>
              <a:rPr lang="en-US" dirty="0" smtClean="0">
                <a:solidFill>
                  <a:schemeClr val="accent2"/>
                </a:solidFill>
              </a:rPr>
              <a:t>k/3 &lt; </a:t>
            </a:r>
            <a:r>
              <a:rPr lang="en-US" dirty="0" err="1" smtClean="0">
                <a:solidFill>
                  <a:schemeClr val="accent2"/>
                </a:solidFill>
              </a:rPr>
              <a:t>Np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</a:t>
            </a:r>
            <a:r>
              <a:rPr lang="en-US" dirty="0" smtClean="0">
                <a:solidFill>
                  <a:schemeClr val="accent2"/>
                </a:solidFill>
              </a:rPr>
              <a:t> 2k/3</a:t>
            </a:r>
          </a:p>
          <a:p>
            <a:r>
              <a:rPr lang="en-US" dirty="0" err="1" smtClean="0"/>
              <a:t>Chernoff</a:t>
            </a:r>
            <a:r>
              <a:rPr lang="en-US" dirty="0" smtClean="0"/>
              <a:t> bound: with probability exponential in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1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</a:t>
            </a:r>
            <a:r>
              <a:rPr lang="en-US" dirty="0" smtClean="0">
                <a:solidFill>
                  <a:schemeClr val="accent2"/>
                </a:solidFill>
              </a:rPr>
              <a:t> S 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</a:t>
            </a:r>
            <a:r>
              <a:rPr lang="en-US" dirty="0" smtClean="0">
                <a:solidFill>
                  <a:schemeClr val="accent2"/>
                </a:solidFill>
              </a:rPr>
              <a:t> k</a:t>
            </a:r>
          </a:p>
          <a:p>
            <a:pPr lvl="1"/>
            <a:r>
              <a:rPr lang="en-US" dirty="0" smtClean="0"/>
              <a:t>Pick </a:t>
            </a:r>
            <a:r>
              <a:rPr lang="en-US" dirty="0" smtClean="0">
                <a:solidFill>
                  <a:schemeClr val="accent2"/>
                </a:solidFill>
              </a:rPr>
              <a:t>k = O(log 1/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</a:t>
            </a:r>
            <a:r>
              <a:rPr lang="en-US" dirty="0" smtClean="0">
                <a:solidFill>
                  <a:schemeClr val="accent2"/>
                </a:solidFill>
              </a:rPr>
              <a:t>) </a:t>
            </a:r>
            <a:r>
              <a:rPr lang="en-US" dirty="0" smtClean="0"/>
              <a:t>to get </a:t>
            </a:r>
            <a:r>
              <a:rPr lang="en-US" dirty="0" smtClean="0">
                <a:solidFill>
                  <a:schemeClr val="accent2"/>
                </a:solidFill>
              </a:rPr>
              <a:t>1-</a:t>
            </a:r>
            <a:r>
              <a:rPr lang="en-US" dirty="0" smtClean="0">
                <a:solidFill>
                  <a:schemeClr val="accent2"/>
                </a:solidFill>
                <a:latin typeface="Symbol"/>
                <a:sym typeface="Symbol"/>
              </a:rPr>
              <a:t></a:t>
            </a:r>
            <a:r>
              <a:rPr lang="en-US" dirty="0" smtClean="0">
                <a:latin typeface="Calibri"/>
              </a:rPr>
              <a:t> probability</a:t>
            </a:r>
          </a:p>
          <a:p>
            <a:endParaRPr lang="en-US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362200" y="2910840"/>
            <a:ext cx="381000" cy="36576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362200" y="2545080"/>
            <a:ext cx="381000" cy="36576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362200" y="2179320"/>
            <a:ext cx="381000" cy="36576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2362200" y="1813560"/>
            <a:ext cx="381000" cy="36576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2362200" y="1447800"/>
            <a:ext cx="381000" cy="36576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404533" y="3154680"/>
            <a:ext cx="84667" cy="8128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2573867" y="3154680"/>
            <a:ext cx="84667" cy="8128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2616200" y="3032760"/>
            <a:ext cx="84667" cy="8128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2489200" y="3073400"/>
            <a:ext cx="84667" cy="8128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2362200" y="3032760"/>
            <a:ext cx="84667" cy="8128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2446867" y="2951480"/>
            <a:ext cx="84667" cy="8128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2573867" y="2910840"/>
            <a:ext cx="84667" cy="8128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2616200" y="2788920"/>
            <a:ext cx="84667" cy="8128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2573867" y="2667000"/>
            <a:ext cx="84667" cy="8128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2446867" y="2585720"/>
            <a:ext cx="84667" cy="8128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2446867" y="2707640"/>
            <a:ext cx="84667" cy="8128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2362200" y="2788920"/>
            <a:ext cx="84667" cy="8128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2573867" y="2341880"/>
            <a:ext cx="84667" cy="8128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Oval 26"/>
          <p:cNvSpPr>
            <a:spLocks noChangeArrowheads="1"/>
          </p:cNvSpPr>
          <p:nvPr/>
        </p:nvSpPr>
        <p:spPr bwMode="auto">
          <a:xfrm>
            <a:off x="2446867" y="2219960"/>
            <a:ext cx="67733" cy="6604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3" name="Oval 27"/>
          <p:cNvSpPr>
            <a:spLocks noChangeArrowheads="1"/>
          </p:cNvSpPr>
          <p:nvPr/>
        </p:nvSpPr>
        <p:spPr bwMode="auto">
          <a:xfrm>
            <a:off x="2404533" y="2382520"/>
            <a:ext cx="84667" cy="8128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2446867" y="2016760"/>
            <a:ext cx="84667" cy="8128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5" name="Oval 29"/>
          <p:cNvSpPr>
            <a:spLocks noChangeArrowheads="1"/>
          </p:cNvSpPr>
          <p:nvPr/>
        </p:nvSpPr>
        <p:spPr bwMode="auto">
          <a:xfrm>
            <a:off x="2573867" y="1569720"/>
            <a:ext cx="84667" cy="8128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880533" y="2225040"/>
            <a:ext cx="84667" cy="8128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1049867" y="2225040"/>
            <a:ext cx="84667" cy="8128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1092200" y="2103120"/>
            <a:ext cx="84667" cy="8128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>
            <a:off x="965200" y="2143760"/>
            <a:ext cx="84667" cy="8128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7" name="Oval 17"/>
          <p:cNvSpPr>
            <a:spLocks noChangeArrowheads="1"/>
          </p:cNvSpPr>
          <p:nvPr/>
        </p:nvSpPr>
        <p:spPr bwMode="auto">
          <a:xfrm>
            <a:off x="838200" y="2103120"/>
            <a:ext cx="84667" cy="8128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Oval 18"/>
          <p:cNvSpPr>
            <a:spLocks noChangeArrowheads="1"/>
          </p:cNvSpPr>
          <p:nvPr/>
        </p:nvSpPr>
        <p:spPr bwMode="auto">
          <a:xfrm>
            <a:off x="922867" y="2021840"/>
            <a:ext cx="84667" cy="8128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1049867" y="1981200"/>
            <a:ext cx="84667" cy="81280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41" name="Straight Arrow Connector 40"/>
          <p:cNvCxnSpPr>
            <a:endCxn id="26" idx="1"/>
          </p:cNvCxnSpPr>
          <p:nvPr/>
        </p:nvCxnSpPr>
        <p:spPr>
          <a:xfrm>
            <a:off x="1295400" y="2133600"/>
            <a:ext cx="1066800" cy="96012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7" idx="1"/>
          </p:cNvCxnSpPr>
          <p:nvPr/>
        </p:nvCxnSpPr>
        <p:spPr>
          <a:xfrm>
            <a:off x="1295400" y="2133600"/>
            <a:ext cx="1066800" cy="59436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8" idx="1"/>
          </p:cNvCxnSpPr>
          <p:nvPr/>
        </p:nvCxnSpPr>
        <p:spPr>
          <a:xfrm>
            <a:off x="1295400" y="2133600"/>
            <a:ext cx="1066800" cy="228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9" idx="1"/>
          </p:cNvCxnSpPr>
          <p:nvPr/>
        </p:nvCxnSpPr>
        <p:spPr>
          <a:xfrm flipV="1">
            <a:off x="1295400" y="1996440"/>
            <a:ext cx="1066800" cy="13716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0" idx="1"/>
          </p:cNvCxnSpPr>
          <p:nvPr/>
        </p:nvCxnSpPr>
        <p:spPr>
          <a:xfrm flipV="1">
            <a:off x="1295400" y="1630680"/>
            <a:ext cx="1066800" cy="50292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447800" y="26670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p=1</a:t>
            </a:r>
            <a:endParaRPr lang="en-US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47800" y="144780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p=1/U</a:t>
            </a:r>
            <a:endParaRPr lang="en-US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8" name="Straight Arrow Connector 67"/>
          <p:cNvCxnSpPr>
            <a:stCxn id="28" idx="3"/>
          </p:cNvCxnSpPr>
          <p:nvPr/>
        </p:nvCxnSpPr>
        <p:spPr>
          <a:xfrm>
            <a:off x="2743200" y="2362200"/>
            <a:ext cx="609600" cy="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429000" y="2209800"/>
            <a:ext cx="2057400" cy="36933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k-sparse recovery 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5486400" y="2362200"/>
            <a:ext cx="609600" cy="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25"/>
          <p:cNvSpPr>
            <a:spLocks noChangeArrowheads="1"/>
          </p:cNvSpPr>
          <p:nvPr/>
        </p:nvSpPr>
        <p:spPr bwMode="auto">
          <a:xfrm>
            <a:off x="6307667" y="2372360"/>
            <a:ext cx="93133" cy="6604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3" name="Oval 26"/>
          <p:cNvSpPr>
            <a:spLocks noChangeArrowheads="1"/>
          </p:cNvSpPr>
          <p:nvPr/>
        </p:nvSpPr>
        <p:spPr bwMode="auto">
          <a:xfrm>
            <a:off x="6180667" y="2250440"/>
            <a:ext cx="84667" cy="8128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74" name="Oval 27"/>
          <p:cNvSpPr>
            <a:spLocks noChangeArrowheads="1"/>
          </p:cNvSpPr>
          <p:nvPr/>
        </p:nvSpPr>
        <p:spPr bwMode="auto">
          <a:xfrm>
            <a:off x="6138333" y="2413000"/>
            <a:ext cx="84667" cy="81280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477000" y="2362200"/>
            <a:ext cx="609600" cy="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25"/>
          <p:cNvSpPr>
            <a:spLocks noChangeArrowheads="1"/>
          </p:cNvSpPr>
          <p:nvPr/>
        </p:nvSpPr>
        <p:spPr bwMode="auto">
          <a:xfrm>
            <a:off x="7154333" y="2362200"/>
            <a:ext cx="84667" cy="81280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5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Motivating application: sampling in large ISP networks</a:t>
            </a:r>
          </a:p>
          <a:p>
            <a:r>
              <a:rPr lang="en-US" dirty="0" smtClean="0"/>
              <a:t>Basics of sampling: concepts and estimation</a:t>
            </a:r>
          </a:p>
          <a:p>
            <a:r>
              <a:rPr lang="en-US" dirty="0" smtClean="0"/>
              <a:t>Stream sampling: uniform and weighted case</a:t>
            </a:r>
          </a:p>
          <a:p>
            <a:pPr lvl="1"/>
            <a:r>
              <a:rPr lang="en-US" dirty="0" smtClean="0"/>
              <a:t>Variations: Concise sampling, sample and hold, sketch guided</a:t>
            </a:r>
          </a:p>
          <a:p>
            <a:pPr lvl="1" algn="ctr">
              <a:buNone/>
            </a:pPr>
            <a:r>
              <a:rPr lang="en-US" b="1" dirty="0" smtClean="0"/>
              <a:t>BREAK	</a:t>
            </a:r>
          </a:p>
          <a:p>
            <a:r>
              <a:rPr lang="en-US" dirty="0" smtClean="0"/>
              <a:t>Advanced stream sampling: sampling as cost optimization</a:t>
            </a:r>
          </a:p>
          <a:p>
            <a:pPr lvl="1"/>
            <a:r>
              <a:rPr lang="en-US" dirty="0" err="1" smtClean="0"/>
              <a:t>VarOpt</a:t>
            </a:r>
            <a:r>
              <a:rPr lang="en-US" dirty="0" smtClean="0"/>
              <a:t>, priority, structure aware, and stable sampling</a:t>
            </a:r>
          </a:p>
          <a:p>
            <a:r>
              <a:rPr lang="en-US" dirty="0" smtClean="0"/>
              <a:t>Hashing and coordination</a:t>
            </a:r>
          </a:p>
          <a:p>
            <a:pPr lvl="1"/>
            <a:r>
              <a:rPr lang="en-US" dirty="0" smtClean="0"/>
              <a:t>Bottom-k, consistent sampling and sketch-based sampling</a:t>
            </a:r>
          </a:p>
          <a:p>
            <a:r>
              <a:rPr lang="en-US" dirty="0" smtClean="0"/>
              <a:t>Graph sampling</a:t>
            </a:r>
          </a:p>
          <a:p>
            <a:pPr lvl="1"/>
            <a:r>
              <a:rPr lang="en-US" dirty="0" smtClean="0"/>
              <a:t>Node, edge and </a:t>
            </a:r>
            <a:r>
              <a:rPr lang="en-US" dirty="0" err="1" smtClean="0"/>
              <a:t>subgraph</a:t>
            </a:r>
            <a:r>
              <a:rPr lang="en-US" dirty="0" smtClean="0"/>
              <a:t> sampling</a:t>
            </a:r>
          </a:p>
          <a:p>
            <a:r>
              <a:rPr lang="en-US" dirty="0" smtClean="0"/>
              <a:t>Conclusion and future directions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38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Hash-based sampling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hash functions for sampling where some consistency is needed</a:t>
            </a:r>
          </a:p>
          <a:p>
            <a:pPr lvl="1"/>
            <a:r>
              <a:rPr lang="en-US" dirty="0" smtClean="0"/>
              <a:t>Consistency over repeated keys</a:t>
            </a:r>
          </a:p>
          <a:p>
            <a:pPr lvl="1"/>
            <a:r>
              <a:rPr lang="en-US" dirty="0" smtClean="0"/>
              <a:t>Consistency over distributed observations</a:t>
            </a:r>
          </a:p>
          <a:p>
            <a:r>
              <a:rPr lang="en-US" dirty="0" smtClean="0"/>
              <a:t>Hash functions have duality of random and fixed</a:t>
            </a:r>
          </a:p>
          <a:p>
            <a:pPr lvl="1"/>
            <a:r>
              <a:rPr lang="en-US" dirty="0" smtClean="0"/>
              <a:t>Treat as random for statistical analysis</a:t>
            </a:r>
          </a:p>
          <a:p>
            <a:pPr lvl="1"/>
            <a:r>
              <a:rPr lang="en-US" dirty="0" smtClean="0"/>
              <a:t>Treat as fixed for giving consistency properties</a:t>
            </a:r>
          </a:p>
          <a:p>
            <a:r>
              <a:rPr lang="en-US" dirty="0" smtClean="0"/>
              <a:t>Can become quite complex and subtle</a:t>
            </a:r>
          </a:p>
          <a:p>
            <a:pPr lvl="1"/>
            <a:r>
              <a:rPr lang="en-US" dirty="0" smtClean="0"/>
              <a:t>Complex sampling distributions for consistent weighted sampling</a:t>
            </a:r>
          </a:p>
          <a:p>
            <a:pPr lvl="1"/>
            <a:r>
              <a:rPr lang="en-US" dirty="0" smtClean="0"/>
              <a:t>Tricky combination of algorithms for L</a:t>
            </a:r>
            <a:r>
              <a:rPr lang="en-US" baseline="-25000" dirty="0" smtClean="0"/>
              <a:t>0</a:t>
            </a:r>
            <a:r>
              <a:rPr lang="en-US" dirty="0" smtClean="0"/>
              <a:t> sampling</a:t>
            </a:r>
          </a:p>
          <a:p>
            <a:r>
              <a:rPr lang="en-US" dirty="0" smtClean="0"/>
              <a:t>Plenty of scope for new hashing-based sampling methods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8" y="3206044"/>
            <a:ext cx="8229600" cy="808038"/>
          </a:xfrm>
        </p:spPr>
        <p:txBody>
          <a:bodyPr/>
          <a:lstStyle/>
          <a:p>
            <a:pPr algn="ctr"/>
            <a:r>
              <a:rPr lang="en-US" dirty="0" smtClean="0"/>
              <a:t>Data Scale:</a:t>
            </a:r>
            <a:br>
              <a:rPr lang="en-US" dirty="0" smtClean="0"/>
            </a:br>
            <a:r>
              <a:rPr lang="en-US" dirty="0" smtClean="0"/>
              <a:t>Massive Graph Sampling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71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http://rack.2.mshcdn.com/media/ZgkyMDEzLzA5LzE2LzIxL29sZGxvZ28uYTVhMTQuanBnCnAJdGh1bWIJMTIwMHg5NjAwPg/4227aa47/dcf/old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7905" y="1296537"/>
            <a:ext cx="1498652" cy="8928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Graph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4000"/>
            <a:ext cx="8686801" cy="4533900"/>
          </a:xfrm>
        </p:spPr>
        <p:txBody>
          <a:bodyPr/>
          <a:lstStyle/>
          <a:p>
            <a:r>
              <a:rPr lang="en-US" dirty="0" smtClean="0"/>
              <a:t>“Graph </a:t>
            </a:r>
            <a:r>
              <a:rPr lang="en-US" dirty="0"/>
              <a:t>S</a:t>
            </a:r>
            <a:r>
              <a:rPr lang="en-US" dirty="0" smtClean="0"/>
              <a:t>ervice Providers”</a:t>
            </a:r>
          </a:p>
          <a:p>
            <a:pPr lvl="1"/>
            <a:r>
              <a:rPr lang="en-US" dirty="0" smtClean="0"/>
              <a:t>Search providers: web graphs (billions of pages indexed)</a:t>
            </a:r>
          </a:p>
          <a:p>
            <a:pPr lvl="1"/>
            <a:r>
              <a:rPr lang="en-US" dirty="0" smtClean="0"/>
              <a:t>Online social networks</a:t>
            </a:r>
          </a:p>
          <a:p>
            <a:pPr lvl="2"/>
            <a:r>
              <a:rPr lang="en-US" dirty="0" smtClean="0"/>
              <a:t>Facebook: ~10</a:t>
            </a:r>
            <a:r>
              <a:rPr lang="en-US" baseline="30000" dirty="0" smtClean="0"/>
              <a:t>9</a:t>
            </a:r>
            <a:r>
              <a:rPr lang="en-US" dirty="0" smtClean="0"/>
              <a:t> users (nodes), ~10</a:t>
            </a:r>
            <a:r>
              <a:rPr lang="en-US" baseline="30000" dirty="0" smtClean="0"/>
              <a:t>12</a:t>
            </a:r>
            <a:r>
              <a:rPr lang="en-US" dirty="0" smtClean="0"/>
              <a:t> links</a:t>
            </a:r>
          </a:p>
          <a:p>
            <a:pPr lvl="1"/>
            <a:r>
              <a:rPr lang="en-US" dirty="0" smtClean="0"/>
              <a:t>ISPs: communications graphs</a:t>
            </a:r>
          </a:p>
          <a:p>
            <a:pPr lvl="2"/>
            <a:r>
              <a:rPr lang="en-US" dirty="0" smtClean="0"/>
              <a:t>From flow records: node = </a:t>
            </a:r>
            <a:r>
              <a:rPr lang="en-US" dirty="0" err="1" smtClean="0"/>
              <a:t>src</a:t>
            </a:r>
            <a:r>
              <a:rPr lang="en-US" dirty="0" smtClean="0"/>
              <a:t> or </a:t>
            </a:r>
            <a:r>
              <a:rPr lang="en-US" dirty="0" err="1" smtClean="0"/>
              <a:t>dst</a:t>
            </a:r>
            <a:r>
              <a:rPr lang="en-US" dirty="0" smtClean="0"/>
              <a:t> IP, edge if traffic flows between them </a:t>
            </a:r>
          </a:p>
          <a:p>
            <a:r>
              <a:rPr lang="en-US" dirty="0" smtClean="0"/>
              <a:t>Graph service provider perspective </a:t>
            </a:r>
          </a:p>
          <a:p>
            <a:pPr lvl="1"/>
            <a:r>
              <a:rPr lang="en-US" dirty="0" smtClean="0"/>
              <a:t>Already have all the data, but how to use it?</a:t>
            </a:r>
          </a:p>
          <a:p>
            <a:pPr lvl="1"/>
            <a:r>
              <a:rPr lang="en-US" dirty="0" smtClean="0"/>
              <a:t>Want a general purpose sample that can:</a:t>
            </a:r>
          </a:p>
          <a:p>
            <a:pPr lvl="2"/>
            <a:r>
              <a:rPr lang="en-US" dirty="0"/>
              <a:t>Q</a:t>
            </a:r>
            <a:r>
              <a:rPr lang="en-US" dirty="0" smtClean="0"/>
              <a:t>uickly provide answers to exploratory queries</a:t>
            </a:r>
          </a:p>
          <a:p>
            <a:pPr lvl="2"/>
            <a:r>
              <a:rPr lang="en-US" dirty="0" smtClean="0"/>
              <a:t>Compactly archive snapshots for retrospective queries &amp; </a:t>
            </a:r>
            <a:r>
              <a:rPr lang="en-US" dirty="0" err="1" smtClean="0"/>
              <a:t>baselining</a:t>
            </a:r>
            <a:endParaRPr lang="en-US" dirty="0" smtClean="0"/>
          </a:p>
          <a:p>
            <a:r>
              <a:rPr lang="en-US" dirty="0" smtClean="0"/>
              <a:t>Graph consumer perspective</a:t>
            </a:r>
          </a:p>
          <a:p>
            <a:pPr lvl="1"/>
            <a:r>
              <a:rPr lang="en-US" dirty="0" smtClean="0"/>
              <a:t>Want to obtain a realistic </a:t>
            </a:r>
            <a:r>
              <a:rPr lang="en-US" dirty="0" err="1" smtClean="0"/>
              <a:t>subgraph</a:t>
            </a:r>
            <a:r>
              <a:rPr lang="en-US" dirty="0" smtClean="0"/>
              <a:t> directly or via crawling/API</a:t>
            </a:r>
          </a:p>
        </p:txBody>
      </p:sp>
      <p:pic>
        <p:nvPicPr>
          <p:cNvPr id="4" name="Picture 2" descr="Logo of Linked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442" y="2063086"/>
            <a:ext cx="1905000" cy="485775"/>
          </a:xfrm>
          <a:prstGeom prst="rect">
            <a:avLst/>
          </a:prstGeom>
          <a:noFill/>
        </p:spPr>
      </p:pic>
      <p:pic>
        <p:nvPicPr>
          <p:cNvPr id="5" name="Picture 4" descr="Twitter bird logo 2012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7442" y="2672686"/>
            <a:ext cx="952500" cy="771525"/>
          </a:xfrm>
          <a:prstGeom prst="rect">
            <a:avLst/>
          </a:prstGeom>
          <a:noFill/>
        </p:spPr>
      </p:pic>
      <p:pic>
        <p:nvPicPr>
          <p:cNvPr id="6" name="Picture 6" descr="Facebook.s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0442" y="2596486"/>
            <a:ext cx="1905000" cy="718705"/>
          </a:xfrm>
          <a:prstGeom prst="rect">
            <a:avLst/>
          </a:prstGeom>
          <a:noFill/>
        </p:spPr>
      </p:pic>
      <p:pic>
        <p:nvPicPr>
          <p:cNvPr id="158722" name="Picture 2" descr="http://upload.wikimedia.org/wikipedia/commons/5/51/Goog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3696" y="1501254"/>
            <a:ext cx="1494100" cy="540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311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6"/>
          <p:cNvGrpSpPr/>
          <p:nvPr/>
        </p:nvGrpSpPr>
        <p:grpSpPr>
          <a:xfrm>
            <a:off x="393403" y="2756322"/>
            <a:ext cx="3350577" cy="3312802"/>
            <a:chOff x="777319" y="2416658"/>
            <a:chExt cx="3350577" cy="3312802"/>
          </a:xfrm>
        </p:grpSpPr>
        <p:cxnSp>
          <p:nvCxnSpPr>
            <p:cNvPr id="108" name="Straight Arrow Connector 107"/>
            <p:cNvCxnSpPr/>
            <p:nvPr/>
          </p:nvCxnSpPr>
          <p:spPr>
            <a:xfrm>
              <a:off x="3390137" y="2931414"/>
              <a:ext cx="468587" cy="278019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3365342" y="3999445"/>
              <a:ext cx="468587" cy="278019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H="1">
              <a:off x="3396237" y="3575884"/>
              <a:ext cx="195336" cy="426308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H="1">
              <a:off x="3381471" y="3669211"/>
              <a:ext cx="746425" cy="347749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H="1">
              <a:off x="1702856" y="3289954"/>
              <a:ext cx="746425" cy="347749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H="1">
              <a:off x="777319" y="3974010"/>
              <a:ext cx="746425" cy="347749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2155317" y="5381711"/>
              <a:ext cx="746425" cy="347749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 flipH="1" flipV="1">
              <a:off x="2894185" y="5375638"/>
              <a:ext cx="1031167" cy="306155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3386210" y="4740604"/>
              <a:ext cx="659742" cy="270547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2224414" y="2574391"/>
              <a:ext cx="659742" cy="270547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2121048" y="2416658"/>
              <a:ext cx="787903" cy="138247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915506" y="3603450"/>
              <a:ext cx="605416" cy="369205"/>
            </a:xfrm>
            <a:prstGeom prst="straightConnector1">
              <a:avLst/>
            </a:prstGeom>
            <a:ln>
              <a:solidFill>
                <a:schemeClr val="bg2">
                  <a:lumMod val="60000"/>
                  <a:lumOff val="40000"/>
                </a:schemeClr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 analysis of ISP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457200" y="1524001"/>
            <a:ext cx="8229600" cy="945444"/>
          </a:xfrm>
        </p:spPr>
        <p:txBody>
          <a:bodyPr/>
          <a:lstStyle/>
          <a:p>
            <a:r>
              <a:rPr lang="en-US" dirty="0" smtClean="0"/>
              <a:t>Node = IP address  </a:t>
            </a:r>
          </a:p>
          <a:p>
            <a:r>
              <a:rPr lang="en-US" dirty="0" smtClean="0"/>
              <a:t>Directed edge = flow from source node to destination node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92378" y="3616706"/>
            <a:ext cx="547512" cy="180621"/>
          </a:xfrm>
          <a:prstGeom prst="straightConnector1">
            <a:avLst/>
          </a:prstGeom>
          <a:ln>
            <a:solidFill>
              <a:schemeClr val="accent4"/>
            </a:solidFill>
            <a:headEnd type="oval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543730" y="2911923"/>
            <a:ext cx="468587" cy="278019"/>
          </a:xfrm>
          <a:prstGeom prst="straightConnector1">
            <a:avLst/>
          </a:prstGeom>
          <a:ln>
            <a:solidFill>
              <a:schemeClr val="accent4"/>
            </a:solidFill>
            <a:headEnd type="oval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V="1">
            <a:off x="2097118" y="4819834"/>
            <a:ext cx="547512" cy="180621"/>
          </a:xfrm>
          <a:prstGeom prst="straightConnector1">
            <a:avLst/>
          </a:prstGeom>
          <a:ln>
            <a:solidFill>
              <a:schemeClr val="accent4"/>
            </a:solidFill>
            <a:headEnd type="oval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V="1">
            <a:off x="2548470" y="5427219"/>
            <a:ext cx="468587" cy="278019"/>
          </a:xfrm>
          <a:prstGeom prst="straightConnector1">
            <a:avLst/>
          </a:prstGeom>
          <a:ln>
            <a:solidFill>
              <a:schemeClr val="accent4"/>
            </a:solidFill>
            <a:headEnd type="oval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105"/>
          <p:cNvGrpSpPr/>
          <p:nvPr/>
        </p:nvGrpSpPr>
        <p:grpSpPr>
          <a:xfrm>
            <a:off x="1151770" y="3234243"/>
            <a:ext cx="1850521" cy="2148675"/>
            <a:chOff x="1535686" y="2894579"/>
            <a:chExt cx="1850521" cy="2148675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1535687" y="3514846"/>
              <a:ext cx="1461858" cy="457818"/>
            </a:xfrm>
            <a:prstGeom prst="straightConnector1">
              <a:avLst/>
            </a:prstGeom>
            <a:ln>
              <a:solidFill>
                <a:srgbClr val="3366FF"/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/>
            <p:nvPr/>
          </p:nvCxnSpPr>
          <p:spPr>
            <a:xfrm flipV="1">
              <a:off x="1535686" y="2894579"/>
              <a:ext cx="1845781" cy="1063321"/>
            </a:xfrm>
            <a:prstGeom prst="curvedConnector3">
              <a:avLst>
                <a:gd name="adj1" fmla="val -12400"/>
              </a:avLst>
            </a:prstGeom>
            <a:ln>
              <a:solidFill>
                <a:srgbClr val="3366FF"/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540427" y="3965169"/>
              <a:ext cx="1486650" cy="450539"/>
            </a:xfrm>
            <a:prstGeom prst="straightConnector1">
              <a:avLst/>
            </a:prstGeom>
            <a:ln>
              <a:solidFill>
                <a:srgbClr val="3366FF"/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urved Connector 88"/>
            <p:cNvCxnSpPr/>
            <p:nvPr/>
          </p:nvCxnSpPr>
          <p:spPr>
            <a:xfrm>
              <a:off x="1540426" y="3979933"/>
              <a:ext cx="1845781" cy="1063321"/>
            </a:xfrm>
            <a:prstGeom prst="curvedConnector3">
              <a:avLst>
                <a:gd name="adj1" fmla="val -12400"/>
              </a:avLst>
            </a:prstGeom>
            <a:ln>
              <a:solidFill>
                <a:srgbClr val="3366FF"/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06"/>
          <p:cNvGrpSpPr/>
          <p:nvPr/>
        </p:nvGrpSpPr>
        <p:grpSpPr>
          <a:xfrm>
            <a:off x="2715627" y="3263780"/>
            <a:ext cx="286664" cy="2089601"/>
            <a:chOff x="3099543" y="2924116"/>
            <a:chExt cx="286664" cy="2089601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3278104" y="2924116"/>
              <a:ext cx="103363" cy="1092850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099543" y="3467786"/>
              <a:ext cx="208093" cy="534412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 flipV="1">
              <a:off x="3282844" y="3920867"/>
              <a:ext cx="103363" cy="1092850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3104283" y="3935635"/>
              <a:ext cx="208093" cy="534412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 w="lg" len="lg"/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37"/>
          <p:cNvGrpSpPr/>
          <p:nvPr/>
        </p:nvGrpSpPr>
        <p:grpSpPr>
          <a:xfrm>
            <a:off x="4438510" y="2451527"/>
            <a:ext cx="2472095" cy="1264857"/>
            <a:chOff x="4438510" y="2451527"/>
            <a:chExt cx="2472095" cy="1264857"/>
          </a:xfrm>
        </p:grpSpPr>
        <p:grpSp>
          <p:nvGrpSpPr>
            <p:cNvPr id="10" name="Group 102"/>
            <p:cNvGrpSpPr/>
            <p:nvPr/>
          </p:nvGrpSpPr>
          <p:grpSpPr>
            <a:xfrm>
              <a:off x="4438510" y="2451527"/>
              <a:ext cx="2472095" cy="369332"/>
              <a:chOff x="4911030" y="2879806"/>
              <a:chExt cx="2472095" cy="369332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>
                <a:off x="4911030" y="3064472"/>
                <a:ext cx="759210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headEnd type="oval" w="lg" len="lg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/>
              <p:cNvSpPr txBox="1"/>
              <p:nvPr/>
            </p:nvSpPr>
            <p:spPr>
              <a:xfrm>
                <a:off x="5862201" y="2879806"/>
                <a:ext cx="1520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compromise</a:t>
                </a:r>
                <a:endParaRPr lang="en-US" dirty="0"/>
              </a:p>
            </p:txBody>
          </p:sp>
        </p:grpSp>
        <p:grpSp>
          <p:nvGrpSpPr>
            <p:cNvPr id="11" name="Group 103"/>
            <p:cNvGrpSpPr/>
            <p:nvPr/>
          </p:nvGrpSpPr>
          <p:grpSpPr>
            <a:xfrm>
              <a:off x="4438510" y="2899289"/>
              <a:ext cx="2472095" cy="369332"/>
              <a:chOff x="4911030" y="3357107"/>
              <a:chExt cx="2472095" cy="36933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>
                <a:off x="4911030" y="3541773"/>
                <a:ext cx="759210" cy="0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headEnd type="oval" w="lg" len="lg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TextBox 100"/>
              <p:cNvSpPr txBox="1"/>
              <p:nvPr/>
            </p:nvSpPr>
            <p:spPr>
              <a:xfrm>
                <a:off x="5862201" y="3357107"/>
                <a:ext cx="1520924" cy="369332"/>
              </a:xfrm>
              <a:prstGeom prst="rect">
                <a:avLst/>
              </a:prstGeom>
              <a:ln>
                <a:noFill/>
                <a:headEnd type="oval" w="lg" len="lg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c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ontrol</a:t>
                </a:r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3" name="Group 104"/>
            <p:cNvGrpSpPr/>
            <p:nvPr/>
          </p:nvGrpSpPr>
          <p:grpSpPr>
            <a:xfrm>
              <a:off x="4438510" y="3347052"/>
              <a:ext cx="2472095" cy="369332"/>
              <a:chOff x="4911030" y="3819635"/>
              <a:chExt cx="2472095" cy="369332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>
                <a:off x="4911030" y="4004301"/>
                <a:ext cx="75921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oval" w="lg" len="lg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xtBox 101"/>
              <p:cNvSpPr txBox="1"/>
              <p:nvPr/>
            </p:nvSpPr>
            <p:spPr>
              <a:xfrm>
                <a:off x="5862201" y="3819635"/>
                <a:ext cx="1520924" cy="369332"/>
              </a:xfrm>
              <a:prstGeom prst="rect">
                <a:avLst/>
              </a:prstGeom>
              <a:ln>
                <a:noFill/>
                <a:headEnd type="oval" w="lg" len="lg"/>
                <a:tailEnd type="arrow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flooding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28" name="Content Placeholder 2"/>
          <p:cNvSpPr txBox="1">
            <a:spLocks/>
          </p:cNvSpPr>
          <p:nvPr/>
        </p:nvSpPr>
        <p:spPr bwMode="auto">
          <a:xfrm flipH="1">
            <a:off x="4149315" y="3862089"/>
            <a:ext cx="5123887" cy="179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2"/>
                </a:solidFill>
                <a:latin typeface="+mn-lt"/>
                <a:ea typeface="ヒラギノ角ゴ Pro W3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Hard to detect against background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Known attacks can be detected: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</a:t>
            </a:r>
            <a:r>
              <a:rPr lang="en-US" dirty="0" smtClean="0">
                <a:latin typeface="Calibri" panose="020F0502020204030204" pitchFamily="34" charset="0"/>
              </a:rPr>
              <a:t>ignature matching based on partial graphs, flow features, timing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Unknown attacks are harder to spot: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e</a:t>
            </a:r>
            <a:r>
              <a:rPr lang="en-US" dirty="0" smtClean="0">
                <a:latin typeface="Calibri" panose="020F0502020204030204" pitchFamily="34" charset="0"/>
              </a:rPr>
              <a:t>xploratory &amp; retrospective analysis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preserve accuracy if sampling?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3520" y="5934670"/>
            <a:ext cx="306385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urier"/>
                <a:cs typeface="Courier"/>
              </a:rPr>
              <a:t>BOTNET</a:t>
            </a:r>
            <a:endParaRPr lang="en-US" sz="5400" dirty="0">
              <a:solidFill>
                <a:schemeClr val="tx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1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1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Graph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Crudely divide into three classes of goal: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local (node or edge) properties</a:t>
            </a:r>
          </a:p>
          <a:p>
            <a:pPr marL="723900" lvl="1" indent="-457200"/>
            <a:r>
              <a:rPr lang="en-US" dirty="0" smtClean="0"/>
              <a:t>Average age of users (nodes), average length of conversation (edges)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Estimate global properties or parameters of the network</a:t>
            </a:r>
          </a:p>
          <a:p>
            <a:pPr marL="723900" lvl="1" indent="-457200"/>
            <a:r>
              <a:rPr lang="en-US" dirty="0" smtClean="0"/>
              <a:t>Average degree, shortest path distribution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Sample a “representative” </a:t>
            </a:r>
            <a:r>
              <a:rPr lang="en-US" dirty="0" err="1" smtClean="0"/>
              <a:t>subgraph</a:t>
            </a:r>
            <a:endParaRPr lang="en-US" dirty="0" smtClean="0"/>
          </a:p>
          <a:p>
            <a:pPr marL="723900" lvl="1" indent="-457200"/>
            <a:r>
              <a:rPr lang="en-US" dirty="0" smtClean="0"/>
              <a:t>Test new algorithms and learning more quickly than on full graph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Challenges</a:t>
            </a:r>
            <a:r>
              <a:rPr lang="en-US" dirty="0" smtClean="0"/>
              <a:t>: what properties should the sample preserve?</a:t>
            </a:r>
          </a:p>
          <a:p>
            <a:pPr lvl="1"/>
            <a:r>
              <a:rPr lang="en-US" dirty="0" smtClean="0"/>
              <a:t>The notion of “representative” is very subjective</a:t>
            </a:r>
          </a:p>
          <a:p>
            <a:pPr lvl="1"/>
            <a:r>
              <a:rPr lang="en-US" dirty="0" smtClean="0"/>
              <a:t>Can list properties that should be preserved </a:t>
            </a:r>
            <a:br>
              <a:rPr lang="en-US" dirty="0" smtClean="0"/>
            </a:br>
            <a:r>
              <a:rPr lang="en-US" dirty="0" smtClean="0"/>
              <a:t>(e.g. degree </a:t>
            </a:r>
            <a:r>
              <a:rPr lang="en-US" dirty="0" err="1" smtClean="0"/>
              <a:t>dbn</a:t>
            </a:r>
            <a:r>
              <a:rPr lang="en-US" dirty="0" smtClean="0"/>
              <a:t>, path length </a:t>
            </a:r>
            <a:r>
              <a:rPr lang="en-US" dirty="0" err="1" smtClean="0"/>
              <a:t>dbn</a:t>
            </a:r>
            <a:r>
              <a:rPr lang="en-US" dirty="0" smtClean="0"/>
              <a:t>), but there are always more…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for Graph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33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Many possible models, but reduce to two for simplicity</a:t>
            </a:r>
          </a:p>
          <a:p>
            <a:pPr>
              <a:buNone/>
            </a:pPr>
            <a:r>
              <a:rPr lang="en-US" dirty="0" smtClean="0"/>
              <a:t>	(see tutorial by </a:t>
            </a:r>
            <a:r>
              <a:rPr lang="en-US" dirty="0" err="1" smtClean="0"/>
              <a:t>Hasan</a:t>
            </a:r>
            <a:r>
              <a:rPr lang="en-US" dirty="0" smtClean="0"/>
              <a:t>, Ahmed, Neville, </a:t>
            </a:r>
            <a:r>
              <a:rPr lang="en-US" dirty="0" err="1" smtClean="0"/>
              <a:t>Kompella</a:t>
            </a:r>
            <a:r>
              <a:rPr lang="en-US" dirty="0" smtClean="0"/>
              <a:t> in KDD 13)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Static model</a:t>
            </a:r>
            <a:r>
              <a:rPr lang="en-US" dirty="0" smtClean="0"/>
              <a:t>: full access to the graph to draw the sample</a:t>
            </a:r>
          </a:p>
          <a:p>
            <a:pPr lvl="1"/>
            <a:r>
              <a:rPr lang="en-US" dirty="0" smtClean="0"/>
              <a:t>The (massive) graph is accessible in full to make the small sample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Streaming model</a:t>
            </a:r>
            <a:r>
              <a:rPr lang="en-US" dirty="0" smtClean="0"/>
              <a:t>: edges arrive in some arbitrary order</a:t>
            </a:r>
          </a:p>
          <a:p>
            <a:pPr lvl="1"/>
            <a:r>
              <a:rPr lang="en-US" dirty="0" smtClean="0"/>
              <a:t>Must make sampling decisions on the fly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graph models capture different access scenarios</a:t>
            </a:r>
          </a:p>
          <a:p>
            <a:pPr lvl="1"/>
            <a:r>
              <a:rPr lang="en-US" dirty="0" smtClean="0"/>
              <a:t>Crawling model: e.g. exploring the (deep) web, API gives node </a:t>
            </a:r>
            <a:r>
              <a:rPr lang="en-US" dirty="0" err="1" smtClean="0"/>
              <a:t>neighbours</a:t>
            </a:r>
            <a:endParaRPr lang="en-US" dirty="0" smtClean="0"/>
          </a:p>
          <a:p>
            <a:pPr lvl="1"/>
            <a:r>
              <a:rPr lang="en-US" dirty="0" smtClean="0"/>
              <a:t>Adjacency list streaming: see all </a:t>
            </a:r>
            <a:r>
              <a:rPr lang="en-US" dirty="0" err="1" smtClean="0"/>
              <a:t>neighbours</a:t>
            </a:r>
            <a:r>
              <a:rPr lang="en-US" dirty="0" smtClean="0"/>
              <a:t> of a node together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and Edge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Gross over-generalization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node and edge properties can be solved using previous techniques</a:t>
            </a:r>
          </a:p>
          <a:p>
            <a:pPr lvl="1"/>
            <a:r>
              <a:rPr lang="en-US" dirty="0" smtClean="0"/>
              <a:t>Sample nodes/edge (in a stream)</a:t>
            </a:r>
          </a:p>
          <a:p>
            <a:pPr lvl="1"/>
            <a:r>
              <a:rPr lang="en-US" dirty="0" smtClean="0"/>
              <a:t>Handle duplicates (same edge many times) via hash-based sampling</a:t>
            </a:r>
          </a:p>
          <a:p>
            <a:pPr lvl="1"/>
            <a:r>
              <a:rPr lang="en-US" dirty="0" smtClean="0"/>
              <a:t>Track properties of sampled elements</a:t>
            </a:r>
          </a:p>
          <a:p>
            <a:pPr lvl="2"/>
            <a:r>
              <a:rPr lang="en-US" dirty="0" smtClean="0"/>
              <a:t>E.g. count the degree of sampled nodes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Some challenges.  E.g. how to sample a node proportional to its degree?</a:t>
            </a:r>
          </a:p>
          <a:p>
            <a:pPr lvl="1"/>
            <a:r>
              <a:rPr lang="en-US" dirty="0" smtClean="0"/>
              <a:t>If degree is known (</a:t>
            </a:r>
            <a:r>
              <a:rPr lang="en-US" dirty="0" err="1" smtClean="0"/>
              <a:t>precomputed</a:t>
            </a:r>
            <a:r>
              <a:rPr lang="en-US" dirty="0" smtClean="0"/>
              <a:t>), then use these as weights</a:t>
            </a:r>
          </a:p>
          <a:p>
            <a:pPr lvl="1"/>
            <a:r>
              <a:rPr lang="en-US" dirty="0" smtClean="0"/>
              <a:t>Else, sample edges uniformly, then sample each end with probability ½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</a:t>
            </a:r>
            <a:r>
              <a:rPr lang="en-US" dirty="0" err="1" smtClean="0"/>
              <a:t>subgraph</a:t>
            </a:r>
            <a:r>
              <a:rPr lang="en-US" dirty="0" smtClean="0"/>
              <a:t>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Node-induced </a:t>
            </a:r>
            <a:r>
              <a:rPr lang="en-US" dirty="0" err="1" smtClean="0">
                <a:solidFill>
                  <a:srgbClr val="C00000"/>
                </a:solidFill>
              </a:rPr>
              <a:t>subgraph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Pass 1</a:t>
            </a:r>
            <a:r>
              <a:rPr lang="en-US" dirty="0" smtClean="0"/>
              <a:t>: Sample a set of nodes (e.g. uniformly)</a:t>
            </a: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Pass 2</a:t>
            </a:r>
            <a:r>
              <a:rPr lang="en-US" dirty="0" smtClean="0"/>
              <a:t>: collect all edges incident on sampled nodes</a:t>
            </a:r>
          </a:p>
          <a:p>
            <a:pPr lvl="1"/>
            <a:r>
              <a:rPr lang="en-US" dirty="0" smtClean="0"/>
              <a:t>Can collapse into a single streaming pass</a:t>
            </a:r>
          </a:p>
          <a:p>
            <a:pPr lvl="1"/>
            <a:r>
              <a:rPr lang="en-US" dirty="0" smtClean="0"/>
              <a:t>Can’t know in advance how many edges will be sampled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Edge-induced </a:t>
            </a:r>
            <a:r>
              <a:rPr lang="en-US" dirty="0" err="1" smtClean="0">
                <a:solidFill>
                  <a:srgbClr val="C00000"/>
                </a:solidFill>
              </a:rPr>
              <a:t>subgraph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Sample a set of edges (e.g. uniformly in one pass)</a:t>
            </a:r>
          </a:p>
          <a:p>
            <a:pPr lvl="1"/>
            <a:r>
              <a:rPr lang="en-US" dirty="0" smtClean="0"/>
              <a:t>Resulting graph tends to be sparse, disconnected</a:t>
            </a:r>
          </a:p>
          <a:p>
            <a:r>
              <a:rPr lang="en-US" dirty="0" smtClean="0"/>
              <a:t>Edge-induced variant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[Ahmed Neville 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Kompella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13]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Take second pass to fill in edges on sampled nodes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Hack</a:t>
            </a:r>
            <a:r>
              <a:rPr lang="en-US" dirty="0" smtClean="0"/>
              <a:t>: combine passes to fill in edges on current sample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6669740" y="2133602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7436223" y="2115673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8243047" y="2115673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669741" y="2949392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436224" y="2931463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8243047" y="2931463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077634" y="2523568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126939" y="3325912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44119" y="3325912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835152" y="2523568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28329" y="1721224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835152" y="1721224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736541" y="1631576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61294" y="1613647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83506" y="1622612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49990" y="2438399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574743" y="2420470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996955" y="2429435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754474" y="3245222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579227" y="3227293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001439" y="3236258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9" idx="5"/>
            <a:endCxn id="22" idx="1"/>
          </p:cNvCxnSpPr>
          <p:nvPr/>
        </p:nvCxnSpPr>
        <p:spPr>
          <a:xfrm>
            <a:off x="7136544" y="1775650"/>
            <a:ext cx="639703" cy="68900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23" idx="1"/>
          </p:cNvCxnSpPr>
          <p:nvPr/>
        </p:nvCxnSpPr>
        <p:spPr>
          <a:xfrm>
            <a:off x="7928647" y="1775650"/>
            <a:ext cx="672353" cy="6710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2" idx="5"/>
            <a:endCxn id="26" idx="1"/>
          </p:cNvCxnSpPr>
          <p:nvPr/>
        </p:nvCxnSpPr>
        <p:spPr>
          <a:xfrm>
            <a:off x="7903028" y="2591437"/>
            <a:ext cx="702456" cy="662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7" idx="7"/>
            <a:endCxn id="22" idx="3"/>
          </p:cNvCxnSpPr>
          <p:nvPr/>
        </p:nvCxnSpPr>
        <p:spPr>
          <a:xfrm flipV="1">
            <a:off x="7154477" y="2591437"/>
            <a:ext cx="621770" cy="6710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638361" y="4370290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7404844" y="4352361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8211668" y="4352361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6638362" y="5186080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7404845" y="5168151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8211668" y="5168151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46255" y="4760256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095560" y="5562600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12740" y="5562600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803773" y="4760256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996950" y="3957912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803773" y="3957912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705162" y="3868264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529915" y="3850335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952127" y="3859300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718611" y="4675087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8543364" y="4657158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65576" y="4666123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723095" y="5481910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547848" y="5463981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970060" y="5472946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>
            <a:stCxn id="55" idx="5"/>
            <a:endCxn id="56" idx="1"/>
          </p:cNvCxnSpPr>
          <p:nvPr/>
        </p:nvCxnSpPr>
        <p:spPr>
          <a:xfrm>
            <a:off x="7105165" y="4012338"/>
            <a:ext cx="639703" cy="68900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7" idx="1"/>
          </p:cNvCxnSpPr>
          <p:nvPr/>
        </p:nvCxnSpPr>
        <p:spPr>
          <a:xfrm>
            <a:off x="7897268" y="4012338"/>
            <a:ext cx="672353" cy="6710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56" idx="5"/>
            <a:endCxn id="60" idx="1"/>
          </p:cNvCxnSpPr>
          <p:nvPr/>
        </p:nvCxnSpPr>
        <p:spPr>
          <a:xfrm>
            <a:off x="7871649" y="4828125"/>
            <a:ext cx="702456" cy="662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1" idx="7"/>
            <a:endCxn id="56" idx="3"/>
          </p:cNvCxnSpPr>
          <p:nvPr/>
        </p:nvCxnSpPr>
        <p:spPr>
          <a:xfrm flipV="1">
            <a:off x="7123098" y="4828125"/>
            <a:ext cx="621770" cy="6710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 Estimators for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US" dirty="0" smtClean="0"/>
              <a:t>Can construct HT estimators from uniform vertex samples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[Frank 78]</a:t>
            </a:r>
          </a:p>
          <a:p>
            <a:pPr lvl="1"/>
            <a:r>
              <a:rPr lang="en-US" dirty="0" smtClean="0"/>
              <a:t>Evaluate the desired function on the sampled graph (e.g. average degree)</a:t>
            </a:r>
          </a:p>
          <a:p>
            <a:r>
              <a:rPr lang="en-US" dirty="0" smtClean="0"/>
              <a:t>For functions of </a:t>
            </a:r>
            <a:r>
              <a:rPr lang="en-US" dirty="0" smtClean="0">
                <a:solidFill>
                  <a:srgbClr val="C00000"/>
                </a:solidFill>
              </a:rPr>
              <a:t>edges</a:t>
            </a:r>
            <a:r>
              <a:rPr lang="en-US" dirty="0" smtClean="0"/>
              <a:t> (e.g. number of edges satisfying a property):</a:t>
            </a:r>
          </a:p>
          <a:p>
            <a:pPr lvl="1"/>
            <a:r>
              <a:rPr lang="en-US" dirty="0" smtClean="0"/>
              <a:t>Scale up accordingly, by </a:t>
            </a:r>
            <a:r>
              <a:rPr lang="en-US" dirty="0" smtClean="0">
                <a:solidFill>
                  <a:schemeClr val="accent2"/>
                </a:solidFill>
              </a:rPr>
              <a:t>N(N-1)/(k(k-1)) </a:t>
            </a:r>
            <a:r>
              <a:rPr lang="en-US" dirty="0" smtClean="0"/>
              <a:t>for sample size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  <a:r>
              <a:rPr lang="en-US" dirty="0" smtClean="0"/>
              <a:t> on graph size </a:t>
            </a:r>
            <a:r>
              <a:rPr lang="en-US" dirty="0" smtClean="0">
                <a:solidFill>
                  <a:schemeClr val="accent2"/>
                </a:solidFill>
              </a:rPr>
              <a:t>N</a:t>
            </a:r>
          </a:p>
          <a:p>
            <a:pPr lvl="1"/>
            <a:r>
              <a:rPr lang="en-US" dirty="0" smtClean="0"/>
              <a:t>Variance of estimates can also be bounded in terms of </a:t>
            </a:r>
            <a:r>
              <a:rPr lang="en-US" dirty="0" smtClean="0">
                <a:solidFill>
                  <a:schemeClr val="accent2"/>
                </a:solidFill>
              </a:rPr>
              <a:t>N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k</a:t>
            </a:r>
          </a:p>
          <a:p>
            <a:r>
              <a:rPr lang="en-US" dirty="0" smtClean="0"/>
              <a:t>Similar for functions of three edges (triangles) and higher:</a:t>
            </a:r>
          </a:p>
          <a:p>
            <a:pPr lvl="1"/>
            <a:r>
              <a:rPr lang="en-US" dirty="0" smtClean="0"/>
              <a:t>Scale up by </a:t>
            </a:r>
            <a:r>
              <a:rPr lang="en-US" dirty="0" smtClean="0">
                <a:solidFill>
                  <a:schemeClr val="accent2"/>
                </a:solidFill>
              </a:rPr>
              <a:t>NC3/kC3 ≈ 1/p</a:t>
            </a:r>
            <a:r>
              <a:rPr lang="en-US" baseline="30000" dirty="0" smtClean="0">
                <a:solidFill>
                  <a:schemeClr val="accent2"/>
                </a:solidFill>
              </a:rPr>
              <a:t>3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to get unbiased estimator</a:t>
            </a:r>
          </a:p>
          <a:p>
            <a:pPr lvl="1"/>
            <a:r>
              <a:rPr lang="en-US" dirty="0" smtClean="0"/>
              <a:t>High variance, so other sampling schemes have been developed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Sampling Heuristics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“Heuristics”, since few formal statistical properties are known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Breadth first sampling</a:t>
            </a:r>
            <a:r>
              <a:rPr lang="en-US" dirty="0" smtClean="0"/>
              <a:t>: sample a node, then its </a:t>
            </a:r>
            <a:r>
              <a:rPr lang="en-US" dirty="0" err="1" smtClean="0"/>
              <a:t>neighbours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Biased towards high-degree nodes (more chances to reach them)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Snowball sampling</a:t>
            </a:r>
            <a:r>
              <a:rPr lang="en-US" dirty="0" smtClean="0"/>
              <a:t>: generalize BF by picking many initial nodes</a:t>
            </a:r>
          </a:p>
          <a:p>
            <a:pPr lvl="1"/>
            <a:r>
              <a:rPr lang="en-US" dirty="0" smtClean="0"/>
              <a:t>Respondent-driven sampling: weight the snowball sample to give </a:t>
            </a:r>
            <a:br>
              <a:rPr lang="en-US" dirty="0" smtClean="0"/>
            </a:br>
            <a:r>
              <a:rPr lang="en-US" dirty="0" smtClean="0"/>
              <a:t>statistically sound estimates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Salganik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Heckathorn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04]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Forest-fire sampling</a:t>
            </a:r>
            <a:r>
              <a:rPr lang="en-US" dirty="0" smtClean="0"/>
              <a:t>: generalize BF by picking only a fraction of </a:t>
            </a:r>
            <a:r>
              <a:rPr lang="en-US" dirty="0" err="1" smtClean="0"/>
              <a:t>neighbours</a:t>
            </a:r>
            <a:r>
              <a:rPr lang="en-US" dirty="0" smtClean="0"/>
              <a:t> to explore 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Leskovec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Kleinberg 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Faloutsos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05]</a:t>
            </a:r>
          </a:p>
          <a:p>
            <a:pPr lvl="1"/>
            <a:r>
              <a:rPr lang="en-US" dirty="0" smtClean="0"/>
              <a:t>With probability </a:t>
            </a:r>
            <a:r>
              <a:rPr lang="en-US" dirty="0" smtClean="0">
                <a:solidFill>
                  <a:schemeClr val="accent2"/>
                </a:solidFill>
              </a:rPr>
              <a:t>p</a:t>
            </a:r>
            <a:r>
              <a:rPr lang="en-US" dirty="0" smtClean="0"/>
              <a:t>, move to a new node and “kill” current node</a:t>
            </a:r>
          </a:p>
          <a:p>
            <a:pPr>
              <a:buNone/>
            </a:pPr>
            <a:r>
              <a:rPr lang="en-US" dirty="0" smtClean="0"/>
              <a:t>No “one true graph sampling method”</a:t>
            </a:r>
          </a:p>
          <a:p>
            <a:pPr lvl="1"/>
            <a:r>
              <a:rPr lang="en-US" dirty="0" smtClean="0"/>
              <a:t>Experiments show different preferences, depending on graph and metric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[</a:t>
            </a:r>
            <a:r>
              <a:rPr lang="en-US" dirty="0" err="1" smtClean="0">
                <a:solidFill>
                  <a:schemeClr val="accent2"/>
                </a:solidFill>
              </a:rPr>
              <a:t>Leskovec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Faloutsos</a:t>
            </a:r>
            <a:r>
              <a:rPr lang="en-US" dirty="0" smtClean="0">
                <a:solidFill>
                  <a:schemeClr val="accent2"/>
                </a:solidFill>
              </a:rPr>
              <a:t> 06; </a:t>
            </a:r>
            <a:r>
              <a:rPr lang="en-US" dirty="0" err="1" smtClean="0">
                <a:solidFill>
                  <a:schemeClr val="accent2"/>
                </a:solidFill>
              </a:rPr>
              <a:t>Hasan</a:t>
            </a:r>
            <a:r>
              <a:rPr lang="en-US" dirty="0" smtClean="0">
                <a:solidFill>
                  <a:schemeClr val="accent2"/>
                </a:solidFill>
              </a:rPr>
              <a:t>, Ahmed, Neville, </a:t>
            </a:r>
            <a:r>
              <a:rPr lang="en-US" dirty="0" err="1" smtClean="0">
                <a:solidFill>
                  <a:schemeClr val="accent2"/>
                </a:solidFill>
              </a:rPr>
              <a:t>Kompella</a:t>
            </a:r>
            <a:r>
              <a:rPr lang="en-US" dirty="0" smtClean="0">
                <a:solidFill>
                  <a:schemeClr val="accent2"/>
                </a:solidFill>
              </a:rPr>
              <a:t> 13]</a:t>
            </a:r>
          </a:p>
          <a:p>
            <a:pPr lvl="1"/>
            <a:r>
              <a:rPr lang="en-US" dirty="0" smtClean="0"/>
              <a:t>None of these methods are “streaming friendly”: require static graph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Hack</a:t>
            </a:r>
            <a:r>
              <a:rPr lang="en-US" dirty="0" smtClean="0"/>
              <a:t>: apply them to the stream of edges as-is</a:t>
            </a:r>
          </a:p>
        </p:txBody>
      </p:sp>
      <p:grpSp>
        <p:nvGrpSpPr>
          <p:cNvPr id="29" name="Group 84"/>
          <p:cNvGrpSpPr/>
          <p:nvPr/>
        </p:nvGrpSpPr>
        <p:grpSpPr>
          <a:xfrm>
            <a:off x="8049310" y="1654977"/>
            <a:ext cx="959222" cy="1004047"/>
            <a:chOff x="8049310" y="1654977"/>
            <a:chExt cx="959222" cy="1004047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7874018" y="1943269"/>
              <a:ext cx="4523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5400000">
              <a:off x="8288227" y="1933328"/>
              <a:ext cx="4523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>
              <a:off x="8724236" y="1933328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7874018" y="2395588"/>
              <a:ext cx="4523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8288227" y="2385647"/>
              <a:ext cx="4523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724236" y="2385647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00177" y="2159488"/>
              <a:ext cx="4408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6821" y="2604352"/>
              <a:ext cx="4408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514387" y="2604352"/>
              <a:ext cx="4408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509541" y="2159488"/>
              <a:ext cx="4408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073532" y="1714624"/>
              <a:ext cx="4408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509541" y="1714624"/>
              <a:ext cx="4408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8456252" y="1664918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901950" y="1654977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049310" y="1659948"/>
              <a:ext cx="96891" cy="9941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463519" y="2112265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909217" y="2102325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8056578" y="2107295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8465943" y="2559613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911641" y="2549672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59001" y="2554643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18" idx="5"/>
              <a:endCxn id="19" idx="1"/>
            </p:cNvCxnSpPr>
            <p:nvPr/>
          </p:nvCxnSpPr>
          <p:spPr>
            <a:xfrm>
              <a:off x="8132012" y="1744800"/>
              <a:ext cx="345697" cy="3820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20" idx="1"/>
            </p:cNvCxnSpPr>
            <p:nvPr/>
          </p:nvCxnSpPr>
          <p:spPr>
            <a:xfrm>
              <a:off x="8560066" y="1744800"/>
              <a:ext cx="363341" cy="372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9" idx="5"/>
              <a:endCxn id="23" idx="1"/>
            </p:cNvCxnSpPr>
            <p:nvPr/>
          </p:nvCxnSpPr>
          <p:spPr>
            <a:xfrm>
              <a:off x="8546221" y="2197118"/>
              <a:ext cx="379609" cy="367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7"/>
              <a:endCxn id="19" idx="3"/>
            </p:cNvCxnSpPr>
            <p:nvPr/>
          </p:nvCxnSpPr>
          <p:spPr>
            <a:xfrm flipV="1">
              <a:off x="8141703" y="2197118"/>
              <a:ext cx="336006" cy="3720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82"/>
          <p:cNvGrpSpPr/>
          <p:nvPr/>
        </p:nvGrpSpPr>
        <p:grpSpPr>
          <a:xfrm>
            <a:off x="8046886" y="2702072"/>
            <a:ext cx="959222" cy="1004047"/>
            <a:chOff x="8046886" y="2702072"/>
            <a:chExt cx="959222" cy="1004047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7871594" y="2990364"/>
              <a:ext cx="4523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8285803" y="2980423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8721812" y="2980423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7871594" y="3442683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8285803" y="3432742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8721812" y="3432742"/>
              <a:ext cx="45231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097753" y="3206583"/>
              <a:ext cx="4408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124397" y="3651447"/>
              <a:ext cx="4408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511963" y="3651447"/>
              <a:ext cx="4408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07117" y="3206583"/>
              <a:ext cx="4408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071108" y="2761719"/>
              <a:ext cx="4408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507117" y="2761719"/>
              <a:ext cx="4408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8453828" y="2712013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8899526" y="2702072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8046886" y="2707043"/>
              <a:ext cx="96891" cy="9941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461095" y="3159360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906793" y="3149420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8054154" y="3154390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463519" y="3606708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8909217" y="3596767"/>
              <a:ext cx="96891" cy="9941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056577" y="3601738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>
              <a:stCxn id="45" idx="5"/>
              <a:endCxn id="46" idx="1"/>
            </p:cNvCxnSpPr>
            <p:nvPr/>
          </p:nvCxnSpPr>
          <p:spPr>
            <a:xfrm>
              <a:off x="8129588" y="2791895"/>
              <a:ext cx="345697" cy="3820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47" idx="1"/>
            </p:cNvCxnSpPr>
            <p:nvPr/>
          </p:nvCxnSpPr>
          <p:spPr>
            <a:xfrm>
              <a:off x="8557642" y="2791895"/>
              <a:ext cx="363341" cy="37208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6" idx="5"/>
              <a:endCxn id="50" idx="1"/>
            </p:cNvCxnSpPr>
            <p:nvPr/>
          </p:nvCxnSpPr>
          <p:spPr>
            <a:xfrm>
              <a:off x="8543797" y="3244213"/>
              <a:ext cx="379609" cy="36711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7"/>
              <a:endCxn id="46" idx="3"/>
            </p:cNvCxnSpPr>
            <p:nvPr/>
          </p:nvCxnSpPr>
          <p:spPr>
            <a:xfrm flipV="1">
              <a:off x="8139279" y="3244213"/>
              <a:ext cx="336006" cy="37208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 83"/>
          <p:cNvGrpSpPr/>
          <p:nvPr/>
        </p:nvGrpSpPr>
        <p:grpSpPr>
          <a:xfrm>
            <a:off x="8044462" y="3749167"/>
            <a:ext cx="959222" cy="1004047"/>
            <a:chOff x="8044462" y="3749167"/>
            <a:chExt cx="959222" cy="1004047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7869170" y="4037459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8283379" y="4027518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719388" y="4027518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7869170" y="4489778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8283379" y="4479837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8719388" y="4479837"/>
              <a:ext cx="452319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95329" y="4253678"/>
              <a:ext cx="4408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8121973" y="4698542"/>
              <a:ext cx="4408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8509539" y="4698542"/>
              <a:ext cx="4408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504693" y="4253678"/>
              <a:ext cx="44085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068684" y="3808814"/>
              <a:ext cx="4408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8504693" y="3808814"/>
              <a:ext cx="44085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>
              <a:off x="8451404" y="3759108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897102" y="3749167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8044462" y="3754138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458671" y="4206455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8904369" y="4196515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051730" y="4201485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8461095" y="4653803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906793" y="4643862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054153" y="4648833"/>
              <a:ext cx="96891" cy="994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/>
            <p:cNvCxnSpPr>
              <a:stCxn id="71" idx="5"/>
              <a:endCxn id="72" idx="1"/>
            </p:cNvCxnSpPr>
            <p:nvPr/>
          </p:nvCxnSpPr>
          <p:spPr>
            <a:xfrm>
              <a:off x="8127164" y="3838990"/>
              <a:ext cx="345697" cy="38202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endCxn id="73" idx="1"/>
            </p:cNvCxnSpPr>
            <p:nvPr/>
          </p:nvCxnSpPr>
          <p:spPr>
            <a:xfrm>
              <a:off x="8555218" y="3838990"/>
              <a:ext cx="363341" cy="372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2" idx="5"/>
              <a:endCxn id="76" idx="1"/>
            </p:cNvCxnSpPr>
            <p:nvPr/>
          </p:nvCxnSpPr>
          <p:spPr>
            <a:xfrm>
              <a:off x="8541373" y="4291308"/>
              <a:ext cx="379609" cy="36711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77" idx="7"/>
              <a:endCxn id="72" idx="3"/>
            </p:cNvCxnSpPr>
            <p:nvPr/>
          </p:nvCxnSpPr>
          <p:spPr>
            <a:xfrm flipV="1">
              <a:off x="8136855" y="4291308"/>
              <a:ext cx="336006" cy="37208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as a Mediator of Constraints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80597" y="1552426"/>
            <a:ext cx="2998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Data Characteristics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Heavy Tails, Correlations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79725" y="5497671"/>
            <a:ext cx="29987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Query Requirements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Ad Hoc, Accuracy, Aggregates, Speed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0350" y="5462389"/>
            <a:ext cx="29987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Resource Constraints</a:t>
            </a:r>
          </a:p>
          <a:p>
            <a:pPr algn="ctr"/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Bandwidth, Storage, CPU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29000" y="3886200"/>
            <a:ext cx="2260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Sampling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81116" y="5433477"/>
            <a:ext cx="3051675" cy="0"/>
          </a:xfrm>
          <a:prstGeom prst="straightConnector1">
            <a:avLst/>
          </a:prstGeom>
          <a:ln>
            <a:solidFill>
              <a:schemeClr val="accent6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80369" y="2493041"/>
            <a:ext cx="1605218" cy="2610891"/>
          </a:xfrm>
          <a:prstGeom prst="straightConnector1">
            <a:avLst/>
          </a:prstGeom>
          <a:ln>
            <a:solidFill>
              <a:schemeClr val="accent6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727794" y="2493041"/>
            <a:ext cx="1605218" cy="2610891"/>
          </a:xfrm>
          <a:prstGeom prst="straightConnector1">
            <a:avLst/>
          </a:prstGeom>
          <a:ln>
            <a:solidFill>
              <a:schemeClr val="accent6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80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Sampling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GB" dirty="0" smtClean="0"/>
              <a:t>Random walks have proven very effective for many graph computations</a:t>
            </a:r>
          </a:p>
          <a:p>
            <a:pPr lvl="1"/>
            <a:r>
              <a:rPr lang="en-GB" dirty="0" err="1" smtClean="0"/>
              <a:t>PageRank</a:t>
            </a:r>
            <a:r>
              <a:rPr lang="en-GB" dirty="0" smtClean="0"/>
              <a:t> for node importance, and many variations</a:t>
            </a:r>
          </a:p>
          <a:p>
            <a:r>
              <a:rPr lang="en-GB" dirty="0" smtClean="0"/>
              <a:t>Random walk a natural model for sampling a node</a:t>
            </a:r>
          </a:p>
          <a:p>
            <a:pPr lvl="1"/>
            <a:r>
              <a:rPr lang="en-GB" dirty="0" smtClean="0"/>
              <a:t>Perform “long enough” random walk to pick a node</a:t>
            </a:r>
          </a:p>
          <a:p>
            <a:pPr lvl="1"/>
            <a:r>
              <a:rPr lang="en-GB" dirty="0" smtClean="0"/>
              <a:t>How long is “long enough” (for mixing of RW)?  </a:t>
            </a:r>
          </a:p>
          <a:p>
            <a:pPr lvl="1"/>
            <a:r>
              <a:rPr lang="en-GB" dirty="0" smtClean="0"/>
              <a:t>Can get “stuck” in a </a:t>
            </a:r>
            <a:r>
              <a:rPr lang="en-GB" dirty="0" err="1" smtClean="0"/>
              <a:t>subgraph</a:t>
            </a:r>
            <a:r>
              <a:rPr lang="en-GB" dirty="0" smtClean="0"/>
              <a:t> if graph not well-connected</a:t>
            </a:r>
          </a:p>
          <a:p>
            <a:pPr lvl="1"/>
            <a:r>
              <a:rPr lang="en-GB" dirty="0" smtClean="0"/>
              <a:t>Costly to perform multiple random walks</a:t>
            </a:r>
          </a:p>
          <a:p>
            <a:pPr lvl="1"/>
            <a:r>
              <a:rPr lang="en-GB" dirty="0" smtClean="0"/>
              <a:t>Highly non-streaming friendly, but suits graph crawling</a:t>
            </a:r>
          </a:p>
          <a:p>
            <a:r>
              <a:rPr lang="en-GB" dirty="0" smtClean="0"/>
              <a:t>Multidimensional Random Walks </a:t>
            </a:r>
            <a:r>
              <a:rPr lang="en-GB" dirty="0" smtClean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GB" dirty="0" err="1" smtClean="0">
                <a:solidFill>
                  <a:schemeClr val="accent2"/>
                </a:solidFill>
                <a:latin typeface="Arial Narrow" pitchFamily="34" charset="0"/>
              </a:rPr>
              <a:t>Ribeiro</a:t>
            </a:r>
            <a:r>
              <a:rPr lang="en-GB" dirty="0" smtClean="0">
                <a:solidFill>
                  <a:schemeClr val="accent2"/>
                </a:solidFill>
                <a:latin typeface="Arial Narrow" pitchFamily="34" charset="0"/>
              </a:rPr>
              <a:t>, </a:t>
            </a:r>
            <a:r>
              <a:rPr lang="en-GB" dirty="0" err="1" smtClean="0">
                <a:solidFill>
                  <a:schemeClr val="accent2"/>
                </a:solidFill>
                <a:latin typeface="Arial Narrow" pitchFamily="34" charset="0"/>
              </a:rPr>
              <a:t>Towsley</a:t>
            </a:r>
            <a:r>
              <a:rPr lang="en-GB" dirty="0" smtClean="0">
                <a:solidFill>
                  <a:schemeClr val="accent2"/>
                </a:solidFill>
                <a:latin typeface="Arial Narrow" pitchFamily="34" charset="0"/>
              </a:rPr>
              <a:t> 10]</a:t>
            </a:r>
          </a:p>
          <a:p>
            <a:pPr lvl="1"/>
            <a:r>
              <a:rPr lang="en-GB" dirty="0" smtClean="0"/>
              <a:t>Pick </a:t>
            </a:r>
            <a:r>
              <a:rPr lang="en-GB" dirty="0" smtClean="0">
                <a:solidFill>
                  <a:schemeClr val="accent2"/>
                </a:solidFill>
              </a:rPr>
              <a:t>k</a:t>
            </a:r>
            <a:r>
              <a:rPr lang="en-GB" dirty="0" smtClean="0"/>
              <a:t> random nodes to initialize the sample</a:t>
            </a:r>
          </a:p>
          <a:p>
            <a:pPr lvl="1"/>
            <a:r>
              <a:rPr lang="en-GB" dirty="0" smtClean="0"/>
              <a:t>Pick a random edge from the union of edges incident on the sample</a:t>
            </a:r>
          </a:p>
          <a:p>
            <a:pPr lvl="1"/>
            <a:r>
              <a:rPr lang="en-GB" dirty="0" smtClean="0"/>
              <a:t>Can be viewed as a walk on a high-dimensional extension of the graph</a:t>
            </a:r>
          </a:p>
          <a:p>
            <a:pPr lvl="1"/>
            <a:r>
              <a:rPr lang="en-GB" dirty="0" smtClean="0"/>
              <a:t>Outperforms running </a:t>
            </a:r>
            <a:r>
              <a:rPr lang="en-GB" dirty="0" smtClean="0">
                <a:solidFill>
                  <a:schemeClr val="accent2"/>
                </a:solidFill>
              </a:rPr>
              <a:t>k</a:t>
            </a:r>
            <a:r>
              <a:rPr lang="en-GB" dirty="0" smtClean="0"/>
              <a:t> independent random walks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866968" y="2965078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7633451" y="2947149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8440275" y="2947149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866969" y="3780868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7633452" y="3762939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8440275" y="3762939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4862" y="3355044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24167" y="4157388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1347" y="4157388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32380" y="3355044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25557" y="2552700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32380" y="2552700"/>
            <a:ext cx="81578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7933769" y="2463052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758522" y="2445123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80734" y="2454088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947218" y="3269875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771971" y="3251946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4183" y="3260911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51702" y="4076698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776455" y="4058769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98667" y="4067734"/>
            <a:ext cx="179295" cy="179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18" idx="5"/>
            <a:endCxn id="19" idx="1"/>
          </p:cNvCxnSpPr>
          <p:nvPr/>
        </p:nvCxnSpPr>
        <p:spPr>
          <a:xfrm>
            <a:off x="7333772" y="2607126"/>
            <a:ext cx="639703" cy="68900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0" idx="1"/>
          </p:cNvCxnSpPr>
          <p:nvPr/>
        </p:nvCxnSpPr>
        <p:spPr>
          <a:xfrm>
            <a:off x="8125875" y="2607126"/>
            <a:ext cx="672353" cy="6710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5"/>
            <a:endCxn id="23" idx="1"/>
          </p:cNvCxnSpPr>
          <p:nvPr/>
        </p:nvCxnSpPr>
        <p:spPr>
          <a:xfrm>
            <a:off x="8100256" y="3422913"/>
            <a:ext cx="702456" cy="66211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7"/>
            <a:endCxn id="19" idx="3"/>
          </p:cNvCxnSpPr>
          <p:nvPr/>
        </p:nvCxnSpPr>
        <p:spPr>
          <a:xfrm flipV="1">
            <a:off x="7351705" y="3422913"/>
            <a:ext cx="621770" cy="6710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918080" y="2438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23 L 0.09236 0.11656 L 0.0908 0.23543 L -2.22222E-6 0.23335 L -2.22222E-6 0.11471 L 0.09531 0.23752 L -2.22222E-6 0.23543 L -0.08455 0.23543 L -0.08455 0.11471 L -0.08455 -0.00231 L -2.22222E-6 0.11656 L -0.08455 0.11656 " pathEditMode="relative" ptsTypes="AAAAAAAAAAAA">
                                      <p:cBhvr>
                                        <p:cTn id="1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808038"/>
          </a:xfrm>
        </p:spPr>
        <p:txBody>
          <a:bodyPr/>
          <a:lstStyle/>
          <a:p>
            <a:r>
              <a:rPr lang="en-US" dirty="0" smtClean="0"/>
              <a:t>Subgraph estimation: counting triangles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908" y="1538599"/>
            <a:ext cx="8670092" cy="3171076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Hot topic</a:t>
            </a:r>
            <a:r>
              <a:rPr lang="en-US" dirty="0" smtClean="0"/>
              <a:t>: sample-based triangle counting</a:t>
            </a:r>
          </a:p>
          <a:p>
            <a:pPr lvl="1"/>
            <a:r>
              <a:rPr lang="en-US" dirty="0" smtClean="0"/>
              <a:t>Triangles: simplest non-trivial representation of node clustering</a:t>
            </a:r>
          </a:p>
          <a:p>
            <a:pPr lvl="2"/>
            <a:r>
              <a:rPr lang="en-US" dirty="0" smtClean="0"/>
              <a:t>Regard as prototype for more complex subgraphs of interest</a:t>
            </a:r>
          </a:p>
          <a:p>
            <a:pPr lvl="1"/>
            <a:r>
              <a:rPr lang="en-US" dirty="0" smtClean="0"/>
              <a:t>Measure of “clustering coefficient” in graph, parameter in graph models…</a:t>
            </a:r>
          </a:p>
          <a:p>
            <a:r>
              <a:rPr lang="en-US" dirty="0" smtClean="0"/>
              <a:t>Uniform sampling performs poorly:</a:t>
            </a:r>
          </a:p>
          <a:p>
            <a:pPr lvl="1"/>
            <a:r>
              <a:rPr lang="en-US" dirty="0" smtClean="0"/>
              <a:t>Chance that randomly sampled edges happen to form </a:t>
            </a:r>
            <a:r>
              <a:rPr lang="en-US" dirty="0" err="1" smtClean="0"/>
              <a:t>subgraph</a:t>
            </a:r>
            <a:r>
              <a:rPr lang="en-US" dirty="0" smtClean="0"/>
              <a:t> is ≈ 0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Bias</a:t>
            </a:r>
            <a:r>
              <a:rPr lang="en-US" dirty="0" smtClean="0"/>
              <a:t> the sampling so that desired </a:t>
            </a:r>
            <a:r>
              <a:rPr lang="en-US" dirty="0" err="1" smtClean="0"/>
              <a:t>subgraph</a:t>
            </a:r>
            <a:r>
              <a:rPr lang="en-US" dirty="0" smtClean="0"/>
              <a:t> is preferentially sampled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-3753046" y="-1008236"/>
            <a:ext cx="762512" cy="11454"/>
          </a:xfrm>
          <a:prstGeom prst="straightConnector1">
            <a:avLst/>
          </a:prstGeom>
          <a:ln>
            <a:solidFill>
              <a:schemeClr val="accent4"/>
            </a:solidFill>
            <a:headEnd type="oval" w="lg" len="lg"/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3"/>
          <p:cNvGrpSpPr/>
          <p:nvPr/>
        </p:nvGrpSpPr>
        <p:grpSpPr>
          <a:xfrm>
            <a:off x="3543300" y="4648200"/>
            <a:ext cx="1485900" cy="1371600"/>
            <a:chOff x="6248400" y="2895600"/>
            <a:chExt cx="1143000" cy="914400"/>
          </a:xfrm>
        </p:grpSpPr>
        <p:sp>
          <p:nvSpPr>
            <p:cNvPr id="45" name="Oval 44"/>
            <p:cNvSpPr/>
            <p:nvPr/>
          </p:nvSpPr>
          <p:spPr bwMode="auto">
            <a:xfrm>
              <a:off x="6705600" y="3657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2484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239000" y="2971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8" name="Straight Connector 47"/>
            <p:cNvCxnSpPr>
              <a:stCxn id="45" idx="1"/>
              <a:endCxn id="46" idx="5"/>
            </p:cNvCxnSpPr>
            <p:nvPr/>
          </p:nvCxnSpPr>
          <p:spPr bwMode="auto">
            <a:xfrm flipH="1" flipV="1">
              <a:off x="6378482" y="3025682"/>
              <a:ext cx="349436" cy="65423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>
              <a:stCxn id="45" idx="7"/>
              <a:endCxn id="47" idx="3"/>
            </p:cNvCxnSpPr>
            <p:nvPr/>
          </p:nvCxnSpPr>
          <p:spPr bwMode="auto">
            <a:xfrm flipV="1">
              <a:off x="6835682" y="3101882"/>
              <a:ext cx="425636" cy="57803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>
              <a:stCxn id="46" idx="6"/>
              <a:endCxn id="47" idx="2"/>
            </p:cNvCxnSpPr>
            <p:nvPr/>
          </p:nvCxnSpPr>
          <p:spPr bwMode="auto">
            <a:xfrm>
              <a:off x="6400800" y="2971800"/>
              <a:ext cx="838200" cy="76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237200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Subgraph</a:t>
            </a:r>
            <a:r>
              <a:rPr lang="en-US" dirty="0" smtClean="0"/>
              <a:t> Sampling in Streams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Want to sample one of the </a:t>
            </a:r>
            <a:r>
              <a:rPr lang="en-US" dirty="0" smtClean="0">
                <a:solidFill>
                  <a:schemeClr val="accent2"/>
                </a:solidFill>
              </a:rPr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triangles in a graph</a:t>
            </a:r>
          </a:p>
          <a:p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Buriol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et al 06]</a:t>
            </a:r>
            <a:r>
              <a:rPr lang="en-US" dirty="0" smtClean="0"/>
              <a:t>: sample an edge uniformly, then pick a node</a:t>
            </a:r>
          </a:p>
          <a:p>
            <a:pPr lvl="1"/>
            <a:r>
              <a:rPr lang="en-US" dirty="0" smtClean="0"/>
              <a:t>Scan for the edges that complete the triangle</a:t>
            </a:r>
          </a:p>
          <a:p>
            <a:pPr lvl="1"/>
            <a:r>
              <a:rPr lang="en-US" dirty="0" smtClean="0"/>
              <a:t>Probability of sampling a triangle is </a:t>
            </a:r>
            <a:r>
              <a:rPr lang="en-US" dirty="0" smtClean="0">
                <a:solidFill>
                  <a:schemeClr val="accent2"/>
                </a:solidFill>
              </a:rPr>
              <a:t>T/(|E| (|V|-2))</a:t>
            </a:r>
          </a:p>
          <a:p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itchFamily="34" charset="0"/>
              </a:rPr>
              <a:t>Pavan</a:t>
            </a:r>
            <a:r>
              <a:rPr lang="en-US" dirty="0" smtClean="0">
                <a:solidFill>
                  <a:schemeClr val="accent2"/>
                </a:solidFill>
                <a:latin typeface="Arial Narrow" pitchFamily="34" charset="0"/>
              </a:rPr>
              <a:t> et al 13]</a:t>
            </a:r>
            <a:r>
              <a:rPr lang="en-US" dirty="0" smtClean="0"/>
              <a:t>: sample an edge, then sample an incident edge</a:t>
            </a:r>
          </a:p>
          <a:p>
            <a:pPr lvl="1"/>
            <a:r>
              <a:rPr lang="en-US" dirty="0" smtClean="0"/>
              <a:t>Scan for the edge that completes the triangle</a:t>
            </a:r>
          </a:p>
          <a:p>
            <a:pPr lvl="1"/>
            <a:r>
              <a:rPr lang="en-US" dirty="0" smtClean="0"/>
              <a:t>(After bias correction) probability of sampling a triangle is </a:t>
            </a:r>
            <a:r>
              <a:rPr lang="en-US" dirty="0" smtClean="0">
                <a:solidFill>
                  <a:schemeClr val="accent2"/>
                </a:solidFill>
              </a:rPr>
              <a:t>T/(|E| </a:t>
            </a:r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  <a:latin typeface="Symbol" pitchFamily="18" charset="2"/>
              </a:rPr>
              <a:t>D </a:t>
            </a:r>
            <a:r>
              <a:rPr lang="en-US" dirty="0" smtClean="0">
                <a:solidFill>
                  <a:schemeClr val="accent2"/>
                </a:solidFill>
              </a:rPr>
              <a:t>=</a:t>
            </a:r>
            <a:r>
              <a:rPr lang="en-US" dirty="0" smtClean="0"/>
              <a:t> max degree, considerably smaller than </a:t>
            </a:r>
            <a:r>
              <a:rPr lang="en-US" dirty="0" smtClean="0">
                <a:solidFill>
                  <a:schemeClr val="accent2"/>
                </a:solidFill>
              </a:rPr>
              <a:t>|V|</a:t>
            </a:r>
            <a:r>
              <a:rPr lang="en-US" dirty="0" smtClean="0"/>
              <a:t> in most graphs</a:t>
            </a:r>
          </a:p>
          <a:p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</a:t>
            </a:r>
            <a:r>
              <a:rPr lang="en-US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Jha</a:t>
            </a:r>
            <a:r>
              <a:rPr lang="en-US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 et.al. KDD 2013]: </a:t>
            </a:r>
            <a:r>
              <a:rPr lang="en-US" dirty="0" smtClean="0"/>
              <a:t>sample edges, the sample pairs of incident edges</a:t>
            </a:r>
          </a:p>
          <a:p>
            <a:pPr lvl="1"/>
            <a:r>
              <a:rPr lang="en-US" dirty="0" smtClean="0"/>
              <a:t>Scan for edges that complete “wedges” (edge pairs incident on a vertex)</a:t>
            </a:r>
          </a:p>
          <a:p>
            <a:r>
              <a:rPr lang="en-US" dirty="0" smtClean="0">
                <a:solidFill>
                  <a:srgbClr val="1FB518"/>
                </a:solidFill>
              </a:rPr>
              <a:t>Advert</a:t>
            </a:r>
            <a:r>
              <a:rPr lang="en-US" dirty="0" smtClean="0"/>
              <a:t>: Graph Sample and Hold </a:t>
            </a:r>
            <a:r>
              <a:rPr lang="en-US" sz="20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[Ahmed, Duffield, Neville, </a:t>
            </a:r>
            <a:r>
              <a:rPr lang="en-US" sz="2000" dirty="0" err="1" smtClean="0">
                <a:solidFill>
                  <a:schemeClr val="accent2"/>
                </a:solidFill>
                <a:latin typeface="Arial Narrow" panose="020B0606020202030204" pitchFamily="34" charset="0"/>
              </a:rPr>
              <a:t>Kompella</a:t>
            </a:r>
            <a:r>
              <a:rPr lang="en-US" sz="20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, KDD 2014]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General framework for </a:t>
            </a:r>
            <a:r>
              <a:rPr lang="en-US" dirty="0" err="1" smtClean="0">
                <a:solidFill>
                  <a:schemeClr val="accent4"/>
                </a:solidFill>
              </a:rPr>
              <a:t>subgraph</a:t>
            </a:r>
            <a:r>
              <a:rPr lang="en-US" dirty="0" smtClean="0">
                <a:solidFill>
                  <a:schemeClr val="accent4"/>
                </a:solidFill>
              </a:rPr>
              <a:t> counting; e.g. triangle counting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Similar accuracy to previous state of art, but using smaller storage</a:t>
            </a:r>
          </a:p>
        </p:txBody>
      </p:sp>
    </p:spTree>
    <p:extLst>
      <p:ext uri="{BB962C8B-B14F-4D97-AF65-F5344CB8AC3E}">
        <p14:creationId xmlns="" xmlns:p14="http://schemas.microsoft.com/office/powerpoint/2010/main" val="36694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Sampling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a representative graph from a massive graph is difficult!</a:t>
            </a:r>
            <a:endParaRPr lang="en-US" dirty="0"/>
          </a:p>
          <a:p>
            <a:r>
              <a:rPr lang="en-US" dirty="0" smtClean="0"/>
              <a:t>Current state of the art:</a:t>
            </a:r>
          </a:p>
          <a:p>
            <a:pPr lvl="1"/>
            <a:r>
              <a:rPr lang="en-US" dirty="0" smtClean="0"/>
              <a:t>Sample nodes/edges uniformly from a stream</a:t>
            </a:r>
          </a:p>
          <a:p>
            <a:pPr lvl="1"/>
            <a:r>
              <a:rPr lang="en-US" dirty="0" smtClean="0"/>
              <a:t>Heuristic sampling from static/streaming graph</a:t>
            </a:r>
          </a:p>
          <a:p>
            <a:r>
              <a:rPr lang="en-US" dirty="0" smtClean="0"/>
              <a:t>Sampling enables </a:t>
            </a:r>
            <a:r>
              <a:rPr lang="en-US" dirty="0" err="1" smtClean="0"/>
              <a:t>subgraph</a:t>
            </a:r>
            <a:r>
              <a:rPr lang="en-US" dirty="0" smtClean="0"/>
              <a:t> sampling/counting</a:t>
            </a:r>
          </a:p>
          <a:p>
            <a:pPr lvl="1"/>
            <a:r>
              <a:rPr lang="en-US" dirty="0" smtClean="0"/>
              <a:t>Much effort devoted to triangles (smallest non-trivial </a:t>
            </a:r>
            <a:r>
              <a:rPr lang="en-US" dirty="0" err="1" smtClean="0"/>
              <a:t>subgraph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“Real” graphs are richer</a:t>
            </a:r>
          </a:p>
          <a:p>
            <a:pPr lvl="1"/>
            <a:r>
              <a:rPr lang="en-US" dirty="0" smtClean="0"/>
              <a:t>Different node and edge types, attributes on both</a:t>
            </a:r>
          </a:p>
          <a:p>
            <a:pPr lvl="1"/>
            <a:r>
              <a:rPr lang="en-US" dirty="0" smtClean="0"/>
              <a:t>Just scratching surface of sampling realistic graphs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88" y="3206044"/>
            <a:ext cx="8229600" cy="808038"/>
          </a:xfrm>
        </p:spPr>
        <p:txBody>
          <a:bodyPr/>
          <a:lstStyle/>
          <a:p>
            <a:pPr algn="ctr"/>
            <a:r>
              <a:rPr lang="en-US" dirty="0" smtClean="0"/>
              <a:t>Current Directions in Sampling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10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Motivating application: sampling in large ISP networks</a:t>
            </a:r>
          </a:p>
          <a:p>
            <a:r>
              <a:rPr lang="en-US" dirty="0" smtClean="0"/>
              <a:t>Basics of sampling: concepts and estimation</a:t>
            </a:r>
          </a:p>
          <a:p>
            <a:r>
              <a:rPr lang="en-US" dirty="0" smtClean="0"/>
              <a:t>Stream sampling: uniform and weighted case</a:t>
            </a:r>
          </a:p>
          <a:p>
            <a:pPr lvl="1"/>
            <a:r>
              <a:rPr lang="en-US" dirty="0" smtClean="0"/>
              <a:t>Variations: Concise sampling, sample and hold, sketch guided</a:t>
            </a:r>
          </a:p>
          <a:p>
            <a:pPr lvl="1" algn="ctr">
              <a:buNone/>
            </a:pPr>
            <a:r>
              <a:rPr lang="en-US" b="1" dirty="0" smtClean="0"/>
              <a:t>BREAK	</a:t>
            </a:r>
          </a:p>
          <a:p>
            <a:r>
              <a:rPr lang="en-US" dirty="0" smtClean="0"/>
              <a:t>Advanced stream sampling: sampling as cost optimization</a:t>
            </a:r>
          </a:p>
          <a:p>
            <a:pPr lvl="1"/>
            <a:r>
              <a:rPr lang="en-US" dirty="0" err="1" smtClean="0"/>
              <a:t>VarOpt</a:t>
            </a:r>
            <a:r>
              <a:rPr lang="en-US" dirty="0" smtClean="0"/>
              <a:t>, priority, structure aware, and stable sampling</a:t>
            </a:r>
          </a:p>
          <a:p>
            <a:r>
              <a:rPr lang="en-US" dirty="0" smtClean="0"/>
              <a:t>Hashing and coordination</a:t>
            </a:r>
          </a:p>
          <a:p>
            <a:pPr lvl="1"/>
            <a:r>
              <a:rPr lang="en-US" dirty="0" smtClean="0"/>
              <a:t>Bottom-k, consistent sampling and sketch-based sampling</a:t>
            </a:r>
          </a:p>
          <a:p>
            <a:r>
              <a:rPr lang="en-US" dirty="0" smtClean="0"/>
              <a:t>Graph sampling</a:t>
            </a:r>
          </a:p>
          <a:p>
            <a:pPr lvl="1"/>
            <a:r>
              <a:rPr lang="en-US" dirty="0" smtClean="0"/>
              <a:t>Node, edge and </a:t>
            </a:r>
            <a:r>
              <a:rPr lang="en-US" dirty="0" err="1" smtClean="0"/>
              <a:t>subgraph</a:t>
            </a:r>
            <a:r>
              <a:rPr lang="en-US" dirty="0" smtClean="0"/>
              <a:t> sampling</a:t>
            </a:r>
          </a:p>
          <a:p>
            <a:r>
              <a:rPr lang="en-US" dirty="0" smtClean="0"/>
              <a:t>Conclusion and future directions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38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and Challenges for Sampling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1FB518"/>
                </a:solidFill>
              </a:rPr>
              <a:t>Matching</a:t>
            </a:r>
          </a:p>
          <a:p>
            <a:pPr lvl="1"/>
            <a:r>
              <a:rPr lang="en-US" dirty="0"/>
              <a:t>Sampling mediates between data characteristics and a</a:t>
            </a:r>
            <a:r>
              <a:rPr lang="en-US" dirty="0">
                <a:sym typeface="Symbol"/>
              </a:rPr>
              <a:t>nalysis needs</a:t>
            </a:r>
          </a:p>
          <a:p>
            <a:pPr lvl="1"/>
            <a:r>
              <a:rPr lang="en-US" dirty="0">
                <a:solidFill>
                  <a:schemeClr val="accent2"/>
                </a:solidFill>
                <a:sym typeface="Symbol"/>
              </a:rPr>
              <a:t>Example</a:t>
            </a:r>
            <a:r>
              <a:rPr lang="en-US" dirty="0">
                <a:sym typeface="Symbol"/>
              </a:rPr>
              <a:t>: sample from power-law distribution of bytes per flow…</a:t>
            </a:r>
          </a:p>
          <a:p>
            <a:pPr lvl="2"/>
            <a:r>
              <a:rPr lang="en-US" dirty="0" smtClean="0">
                <a:sym typeface="Symbol"/>
              </a:rPr>
              <a:t>but also make accurate estimates from samples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sym typeface="Symbol"/>
              </a:rPr>
              <a:t>simple uniform sampling misses the large flows</a:t>
            </a:r>
          </a:p>
          <a:p>
            <a:r>
              <a:rPr lang="en-US" sz="2000" dirty="0">
                <a:solidFill>
                  <a:srgbClr val="1FB518"/>
                </a:solidFill>
                <a:sym typeface="Symbol"/>
              </a:rPr>
              <a:t>Balance</a:t>
            </a:r>
          </a:p>
          <a:p>
            <a:pPr lvl="1"/>
            <a:r>
              <a:rPr lang="en-US" dirty="0">
                <a:sym typeface="Symbol"/>
              </a:rPr>
              <a:t>Weighted sampling across key-functions: e.g. customers, network paths, </a:t>
            </a:r>
            <a:r>
              <a:rPr lang="en-US" dirty="0" err="1">
                <a:sym typeface="Symbol"/>
              </a:rPr>
              <a:t>geolocations</a:t>
            </a:r>
            <a:endParaRPr lang="en-US" dirty="0">
              <a:sym typeface="Symbol"/>
            </a:endParaRPr>
          </a:p>
          <a:p>
            <a:pPr lvl="2"/>
            <a:r>
              <a:rPr lang="en-US" dirty="0" smtClean="0">
                <a:sym typeface="Symbol"/>
              </a:rPr>
              <a:t>cover small customers,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not just large</a:t>
            </a:r>
          </a:p>
          <a:p>
            <a:pPr lvl="2"/>
            <a:r>
              <a:rPr lang="en-US" dirty="0" smtClean="0">
                <a:sym typeface="Symbol"/>
              </a:rPr>
              <a:t>cover all network elements,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not just highly utilized</a:t>
            </a:r>
          </a:p>
          <a:p>
            <a:r>
              <a:rPr lang="en-US" sz="2000" dirty="0" smtClean="0">
                <a:solidFill>
                  <a:srgbClr val="1FB518"/>
                </a:solidFill>
                <a:sym typeface="Symbol"/>
              </a:rPr>
              <a:t>Consistency</a:t>
            </a:r>
          </a:p>
          <a:p>
            <a:pPr lvl="1"/>
            <a:r>
              <a:rPr lang="en-US" dirty="0">
                <a:sym typeface="Symbol"/>
              </a:rPr>
              <a:t>Sample all views of same event, flow, customer, network element</a:t>
            </a:r>
          </a:p>
          <a:p>
            <a:pPr lvl="2"/>
            <a:r>
              <a:rPr lang="en-US" dirty="0">
                <a:sym typeface="Symbol"/>
              </a:rPr>
              <a:t>across different datasets, at different times</a:t>
            </a:r>
          </a:p>
          <a:p>
            <a:pPr lvl="2"/>
            <a:r>
              <a:rPr lang="en-US" dirty="0" smtClean="0">
                <a:sym typeface="Symbol"/>
              </a:rPr>
              <a:t>independent sampling 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small intersection of views</a:t>
            </a:r>
          </a:p>
        </p:txBody>
      </p:sp>
    </p:spTree>
    <p:extLst>
      <p:ext uri="{BB962C8B-B14F-4D97-AF65-F5344CB8AC3E}">
        <p14:creationId xmlns="" xmlns:p14="http://schemas.microsoft.com/office/powerpoint/2010/main" val="96313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http://www.seotcs.com/blog/wp-content/uploads/2012/01/hado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57200"/>
            <a:ext cx="1371600" cy="13854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Big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is still a useful tool in cluster computing</a:t>
            </a:r>
          </a:p>
          <a:p>
            <a:pPr lvl="1"/>
            <a:r>
              <a:rPr lang="en-US" dirty="0" smtClean="0"/>
              <a:t>Reduce the latency of experimental analysis and algorithm design</a:t>
            </a:r>
          </a:p>
          <a:p>
            <a:r>
              <a:rPr lang="en-US" dirty="0" smtClean="0"/>
              <a:t>Sampling as an operator is easy to implement in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 lvl="1"/>
            <a:r>
              <a:rPr lang="en-US" dirty="0" smtClean="0"/>
              <a:t>For uniform or weighted sampling of </a:t>
            </a:r>
            <a:r>
              <a:rPr lang="en-US" dirty="0" err="1" smtClean="0"/>
              <a:t>tuples</a:t>
            </a:r>
            <a:endParaRPr lang="en-US" dirty="0" smtClean="0"/>
          </a:p>
          <a:p>
            <a:r>
              <a:rPr lang="en-US" dirty="0" smtClean="0"/>
              <a:t>Graph computations are a core motivator of big data	</a:t>
            </a:r>
          </a:p>
          <a:p>
            <a:pPr lvl="1"/>
            <a:r>
              <a:rPr lang="en-US" dirty="0" err="1" smtClean="0"/>
              <a:t>PageRank</a:t>
            </a:r>
            <a:r>
              <a:rPr lang="en-US" dirty="0" smtClean="0"/>
              <a:t> as a canonical big computation</a:t>
            </a:r>
          </a:p>
          <a:p>
            <a:pPr lvl="1"/>
            <a:r>
              <a:rPr lang="en-US" dirty="0" smtClean="0"/>
              <a:t>Graph-specific systems emerging (</a:t>
            </a:r>
            <a:r>
              <a:rPr lang="en-US" dirty="0" err="1" smtClean="0"/>
              <a:t>Pregel</a:t>
            </a:r>
            <a:r>
              <a:rPr lang="en-US" dirty="0" smtClean="0"/>
              <a:t>, </a:t>
            </a:r>
            <a:r>
              <a:rPr lang="en-US" dirty="0" err="1" smtClean="0"/>
              <a:t>LFgraph</a:t>
            </a:r>
            <a:r>
              <a:rPr lang="en-US" dirty="0" smtClean="0"/>
              <a:t>, </a:t>
            </a:r>
            <a:r>
              <a:rPr lang="en-US" dirty="0" err="1" smtClean="0"/>
              <a:t>Graphlab</a:t>
            </a:r>
            <a:r>
              <a:rPr lang="en-US" dirty="0" smtClean="0"/>
              <a:t>, </a:t>
            </a:r>
            <a:r>
              <a:rPr lang="en-US" dirty="0" err="1" smtClean="0"/>
              <a:t>Giraph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But…</a:t>
            </a:r>
            <a:r>
              <a:rPr lang="en-US" dirty="0" smtClean="0"/>
              <a:t> sampling primitives not yet prevalent in evolving graph systems</a:t>
            </a:r>
          </a:p>
          <a:p>
            <a:r>
              <a:rPr lang="en-US" dirty="0" smtClean="0"/>
              <a:t>When to do the sampling?</a:t>
            </a: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Option 1</a:t>
            </a:r>
            <a:r>
              <a:rPr lang="en-US" dirty="0" smtClean="0"/>
              <a:t>: Sample as an initial step in the computation </a:t>
            </a:r>
          </a:p>
          <a:p>
            <a:pPr lvl="2"/>
            <a:r>
              <a:rPr lang="en-US" dirty="0" smtClean="0"/>
              <a:t>Fold sample into the initial “Map” step</a:t>
            </a: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Option 2</a:t>
            </a:r>
            <a:r>
              <a:rPr lang="en-US" dirty="0" smtClean="0"/>
              <a:t>: Sample to create a stored sample graph before computation</a:t>
            </a:r>
          </a:p>
          <a:p>
            <a:pPr lvl="2"/>
            <a:r>
              <a:rPr lang="en-US" dirty="0" smtClean="0"/>
              <a:t>Allows more complex sampling, e.g. random walk sampling</a:t>
            </a:r>
          </a:p>
        </p:txBody>
      </p:sp>
      <p:pic>
        <p:nvPicPr>
          <p:cNvPr id="190468" name="Picture 4" descr="http://ssc.io/wp-content/uploads/2011/12/gira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706561"/>
            <a:ext cx="838769" cy="1417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+ KDD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GB" dirty="0" smtClean="0"/>
              <a:t>The interplay between sampling and data mining is not well understood</a:t>
            </a:r>
          </a:p>
          <a:p>
            <a:pPr lvl="1"/>
            <a:r>
              <a:rPr lang="en-GB" dirty="0" smtClean="0"/>
              <a:t>Need an understanding of how ML/DM algorithms are affected by sampling</a:t>
            </a:r>
          </a:p>
          <a:p>
            <a:pPr lvl="1"/>
            <a:r>
              <a:rPr lang="en-GB" dirty="0" smtClean="0"/>
              <a:t>E.g. how big a sample is needed to build an accurate classifier?</a:t>
            </a:r>
          </a:p>
          <a:p>
            <a:pPr lvl="1"/>
            <a:r>
              <a:rPr lang="en-GB" dirty="0" smtClean="0"/>
              <a:t>E.g. what sampling strategy optimizes cluster quality</a:t>
            </a:r>
          </a:p>
          <a:p>
            <a:r>
              <a:rPr lang="en-GB" dirty="0" smtClean="0"/>
              <a:t>Expect results to be method specific</a:t>
            </a:r>
          </a:p>
          <a:p>
            <a:pPr lvl="1"/>
            <a:r>
              <a:rPr lang="en-GB" dirty="0" smtClean="0"/>
              <a:t>I.e. “IPPS + k-means” rather than “sample + cluster”</a:t>
            </a:r>
            <a:endParaRPr lang="en-GB" dirty="0"/>
          </a:p>
        </p:txBody>
      </p:sp>
      <p:pic>
        <p:nvPicPr>
          <p:cNvPr id="191490" name="Picture 2" descr="http://ts3.mm.bing.net/th?id=HN.607990786092043380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57624"/>
            <a:ext cx="3714750" cy="3000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406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33900"/>
          </a:xfrm>
        </p:spPr>
        <p:txBody>
          <a:bodyPr/>
          <a:lstStyle/>
          <a:p>
            <a:r>
              <a:rPr lang="en-US" dirty="0" smtClean="0"/>
              <a:t>Current focus on privacy-preserving data mining </a:t>
            </a:r>
          </a:p>
          <a:p>
            <a:pPr lvl="1"/>
            <a:r>
              <a:rPr lang="en-US" dirty="0" smtClean="0"/>
              <a:t>Deliver promise of big data without sacrificing privacy?</a:t>
            </a:r>
          </a:p>
          <a:p>
            <a:pPr lvl="1"/>
            <a:r>
              <a:rPr lang="en-US" dirty="0" smtClean="0"/>
              <a:t>Opportunity for sampling to be part of the solution</a:t>
            </a:r>
          </a:p>
          <a:p>
            <a:r>
              <a:rPr lang="en-US" dirty="0" smtClean="0"/>
              <a:t>Naïve sampling provides “privacy in expectation”</a:t>
            </a:r>
          </a:p>
          <a:p>
            <a:pPr lvl="1"/>
            <a:r>
              <a:rPr lang="en-US" dirty="0" smtClean="0"/>
              <a:t>Your data remains private if you aren’t included in the sample…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Intuition</a:t>
            </a:r>
            <a:r>
              <a:rPr lang="en-US" dirty="0" smtClean="0"/>
              <a:t>: uncertainty introduced by sampling </a:t>
            </a:r>
            <a:r>
              <a:rPr lang="en-US" i="1" dirty="0" smtClean="0"/>
              <a:t>contributes</a:t>
            </a:r>
            <a:r>
              <a:rPr lang="en-US" dirty="0" smtClean="0"/>
              <a:t> to privacy</a:t>
            </a:r>
          </a:p>
          <a:p>
            <a:pPr lvl="1"/>
            <a:r>
              <a:rPr lang="en-US" dirty="0" smtClean="0"/>
              <a:t>This intuition can be formalized with different privacy models</a:t>
            </a:r>
          </a:p>
          <a:p>
            <a:r>
              <a:rPr lang="en-US" dirty="0" smtClean="0"/>
              <a:t>Sampling can be analyzed in the context of </a:t>
            </a:r>
            <a:r>
              <a:rPr lang="en-US" dirty="0" smtClean="0">
                <a:solidFill>
                  <a:srgbClr val="C00000"/>
                </a:solidFill>
              </a:rPr>
              <a:t>differential privacy</a:t>
            </a:r>
          </a:p>
          <a:p>
            <a:pPr lvl="1"/>
            <a:r>
              <a:rPr lang="en-US" dirty="0" smtClean="0"/>
              <a:t>Sampling alone does </a:t>
            </a:r>
            <a:r>
              <a:rPr lang="en-US" b="1" dirty="0" smtClean="0"/>
              <a:t>not</a:t>
            </a:r>
            <a:r>
              <a:rPr lang="en-US" dirty="0" smtClean="0"/>
              <a:t> provide differential privacy</a:t>
            </a:r>
          </a:p>
          <a:p>
            <a:pPr lvl="1"/>
            <a:r>
              <a:rPr lang="en-US" dirty="0" smtClean="0"/>
              <a:t>But applying a DP method to sampled data does guarantee privacy</a:t>
            </a:r>
          </a:p>
          <a:p>
            <a:pPr lvl="1"/>
            <a:r>
              <a:rPr lang="en-US" dirty="0" smtClean="0"/>
              <a:t>A tradeoff between sampling rate and privacy parameters</a:t>
            </a:r>
          </a:p>
          <a:p>
            <a:pPr lvl="2"/>
            <a:r>
              <a:rPr lang="en-US" dirty="0" smtClean="0"/>
              <a:t>Sometimes, lower sampling rate improves overall accuracy</a:t>
            </a:r>
          </a:p>
        </p:txBody>
      </p:sp>
      <p:pic>
        <p:nvPicPr>
          <p:cNvPr id="4" name="Picture 2" descr="http://www.truste.com/blog/wp-content/uploads/privacy-card-3x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5144" y="1041400"/>
            <a:ext cx="2736056" cy="1824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Application: ISP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motivate many results with application to ISPs</a:t>
            </a:r>
          </a:p>
          <a:p>
            <a:r>
              <a:rPr lang="en-US" dirty="0" smtClean="0"/>
              <a:t>Many reasons to use such examples:</a:t>
            </a: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Expertise</a:t>
            </a:r>
            <a:r>
              <a:rPr lang="en-US" dirty="0" smtClean="0"/>
              <a:t>: tutors from telecoms world</a:t>
            </a: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Demand</a:t>
            </a:r>
            <a:r>
              <a:rPr lang="en-US" dirty="0" smtClean="0"/>
              <a:t>: many sampling methods developed in response to ISP needs</a:t>
            </a: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Practice</a:t>
            </a:r>
            <a:r>
              <a:rPr lang="en-US" dirty="0" smtClean="0"/>
              <a:t>: sampling widely used in ISP monitoring, built into routers</a:t>
            </a: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Prescience</a:t>
            </a:r>
            <a:r>
              <a:rPr lang="en-US" dirty="0" smtClean="0"/>
              <a:t>: ISPs were first to hit many “big data” problems</a:t>
            </a:r>
          </a:p>
          <a:p>
            <a:pPr lvl="1"/>
            <a:r>
              <a:rPr lang="en-US" dirty="0" smtClean="0">
                <a:solidFill>
                  <a:srgbClr val="1FB518"/>
                </a:solidFill>
              </a:rPr>
              <a:t>Variety</a:t>
            </a:r>
            <a:r>
              <a:rPr lang="en-US" dirty="0" smtClean="0"/>
              <a:t>: many different places where sampling is needed</a:t>
            </a:r>
          </a:p>
          <a:p>
            <a:r>
              <a:rPr lang="en-US" dirty="0" smtClean="0"/>
              <a:t>First, a crash-course on ISP networks…</a:t>
            </a:r>
            <a:endParaRPr lang="en-GB" dirty="0"/>
          </a:p>
        </p:txBody>
      </p:sp>
      <p:pic>
        <p:nvPicPr>
          <p:cNvPr id="141314" name="Picture 2" descr="http://1.bp.blogspot.com/_r86pMB7rBAQ/TLyQrN_2OjI/AAAAAAAAAF0/Nv0OXYHq1lE/s1600/US_Internet_provider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642" y="4571230"/>
            <a:ext cx="3019425" cy="22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6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Advert: Now Hiring…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Nick Duffield, Texas A&amp;M</a:t>
            </a:r>
          </a:p>
          <a:p>
            <a:pPr lvl="1"/>
            <a:r>
              <a:rPr lang="en-US" dirty="0" err="1" smtClean="0"/>
              <a:t>Phds</a:t>
            </a:r>
            <a:r>
              <a:rPr lang="en-US" dirty="0" smtClean="0"/>
              <a:t> in big data, graph sampling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Graham Cormode, University of Warwick UK</a:t>
            </a:r>
          </a:p>
          <a:p>
            <a:pPr lvl="1"/>
            <a:r>
              <a:rPr lang="en-US" dirty="0" err="1" smtClean="0"/>
              <a:t>Phds</a:t>
            </a:r>
            <a:r>
              <a:rPr lang="en-US" dirty="0" smtClean="0"/>
              <a:t> in big data summarization </a:t>
            </a:r>
            <a:br>
              <a:rPr lang="en-US" dirty="0" smtClean="0"/>
            </a:br>
            <a:r>
              <a:rPr lang="en-US" dirty="0" smtClean="0"/>
              <a:t>(graphs and matrices, funded by MSR)</a:t>
            </a:r>
          </a:p>
          <a:p>
            <a:pPr lvl="1"/>
            <a:r>
              <a:rPr lang="en-US" dirty="0" err="1" smtClean="0"/>
              <a:t>Postdocs</a:t>
            </a:r>
            <a:r>
              <a:rPr lang="en-US" dirty="0" smtClean="0"/>
              <a:t> in privacy and data modeling </a:t>
            </a:r>
            <a:br>
              <a:rPr lang="en-US" dirty="0" smtClean="0"/>
            </a:br>
            <a:r>
              <a:rPr lang="en-US" dirty="0" smtClean="0"/>
              <a:t>(funded by EC, AT&amp;T)</a:t>
            </a:r>
            <a:endParaRPr lang="en-US" dirty="0"/>
          </a:p>
        </p:txBody>
      </p:sp>
      <p:pic>
        <p:nvPicPr>
          <p:cNvPr id="4" name="Picture 2" descr="http://americancollegecricket.com/wp-content/uploads/2010/09/TexasA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3999"/>
            <a:ext cx="1295400" cy="1105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nterscholarship.com/wp-content/uploads/2012/02/warwick-university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95904"/>
            <a:ext cx="1295400" cy="11658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4" name="Picture 2" descr="http://www.kdd.org/kdd2014/img/tutorials/GrahamCormo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895903"/>
            <a:ext cx="1165857" cy="1165859"/>
          </a:xfrm>
          <a:prstGeom prst="rect">
            <a:avLst/>
          </a:prstGeom>
          <a:noFill/>
        </p:spPr>
      </p:pic>
      <p:pic>
        <p:nvPicPr>
          <p:cNvPr id="187396" name="Picture 4" descr="http://www.kdd.org/kdd2014/img/tutorials/NickDuffiel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524000"/>
            <a:ext cx="1105405" cy="1105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Picture 4" descr="I:\Latex\Seminar\Sigcomm00\Figs\domain.gif"/>
          <p:cNvPicPr>
            <a:picLocks noChangeAspect="1" noChangeArrowheads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-21063" y="5144324"/>
            <a:ext cx="2864237" cy="1609535"/>
          </a:xfrm>
          <a:prstGeom prst="rect">
            <a:avLst/>
          </a:prstGeom>
          <a:noFill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Graham Cormode, University of Warwick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hlinkClick r:id="rId4"/>
              </a:rPr>
              <a:t>G.Cormode@warwick.ac.uk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Nick Duffield, Texas A&amp;M University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hlinkClick r:id="rId5"/>
              </a:rPr>
              <a:t>Nick.Duffield@gmail.com</a:t>
            </a:r>
            <a:endParaRPr lang="en-US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Sampling for Big Data</a:t>
            </a:r>
            <a:endParaRPr lang="en-GB" sz="7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352800" y="5595839"/>
            <a:ext cx="5257800" cy="960438"/>
            <a:chOff x="432" y="864"/>
            <a:chExt cx="4992" cy="912"/>
          </a:xfrm>
        </p:grpSpPr>
        <p:grpSp>
          <p:nvGrpSpPr>
            <p:cNvPr id="5" name="Group 71"/>
            <p:cNvGrpSpPr>
              <a:grpSpLocks/>
            </p:cNvGrpSpPr>
            <p:nvPr/>
          </p:nvGrpSpPr>
          <p:grpSpPr bwMode="auto">
            <a:xfrm>
              <a:off x="432" y="1056"/>
              <a:ext cx="3580" cy="528"/>
              <a:chOff x="432" y="960"/>
              <a:chExt cx="3580" cy="528"/>
            </a:xfrm>
          </p:grpSpPr>
          <p:sp>
            <p:nvSpPr>
              <p:cNvPr id="15" name="Oval 72"/>
              <p:cNvSpPr>
                <a:spLocks noChangeArrowheads="1"/>
              </p:cNvSpPr>
              <p:nvPr/>
            </p:nvSpPr>
            <p:spPr bwMode="auto">
              <a:xfrm>
                <a:off x="43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73"/>
              <p:cNvSpPr>
                <a:spLocks noChangeArrowheads="1"/>
              </p:cNvSpPr>
              <p:nvPr/>
            </p:nvSpPr>
            <p:spPr bwMode="auto">
              <a:xfrm>
                <a:off x="56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74"/>
              <p:cNvSpPr>
                <a:spLocks noChangeArrowheads="1"/>
              </p:cNvSpPr>
              <p:nvPr/>
            </p:nvSpPr>
            <p:spPr bwMode="auto">
              <a:xfrm>
                <a:off x="70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Oval 75"/>
              <p:cNvSpPr>
                <a:spLocks noChangeArrowheads="1"/>
              </p:cNvSpPr>
              <p:nvPr/>
            </p:nvSpPr>
            <p:spPr bwMode="auto">
              <a:xfrm>
                <a:off x="83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76"/>
              <p:cNvSpPr>
                <a:spLocks noChangeArrowheads="1"/>
              </p:cNvSpPr>
              <p:nvPr/>
            </p:nvSpPr>
            <p:spPr bwMode="auto">
              <a:xfrm>
                <a:off x="96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77"/>
              <p:cNvSpPr>
                <a:spLocks noChangeArrowheads="1"/>
              </p:cNvSpPr>
              <p:nvPr/>
            </p:nvSpPr>
            <p:spPr bwMode="auto">
              <a:xfrm>
                <a:off x="110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78"/>
              <p:cNvSpPr>
                <a:spLocks noChangeArrowheads="1"/>
              </p:cNvSpPr>
              <p:nvPr/>
            </p:nvSpPr>
            <p:spPr bwMode="auto">
              <a:xfrm>
                <a:off x="123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Oval 79"/>
              <p:cNvSpPr>
                <a:spLocks noChangeArrowheads="1"/>
              </p:cNvSpPr>
              <p:nvPr/>
            </p:nvSpPr>
            <p:spPr bwMode="auto">
              <a:xfrm>
                <a:off x="137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80"/>
              <p:cNvSpPr>
                <a:spLocks noChangeArrowheads="1"/>
              </p:cNvSpPr>
              <p:nvPr/>
            </p:nvSpPr>
            <p:spPr bwMode="auto">
              <a:xfrm>
                <a:off x="150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Oval 81"/>
              <p:cNvSpPr>
                <a:spLocks noChangeArrowheads="1"/>
              </p:cNvSpPr>
              <p:nvPr/>
            </p:nvSpPr>
            <p:spPr bwMode="auto">
              <a:xfrm>
                <a:off x="163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82"/>
              <p:cNvSpPr>
                <a:spLocks noChangeArrowheads="1"/>
              </p:cNvSpPr>
              <p:nvPr/>
            </p:nvSpPr>
            <p:spPr bwMode="auto">
              <a:xfrm>
                <a:off x="177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Oval 83"/>
              <p:cNvSpPr>
                <a:spLocks noChangeArrowheads="1"/>
              </p:cNvSpPr>
              <p:nvPr/>
            </p:nvSpPr>
            <p:spPr bwMode="auto">
              <a:xfrm>
                <a:off x="190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Oval 84"/>
              <p:cNvSpPr>
                <a:spLocks noChangeArrowheads="1"/>
              </p:cNvSpPr>
              <p:nvPr/>
            </p:nvSpPr>
            <p:spPr bwMode="auto">
              <a:xfrm>
                <a:off x="204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Oval 85"/>
              <p:cNvSpPr>
                <a:spLocks noChangeArrowheads="1"/>
              </p:cNvSpPr>
              <p:nvPr/>
            </p:nvSpPr>
            <p:spPr bwMode="auto">
              <a:xfrm>
                <a:off x="217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86"/>
              <p:cNvSpPr>
                <a:spLocks noChangeArrowheads="1"/>
              </p:cNvSpPr>
              <p:nvPr/>
            </p:nvSpPr>
            <p:spPr bwMode="auto">
              <a:xfrm>
                <a:off x="230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Oval 87"/>
              <p:cNvSpPr>
                <a:spLocks noChangeArrowheads="1"/>
              </p:cNvSpPr>
              <p:nvPr/>
            </p:nvSpPr>
            <p:spPr bwMode="auto">
              <a:xfrm>
                <a:off x="244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88"/>
              <p:cNvSpPr>
                <a:spLocks noChangeArrowheads="1"/>
              </p:cNvSpPr>
              <p:nvPr/>
            </p:nvSpPr>
            <p:spPr bwMode="auto">
              <a:xfrm>
                <a:off x="257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89"/>
              <p:cNvSpPr>
                <a:spLocks noChangeArrowheads="1"/>
              </p:cNvSpPr>
              <p:nvPr/>
            </p:nvSpPr>
            <p:spPr bwMode="auto">
              <a:xfrm>
                <a:off x="271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90"/>
              <p:cNvSpPr>
                <a:spLocks noChangeArrowheads="1"/>
              </p:cNvSpPr>
              <p:nvPr/>
            </p:nvSpPr>
            <p:spPr bwMode="auto">
              <a:xfrm>
                <a:off x="284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91"/>
              <p:cNvSpPr>
                <a:spLocks noChangeArrowheads="1"/>
              </p:cNvSpPr>
              <p:nvPr/>
            </p:nvSpPr>
            <p:spPr bwMode="auto">
              <a:xfrm>
                <a:off x="297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92"/>
              <p:cNvSpPr>
                <a:spLocks noChangeArrowheads="1"/>
              </p:cNvSpPr>
              <p:nvPr/>
            </p:nvSpPr>
            <p:spPr bwMode="auto">
              <a:xfrm>
                <a:off x="311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93"/>
              <p:cNvSpPr>
                <a:spLocks noChangeArrowheads="1"/>
              </p:cNvSpPr>
              <p:nvPr/>
            </p:nvSpPr>
            <p:spPr bwMode="auto">
              <a:xfrm>
                <a:off x="324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Oval 94"/>
              <p:cNvSpPr>
                <a:spLocks noChangeArrowheads="1"/>
              </p:cNvSpPr>
              <p:nvPr/>
            </p:nvSpPr>
            <p:spPr bwMode="auto">
              <a:xfrm>
                <a:off x="3380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95"/>
              <p:cNvSpPr>
                <a:spLocks noChangeArrowheads="1"/>
              </p:cNvSpPr>
              <p:nvPr/>
            </p:nvSpPr>
            <p:spPr bwMode="auto">
              <a:xfrm>
                <a:off x="3514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96"/>
              <p:cNvSpPr>
                <a:spLocks noChangeArrowheads="1"/>
              </p:cNvSpPr>
              <p:nvPr/>
            </p:nvSpPr>
            <p:spPr bwMode="auto">
              <a:xfrm>
                <a:off x="3648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97"/>
              <p:cNvSpPr>
                <a:spLocks noChangeArrowheads="1"/>
              </p:cNvSpPr>
              <p:nvPr/>
            </p:nvSpPr>
            <p:spPr bwMode="auto">
              <a:xfrm>
                <a:off x="3782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98"/>
              <p:cNvSpPr>
                <a:spLocks noChangeArrowheads="1"/>
              </p:cNvSpPr>
              <p:nvPr/>
            </p:nvSpPr>
            <p:spPr bwMode="auto">
              <a:xfrm>
                <a:off x="3916" y="960"/>
                <a:ext cx="96" cy="96"/>
              </a:xfrm>
              <a:prstGeom prst="ellipse">
                <a:avLst/>
              </a:prstGeom>
              <a:solidFill>
                <a:srgbClr val="CC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99"/>
              <p:cNvSpPr>
                <a:spLocks noChangeArrowheads="1"/>
              </p:cNvSpPr>
              <p:nvPr/>
            </p:nvSpPr>
            <p:spPr bwMode="auto">
              <a:xfrm>
                <a:off x="43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0"/>
              <p:cNvSpPr>
                <a:spLocks noChangeArrowheads="1"/>
              </p:cNvSpPr>
              <p:nvPr/>
            </p:nvSpPr>
            <p:spPr bwMode="auto">
              <a:xfrm>
                <a:off x="56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01"/>
              <p:cNvSpPr>
                <a:spLocks noChangeArrowheads="1"/>
              </p:cNvSpPr>
              <p:nvPr/>
            </p:nvSpPr>
            <p:spPr bwMode="auto">
              <a:xfrm>
                <a:off x="70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02"/>
              <p:cNvSpPr>
                <a:spLocks noChangeArrowheads="1"/>
              </p:cNvSpPr>
              <p:nvPr/>
            </p:nvSpPr>
            <p:spPr bwMode="auto">
              <a:xfrm>
                <a:off x="83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103"/>
              <p:cNvSpPr>
                <a:spLocks noChangeArrowheads="1"/>
              </p:cNvSpPr>
              <p:nvPr/>
            </p:nvSpPr>
            <p:spPr bwMode="auto">
              <a:xfrm>
                <a:off x="96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04"/>
              <p:cNvSpPr>
                <a:spLocks noChangeArrowheads="1"/>
              </p:cNvSpPr>
              <p:nvPr/>
            </p:nvSpPr>
            <p:spPr bwMode="auto">
              <a:xfrm>
                <a:off x="110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05"/>
              <p:cNvSpPr>
                <a:spLocks noChangeArrowheads="1"/>
              </p:cNvSpPr>
              <p:nvPr/>
            </p:nvSpPr>
            <p:spPr bwMode="auto">
              <a:xfrm>
                <a:off x="123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06"/>
              <p:cNvSpPr>
                <a:spLocks noChangeArrowheads="1"/>
              </p:cNvSpPr>
              <p:nvPr/>
            </p:nvSpPr>
            <p:spPr bwMode="auto">
              <a:xfrm>
                <a:off x="137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07"/>
              <p:cNvSpPr>
                <a:spLocks noChangeArrowheads="1"/>
              </p:cNvSpPr>
              <p:nvPr/>
            </p:nvSpPr>
            <p:spPr bwMode="auto">
              <a:xfrm>
                <a:off x="150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108"/>
              <p:cNvSpPr>
                <a:spLocks noChangeArrowheads="1"/>
              </p:cNvSpPr>
              <p:nvPr/>
            </p:nvSpPr>
            <p:spPr bwMode="auto">
              <a:xfrm>
                <a:off x="163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109"/>
              <p:cNvSpPr>
                <a:spLocks noChangeArrowheads="1"/>
              </p:cNvSpPr>
              <p:nvPr/>
            </p:nvSpPr>
            <p:spPr bwMode="auto">
              <a:xfrm>
                <a:off x="177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10"/>
              <p:cNvSpPr>
                <a:spLocks noChangeArrowheads="1"/>
              </p:cNvSpPr>
              <p:nvPr/>
            </p:nvSpPr>
            <p:spPr bwMode="auto">
              <a:xfrm>
                <a:off x="190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11"/>
              <p:cNvSpPr>
                <a:spLocks noChangeArrowheads="1"/>
              </p:cNvSpPr>
              <p:nvPr/>
            </p:nvSpPr>
            <p:spPr bwMode="auto">
              <a:xfrm>
                <a:off x="204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112"/>
              <p:cNvSpPr>
                <a:spLocks noChangeArrowheads="1"/>
              </p:cNvSpPr>
              <p:nvPr/>
            </p:nvSpPr>
            <p:spPr bwMode="auto">
              <a:xfrm>
                <a:off x="2174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113"/>
              <p:cNvSpPr>
                <a:spLocks noChangeArrowheads="1"/>
              </p:cNvSpPr>
              <p:nvPr/>
            </p:nvSpPr>
            <p:spPr bwMode="auto">
              <a:xfrm>
                <a:off x="2308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114"/>
              <p:cNvSpPr>
                <a:spLocks noChangeArrowheads="1"/>
              </p:cNvSpPr>
              <p:nvPr/>
            </p:nvSpPr>
            <p:spPr bwMode="auto">
              <a:xfrm>
                <a:off x="2442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115"/>
              <p:cNvSpPr>
                <a:spLocks noChangeArrowheads="1"/>
              </p:cNvSpPr>
              <p:nvPr/>
            </p:nvSpPr>
            <p:spPr bwMode="auto">
              <a:xfrm>
                <a:off x="2576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116"/>
              <p:cNvSpPr>
                <a:spLocks noChangeArrowheads="1"/>
              </p:cNvSpPr>
              <p:nvPr/>
            </p:nvSpPr>
            <p:spPr bwMode="auto">
              <a:xfrm>
                <a:off x="2710" y="1104"/>
                <a:ext cx="96" cy="9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117"/>
              <p:cNvSpPr>
                <a:spLocks noChangeArrowheads="1"/>
              </p:cNvSpPr>
              <p:nvPr/>
            </p:nvSpPr>
            <p:spPr bwMode="auto">
              <a:xfrm>
                <a:off x="43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118"/>
              <p:cNvSpPr>
                <a:spLocks noChangeArrowheads="1"/>
              </p:cNvSpPr>
              <p:nvPr/>
            </p:nvSpPr>
            <p:spPr bwMode="auto">
              <a:xfrm>
                <a:off x="56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19"/>
              <p:cNvSpPr>
                <a:spLocks noChangeArrowheads="1"/>
              </p:cNvSpPr>
              <p:nvPr/>
            </p:nvSpPr>
            <p:spPr bwMode="auto">
              <a:xfrm>
                <a:off x="70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20"/>
              <p:cNvSpPr>
                <a:spLocks noChangeArrowheads="1"/>
              </p:cNvSpPr>
              <p:nvPr/>
            </p:nvSpPr>
            <p:spPr bwMode="auto">
              <a:xfrm>
                <a:off x="834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121"/>
              <p:cNvSpPr>
                <a:spLocks noChangeArrowheads="1"/>
              </p:cNvSpPr>
              <p:nvPr/>
            </p:nvSpPr>
            <p:spPr bwMode="auto">
              <a:xfrm>
                <a:off x="968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22"/>
              <p:cNvSpPr>
                <a:spLocks noChangeArrowheads="1"/>
              </p:cNvSpPr>
              <p:nvPr/>
            </p:nvSpPr>
            <p:spPr bwMode="auto">
              <a:xfrm>
                <a:off x="1102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23"/>
              <p:cNvSpPr>
                <a:spLocks noChangeArrowheads="1"/>
              </p:cNvSpPr>
              <p:nvPr/>
            </p:nvSpPr>
            <p:spPr bwMode="auto">
              <a:xfrm>
                <a:off x="1236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24"/>
              <p:cNvSpPr>
                <a:spLocks noChangeArrowheads="1"/>
              </p:cNvSpPr>
              <p:nvPr/>
            </p:nvSpPr>
            <p:spPr bwMode="auto">
              <a:xfrm>
                <a:off x="1370" y="1248"/>
                <a:ext cx="96" cy="9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25"/>
              <p:cNvSpPr>
                <a:spLocks noChangeArrowheads="1"/>
              </p:cNvSpPr>
              <p:nvPr/>
            </p:nvSpPr>
            <p:spPr bwMode="auto">
              <a:xfrm>
                <a:off x="43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126"/>
              <p:cNvSpPr>
                <a:spLocks noChangeArrowheads="1"/>
              </p:cNvSpPr>
              <p:nvPr/>
            </p:nvSpPr>
            <p:spPr bwMode="auto">
              <a:xfrm>
                <a:off x="56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27"/>
              <p:cNvSpPr>
                <a:spLocks noChangeArrowheads="1"/>
              </p:cNvSpPr>
              <p:nvPr/>
            </p:nvSpPr>
            <p:spPr bwMode="auto">
              <a:xfrm>
                <a:off x="70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128"/>
              <p:cNvSpPr>
                <a:spLocks noChangeArrowheads="1"/>
              </p:cNvSpPr>
              <p:nvPr/>
            </p:nvSpPr>
            <p:spPr bwMode="auto">
              <a:xfrm>
                <a:off x="83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129"/>
              <p:cNvSpPr>
                <a:spLocks noChangeArrowheads="1"/>
              </p:cNvSpPr>
              <p:nvPr/>
            </p:nvSpPr>
            <p:spPr bwMode="auto">
              <a:xfrm>
                <a:off x="96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30"/>
              <p:cNvSpPr>
                <a:spLocks noChangeArrowheads="1"/>
              </p:cNvSpPr>
              <p:nvPr/>
            </p:nvSpPr>
            <p:spPr bwMode="auto">
              <a:xfrm>
                <a:off x="110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31"/>
              <p:cNvSpPr>
                <a:spLocks noChangeArrowheads="1"/>
              </p:cNvSpPr>
              <p:nvPr/>
            </p:nvSpPr>
            <p:spPr bwMode="auto">
              <a:xfrm>
                <a:off x="123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32"/>
              <p:cNvSpPr>
                <a:spLocks noChangeArrowheads="1"/>
              </p:cNvSpPr>
              <p:nvPr/>
            </p:nvSpPr>
            <p:spPr bwMode="auto">
              <a:xfrm>
                <a:off x="137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33"/>
              <p:cNvSpPr>
                <a:spLocks noChangeArrowheads="1"/>
              </p:cNvSpPr>
              <p:nvPr/>
            </p:nvSpPr>
            <p:spPr bwMode="auto">
              <a:xfrm>
                <a:off x="150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34"/>
              <p:cNvSpPr>
                <a:spLocks noChangeArrowheads="1"/>
              </p:cNvSpPr>
              <p:nvPr/>
            </p:nvSpPr>
            <p:spPr bwMode="auto">
              <a:xfrm>
                <a:off x="163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135"/>
              <p:cNvSpPr>
                <a:spLocks noChangeArrowheads="1"/>
              </p:cNvSpPr>
              <p:nvPr/>
            </p:nvSpPr>
            <p:spPr bwMode="auto">
              <a:xfrm>
                <a:off x="177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36"/>
              <p:cNvSpPr>
                <a:spLocks noChangeArrowheads="1"/>
              </p:cNvSpPr>
              <p:nvPr/>
            </p:nvSpPr>
            <p:spPr bwMode="auto">
              <a:xfrm>
                <a:off x="190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37"/>
              <p:cNvSpPr>
                <a:spLocks noChangeArrowheads="1"/>
              </p:cNvSpPr>
              <p:nvPr/>
            </p:nvSpPr>
            <p:spPr bwMode="auto">
              <a:xfrm>
                <a:off x="2040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138"/>
              <p:cNvSpPr>
                <a:spLocks noChangeArrowheads="1"/>
              </p:cNvSpPr>
              <p:nvPr/>
            </p:nvSpPr>
            <p:spPr bwMode="auto">
              <a:xfrm>
                <a:off x="2174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39"/>
              <p:cNvSpPr>
                <a:spLocks noChangeArrowheads="1"/>
              </p:cNvSpPr>
              <p:nvPr/>
            </p:nvSpPr>
            <p:spPr bwMode="auto">
              <a:xfrm>
                <a:off x="2308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140"/>
              <p:cNvSpPr>
                <a:spLocks noChangeArrowheads="1"/>
              </p:cNvSpPr>
              <p:nvPr/>
            </p:nvSpPr>
            <p:spPr bwMode="auto">
              <a:xfrm>
                <a:off x="2442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141"/>
              <p:cNvSpPr>
                <a:spLocks noChangeArrowheads="1"/>
              </p:cNvSpPr>
              <p:nvPr/>
            </p:nvSpPr>
            <p:spPr bwMode="auto">
              <a:xfrm>
                <a:off x="2576" y="1392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Oval 142"/>
            <p:cNvSpPr>
              <a:spLocks noChangeArrowheads="1"/>
            </p:cNvSpPr>
            <p:nvPr/>
          </p:nvSpPr>
          <p:spPr bwMode="auto">
            <a:xfrm>
              <a:off x="475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43"/>
            <p:cNvSpPr>
              <a:spLocks noChangeArrowheads="1"/>
            </p:cNvSpPr>
            <p:nvPr/>
          </p:nvSpPr>
          <p:spPr bwMode="auto">
            <a:xfrm>
              <a:off x="499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44"/>
            <p:cNvSpPr>
              <a:spLocks noChangeArrowheads="1"/>
            </p:cNvSpPr>
            <p:nvPr/>
          </p:nvSpPr>
          <p:spPr bwMode="auto">
            <a:xfrm>
              <a:off x="5232" y="864"/>
              <a:ext cx="192" cy="19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45"/>
            <p:cNvSpPr>
              <a:spLocks noChangeArrowheads="1"/>
            </p:cNvSpPr>
            <p:nvPr/>
          </p:nvSpPr>
          <p:spPr bwMode="auto">
            <a:xfrm>
              <a:off x="475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46"/>
            <p:cNvSpPr>
              <a:spLocks noChangeArrowheads="1"/>
            </p:cNvSpPr>
            <p:nvPr/>
          </p:nvSpPr>
          <p:spPr bwMode="auto">
            <a:xfrm>
              <a:off x="4752" y="1344"/>
              <a:ext cx="192" cy="19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47"/>
            <p:cNvSpPr>
              <a:spLocks noChangeArrowheads="1"/>
            </p:cNvSpPr>
            <p:nvPr/>
          </p:nvSpPr>
          <p:spPr bwMode="auto">
            <a:xfrm>
              <a:off x="475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48"/>
            <p:cNvSpPr>
              <a:spLocks noChangeArrowheads="1"/>
            </p:cNvSpPr>
            <p:nvPr/>
          </p:nvSpPr>
          <p:spPr bwMode="auto">
            <a:xfrm>
              <a:off x="4992" y="1584"/>
              <a:ext cx="192" cy="19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49"/>
            <p:cNvSpPr>
              <a:spLocks noChangeArrowheads="1"/>
            </p:cNvSpPr>
            <p:nvPr/>
          </p:nvSpPr>
          <p:spPr bwMode="auto">
            <a:xfrm>
              <a:off x="4992" y="1104"/>
              <a:ext cx="192" cy="192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50"/>
            <p:cNvSpPr>
              <a:spLocks noChangeArrowheads="1"/>
            </p:cNvSpPr>
            <p:nvPr/>
          </p:nvSpPr>
          <p:spPr bwMode="auto">
            <a:xfrm>
              <a:off x="3792" y="1200"/>
              <a:ext cx="768" cy="288"/>
            </a:xfrm>
            <a:prstGeom prst="rightArrow">
              <a:avLst>
                <a:gd name="adj1" fmla="val 50000"/>
                <a:gd name="adj2" fmla="val 6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5" name="Straight Connector 84"/>
          <p:cNvCxnSpPr/>
          <p:nvPr/>
        </p:nvCxnSpPr>
        <p:spPr>
          <a:xfrm rot="5400000">
            <a:off x="7857086" y="2371655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8271295" y="2361714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8707304" y="236171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7857086" y="2823974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8271295" y="2814033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8707304" y="2814033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083245" y="2587874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8109889" y="303273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8497455" y="303273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8492609" y="2587874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056600" y="214301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8492609" y="214301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8439320" y="209330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885018" y="2083363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8032378" y="2088334"/>
            <a:ext cx="96891" cy="99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8446587" y="254065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8892285" y="253071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039646" y="253568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8449011" y="298799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8894709" y="2978058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8042069" y="298302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>
            <a:stCxn id="99" idx="5"/>
            <a:endCxn id="100" idx="1"/>
          </p:cNvCxnSpPr>
          <p:nvPr/>
        </p:nvCxnSpPr>
        <p:spPr>
          <a:xfrm>
            <a:off x="8115080" y="2173186"/>
            <a:ext cx="345697" cy="38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8543134" y="2173186"/>
            <a:ext cx="363341" cy="37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0" idx="5"/>
            <a:endCxn id="104" idx="1"/>
          </p:cNvCxnSpPr>
          <p:nvPr/>
        </p:nvCxnSpPr>
        <p:spPr>
          <a:xfrm>
            <a:off x="8529289" y="2625504"/>
            <a:ext cx="379609" cy="367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5" idx="7"/>
            <a:endCxn id="100" idx="3"/>
          </p:cNvCxnSpPr>
          <p:nvPr/>
        </p:nvCxnSpPr>
        <p:spPr>
          <a:xfrm flipV="1">
            <a:off x="8124771" y="2625504"/>
            <a:ext cx="336006" cy="37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7854662" y="3418750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5400000">
            <a:off x="8268871" y="3408809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>
            <a:off x="8704880" y="3408809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>
            <a:off x="7854662" y="3871069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8268871" y="3861128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8704880" y="3861128"/>
            <a:ext cx="452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8080821" y="3634969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107465" y="4079833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95031" y="4079833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490185" y="3634969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8054176" y="3190105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8490185" y="3190105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8436896" y="314039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8882594" y="3130458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8029954" y="3135429"/>
            <a:ext cx="96891" cy="99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8444163" y="3587746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8889861" y="3577806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037222" y="3582776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8446587" y="403509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8892285" y="4025153"/>
            <a:ext cx="96891" cy="994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8039645" y="403012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Connector 130"/>
          <p:cNvCxnSpPr>
            <a:stCxn id="124" idx="5"/>
            <a:endCxn id="125" idx="1"/>
          </p:cNvCxnSpPr>
          <p:nvPr/>
        </p:nvCxnSpPr>
        <p:spPr>
          <a:xfrm>
            <a:off x="8112656" y="3220281"/>
            <a:ext cx="345697" cy="38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endCxn id="126" idx="1"/>
          </p:cNvCxnSpPr>
          <p:nvPr/>
        </p:nvCxnSpPr>
        <p:spPr>
          <a:xfrm>
            <a:off x="8540710" y="3220281"/>
            <a:ext cx="363341" cy="3720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25" idx="5"/>
            <a:endCxn id="129" idx="1"/>
          </p:cNvCxnSpPr>
          <p:nvPr/>
        </p:nvCxnSpPr>
        <p:spPr>
          <a:xfrm>
            <a:off x="8526865" y="3672599"/>
            <a:ext cx="379609" cy="3671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30" idx="7"/>
            <a:endCxn id="125" idx="3"/>
          </p:cNvCxnSpPr>
          <p:nvPr/>
        </p:nvCxnSpPr>
        <p:spPr>
          <a:xfrm flipV="1">
            <a:off x="8122347" y="3672599"/>
            <a:ext cx="336006" cy="37208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7852238" y="4465845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266447" y="445590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8702456" y="445590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7852238" y="4918164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8266447" y="4908223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8702456" y="4908223"/>
            <a:ext cx="4523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8078397" y="4682064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8105041" y="512692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8492607" y="5126928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8487761" y="4682064"/>
            <a:ext cx="4408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8051752" y="423720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8487761" y="4237200"/>
            <a:ext cx="4408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Oval 146"/>
          <p:cNvSpPr/>
          <p:nvPr/>
        </p:nvSpPr>
        <p:spPr>
          <a:xfrm>
            <a:off x="8434472" y="418749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880170" y="4177553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8027530" y="4182524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441739" y="463484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8887437" y="462490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8034798" y="4629871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8444163" y="508218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8889861" y="5072248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8037221" y="5077219"/>
            <a:ext cx="96891" cy="99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>
            <a:stCxn id="149" idx="5"/>
            <a:endCxn id="150" idx="1"/>
          </p:cNvCxnSpPr>
          <p:nvPr/>
        </p:nvCxnSpPr>
        <p:spPr>
          <a:xfrm>
            <a:off x="8110232" y="4267376"/>
            <a:ext cx="345697" cy="3820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endCxn id="151" idx="1"/>
          </p:cNvCxnSpPr>
          <p:nvPr/>
        </p:nvCxnSpPr>
        <p:spPr>
          <a:xfrm>
            <a:off x="8538286" y="4267376"/>
            <a:ext cx="363341" cy="3720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50" idx="5"/>
            <a:endCxn id="154" idx="1"/>
          </p:cNvCxnSpPr>
          <p:nvPr/>
        </p:nvCxnSpPr>
        <p:spPr>
          <a:xfrm>
            <a:off x="8524441" y="4719694"/>
            <a:ext cx="379609" cy="3671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5" idx="7"/>
            <a:endCxn id="150" idx="3"/>
          </p:cNvCxnSpPr>
          <p:nvPr/>
        </p:nvCxnSpPr>
        <p:spPr>
          <a:xfrm flipV="1">
            <a:off x="8119923" y="4719694"/>
            <a:ext cx="336006" cy="372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2344545" y="317834"/>
            <a:ext cx="730546" cy="368914"/>
            <a:chOff x="5050992" y="1614308"/>
            <a:chExt cx="1787957" cy="902890"/>
          </a:xfrm>
        </p:grpSpPr>
        <p:cxnSp>
          <p:nvCxnSpPr>
            <p:cNvPr id="161" name="Straight Arrow Connector 160"/>
            <p:cNvCxnSpPr/>
            <p:nvPr/>
          </p:nvCxnSpPr>
          <p:spPr bwMode="auto">
            <a:xfrm flipV="1">
              <a:off x="5050992" y="2187246"/>
              <a:ext cx="599310" cy="9472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2" name="Straight Arrow Connector 161"/>
            <p:cNvCxnSpPr/>
            <p:nvPr/>
          </p:nvCxnSpPr>
          <p:spPr bwMode="auto">
            <a:xfrm rot="5400000" flipH="1" flipV="1">
              <a:off x="5627251" y="1959122"/>
              <a:ext cx="240588" cy="19988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3" name="Straight Arrow Connector 162"/>
            <p:cNvCxnSpPr/>
            <p:nvPr/>
          </p:nvCxnSpPr>
          <p:spPr bwMode="auto">
            <a:xfrm>
              <a:off x="5639238" y="2184690"/>
              <a:ext cx="437714" cy="26799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4" name="Straight Arrow Connector 163"/>
            <p:cNvCxnSpPr/>
            <p:nvPr/>
          </p:nvCxnSpPr>
          <p:spPr bwMode="auto">
            <a:xfrm flipV="1">
              <a:off x="5661746" y="2045710"/>
              <a:ext cx="734291" cy="138545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 rot="5400000" flipH="1" flipV="1">
              <a:off x="6317672" y="1759529"/>
              <a:ext cx="346365" cy="2355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V="1">
              <a:off x="6381749" y="1902403"/>
              <a:ext cx="457200" cy="152400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7" name="Straight Arrow Connector 166"/>
            <p:cNvCxnSpPr/>
            <p:nvPr/>
          </p:nvCxnSpPr>
          <p:spPr bwMode="auto">
            <a:xfrm>
              <a:off x="6360105" y="2059564"/>
              <a:ext cx="471055" cy="124691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8" name="Straight Arrow Connector 167"/>
            <p:cNvCxnSpPr/>
            <p:nvPr/>
          </p:nvCxnSpPr>
          <p:spPr bwMode="auto">
            <a:xfrm rot="5400000" flipH="1" flipV="1">
              <a:off x="5722933" y="1742034"/>
              <a:ext cx="324760" cy="69308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9" name="Straight Arrow Connector 168"/>
            <p:cNvCxnSpPr/>
            <p:nvPr/>
          </p:nvCxnSpPr>
          <p:spPr bwMode="auto">
            <a:xfrm flipV="1">
              <a:off x="5841423" y="1685493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0" name="Straight Arrow Connector 169"/>
            <p:cNvCxnSpPr/>
            <p:nvPr/>
          </p:nvCxnSpPr>
          <p:spPr bwMode="auto">
            <a:xfrm flipV="1">
              <a:off x="5855710" y="1847418"/>
              <a:ext cx="415639" cy="831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1" name="Straight Arrow Connector 170"/>
            <p:cNvCxnSpPr/>
            <p:nvPr/>
          </p:nvCxnSpPr>
          <p:spPr bwMode="auto">
            <a:xfrm flipV="1">
              <a:off x="6059201" y="2184256"/>
              <a:ext cx="263238" cy="24938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2" name="Straight Arrow Connector 171"/>
            <p:cNvCxnSpPr/>
            <p:nvPr/>
          </p:nvCxnSpPr>
          <p:spPr bwMode="auto">
            <a:xfrm flipV="1">
              <a:off x="6073052" y="2257856"/>
              <a:ext cx="443349" cy="180109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3" name="Straight Arrow Connector 172"/>
            <p:cNvCxnSpPr/>
            <p:nvPr/>
          </p:nvCxnSpPr>
          <p:spPr bwMode="auto">
            <a:xfrm>
              <a:off x="6064395" y="2447925"/>
              <a:ext cx="360218" cy="6927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74" name="Straight Arrow Connector 173"/>
          <p:cNvCxnSpPr/>
          <p:nvPr/>
        </p:nvCxnSpPr>
        <p:spPr bwMode="auto">
          <a:xfrm>
            <a:off x="2286295" y="1727233"/>
            <a:ext cx="190334" cy="215006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 flipV="1">
            <a:off x="2501302" y="1659087"/>
            <a:ext cx="277288" cy="117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6" name="Group 108"/>
          <p:cNvGrpSpPr/>
          <p:nvPr/>
        </p:nvGrpSpPr>
        <p:grpSpPr>
          <a:xfrm>
            <a:off x="2769178" y="1458182"/>
            <a:ext cx="231455" cy="326621"/>
            <a:chOff x="6650966" y="4318960"/>
            <a:chExt cx="566468" cy="799381"/>
          </a:xfrm>
        </p:grpSpPr>
        <p:cxnSp>
          <p:nvCxnSpPr>
            <p:cNvPr id="177" name="Straight Arrow Connector 176"/>
            <p:cNvCxnSpPr/>
            <p:nvPr/>
          </p:nvCxnSpPr>
          <p:spPr bwMode="auto">
            <a:xfrm flipV="1">
              <a:off x="6650966" y="4318960"/>
              <a:ext cx="368061" cy="477327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8" name="Straight Arrow Connector 177"/>
            <p:cNvCxnSpPr/>
            <p:nvPr/>
          </p:nvCxnSpPr>
          <p:spPr bwMode="auto">
            <a:xfrm flipV="1">
              <a:off x="6668219" y="4511615"/>
              <a:ext cx="491706" cy="327804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9" name="Straight Arrow Connector 178"/>
            <p:cNvCxnSpPr/>
            <p:nvPr/>
          </p:nvCxnSpPr>
          <p:spPr bwMode="auto">
            <a:xfrm flipV="1">
              <a:off x="6659592" y="4761782"/>
              <a:ext cx="534838" cy="86263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0" name="Straight Arrow Connector 179"/>
            <p:cNvCxnSpPr/>
            <p:nvPr/>
          </p:nvCxnSpPr>
          <p:spPr bwMode="auto">
            <a:xfrm>
              <a:off x="6676845" y="4848045"/>
              <a:ext cx="540589" cy="117896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1" name="Straight Arrow Connector 180"/>
            <p:cNvCxnSpPr/>
            <p:nvPr/>
          </p:nvCxnSpPr>
          <p:spPr bwMode="auto">
            <a:xfrm>
              <a:off x="6676845" y="4839419"/>
              <a:ext cx="373812" cy="278922"/>
            </a:xfrm>
            <a:prstGeom prst="straightConnector1">
              <a:avLst/>
            </a:prstGeom>
            <a:noFill/>
            <a:ln w="254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82" name="Straight Arrow Connector 181"/>
          <p:cNvCxnSpPr/>
          <p:nvPr/>
        </p:nvCxnSpPr>
        <p:spPr bwMode="auto">
          <a:xfrm flipV="1">
            <a:off x="2130714" y="260960"/>
            <a:ext cx="162643" cy="166768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3" name="Straight Connector 182"/>
          <p:cNvCxnSpPr/>
          <p:nvPr/>
        </p:nvCxnSpPr>
        <p:spPr bwMode="auto">
          <a:xfrm>
            <a:off x="844709" y="606380"/>
            <a:ext cx="609772" cy="475833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Straight Connector 183"/>
          <p:cNvCxnSpPr/>
          <p:nvPr/>
        </p:nvCxnSpPr>
        <p:spPr bwMode="auto">
          <a:xfrm>
            <a:off x="626178" y="666299"/>
            <a:ext cx="800105" cy="62387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Straight Connector 184"/>
          <p:cNvCxnSpPr/>
          <p:nvPr/>
        </p:nvCxnSpPr>
        <p:spPr bwMode="auto">
          <a:xfrm flipH="1">
            <a:off x="784790" y="1092787"/>
            <a:ext cx="666166" cy="62034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Straight Connector 185"/>
          <p:cNvCxnSpPr/>
          <p:nvPr/>
        </p:nvCxnSpPr>
        <p:spPr bwMode="auto">
          <a:xfrm flipH="1">
            <a:off x="971598" y="1286645"/>
            <a:ext cx="451161" cy="549851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Straight Connector 186"/>
          <p:cNvCxnSpPr/>
          <p:nvPr/>
        </p:nvCxnSpPr>
        <p:spPr bwMode="auto">
          <a:xfrm flipV="1">
            <a:off x="1465055" y="475966"/>
            <a:ext cx="630920" cy="599197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Straight Connector 187"/>
          <p:cNvCxnSpPr/>
          <p:nvPr/>
        </p:nvCxnSpPr>
        <p:spPr bwMode="auto">
          <a:xfrm flipV="1">
            <a:off x="1644814" y="655725"/>
            <a:ext cx="433537" cy="53222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9" name="Straight Connector 188"/>
          <p:cNvCxnSpPr>
            <a:endCxn id="217" idx="0"/>
          </p:cNvCxnSpPr>
          <p:nvPr/>
        </p:nvCxnSpPr>
        <p:spPr bwMode="auto">
          <a:xfrm>
            <a:off x="2088925" y="655725"/>
            <a:ext cx="210974" cy="797686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/>
          <p:cNvCxnSpPr>
            <a:endCxn id="218" idx="0"/>
          </p:cNvCxnSpPr>
          <p:nvPr/>
        </p:nvCxnSpPr>
        <p:spPr bwMode="auto">
          <a:xfrm>
            <a:off x="2300407" y="585231"/>
            <a:ext cx="188651" cy="993894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/>
          <p:cNvCxnSpPr/>
          <p:nvPr/>
        </p:nvCxnSpPr>
        <p:spPr bwMode="auto">
          <a:xfrm>
            <a:off x="1658913" y="1209101"/>
            <a:ext cx="623870" cy="306648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2" name="Straight Connector 191"/>
          <p:cNvCxnSpPr/>
          <p:nvPr/>
        </p:nvCxnSpPr>
        <p:spPr bwMode="auto">
          <a:xfrm>
            <a:off x="1426283" y="1279595"/>
            <a:ext cx="831827" cy="43001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3" name="Straight Connector 192"/>
          <p:cNvCxnSpPr/>
          <p:nvPr/>
        </p:nvCxnSpPr>
        <p:spPr bwMode="auto">
          <a:xfrm flipH="1">
            <a:off x="663406" y="444518"/>
            <a:ext cx="1486976" cy="2612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4" name="Straight Connector 193"/>
          <p:cNvCxnSpPr/>
          <p:nvPr/>
        </p:nvCxnSpPr>
        <p:spPr bwMode="auto">
          <a:xfrm flipH="1" flipV="1">
            <a:off x="841184" y="616953"/>
            <a:ext cx="1237167" cy="38772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5" name="Straight Connector 194"/>
          <p:cNvCxnSpPr/>
          <p:nvPr/>
        </p:nvCxnSpPr>
        <p:spPr bwMode="auto">
          <a:xfrm>
            <a:off x="2120647" y="479490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6" name="Straight Connector 195"/>
          <p:cNvCxnSpPr/>
          <p:nvPr/>
        </p:nvCxnSpPr>
        <p:spPr bwMode="auto">
          <a:xfrm flipV="1">
            <a:off x="2080701" y="609904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/>
          <p:nvPr/>
        </p:nvCxnSpPr>
        <p:spPr bwMode="auto">
          <a:xfrm flipH="1">
            <a:off x="2077176" y="475966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3669" y="396004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2828" y="521718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6647" y="583988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89850" y="1581477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Straight Connector 201"/>
          <p:cNvCxnSpPr/>
          <p:nvPr/>
        </p:nvCxnSpPr>
        <p:spPr bwMode="auto">
          <a:xfrm>
            <a:off x="656725" y="485364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3" name="Straight Connector 202"/>
          <p:cNvCxnSpPr/>
          <p:nvPr/>
        </p:nvCxnSpPr>
        <p:spPr bwMode="auto">
          <a:xfrm flipV="1">
            <a:off x="616779" y="615778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4" name="Straight Connector 203"/>
          <p:cNvCxnSpPr/>
          <p:nvPr/>
        </p:nvCxnSpPr>
        <p:spPr bwMode="auto">
          <a:xfrm flipH="1">
            <a:off x="613254" y="481840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747" y="401878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906" y="527592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724" y="589862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traight Connector 207"/>
          <p:cNvCxnSpPr/>
          <p:nvPr/>
        </p:nvCxnSpPr>
        <p:spPr bwMode="auto">
          <a:xfrm>
            <a:off x="1459181" y="1097486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9" name="Straight Connector 208"/>
          <p:cNvCxnSpPr/>
          <p:nvPr/>
        </p:nvCxnSpPr>
        <p:spPr bwMode="auto">
          <a:xfrm flipV="1">
            <a:off x="1419235" y="1227899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0" name="Straight Connector 209"/>
          <p:cNvCxnSpPr/>
          <p:nvPr/>
        </p:nvCxnSpPr>
        <p:spPr bwMode="auto">
          <a:xfrm flipH="1">
            <a:off x="1415710" y="1093961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2203" y="1013999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361" y="1139714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5180" y="1201983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Straight Connector 213"/>
          <p:cNvCxnSpPr/>
          <p:nvPr/>
        </p:nvCxnSpPr>
        <p:spPr bwMode="auto">
          <a:xfrm>
            <a:off x="2307456" y="1536897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5" name="Straight Connector 214"/>
          <p:cNvCxnSpPr/>
          <p:nvPr/>
        </p:nvCxnSpPr>
        <p:spPr bwMode="auto">
          <a:xfrm flipV="1">
            <a:off x="2267510" y="1667311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6" name="Straight Connector 215"/>
          <p:cNvCxnSpPr/>
          <p:nvPr/>
        </p:nvCxnSpPr>
        <p:spPr bwMode="auto">
          <a:xfrm flipH="1">
            <a:off x="2263985" y="1533372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0478" y="1453411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9636" y="1579125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3455" y="1641394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0" name="Straight Connector 219"/>
          <p:cNvCxnSpPr/>
          <p:nvPr/>
        </p:nvCxnSpPr>
        <p:spPr bwMode="auto">
          <a:xfrm>
            <a:off x="781265" y="1730755"/>
            <a:ext cx="179759" cy="12688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1" name="Straight Connector 220"/>
          <p:cNvCxnSpPr/>
          <p:nvPr/>
        </p:nvCxnSpPr>
        <p:spPr bwMode="auto">
          <a:xfrm flipV="1">
            <a:off x="741319" y="1861169"/>
            <a:ext cx="219706" cy="55220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2" name="Straight Connector 221"/>
          <p:cNvCxnSpPr/>
          <p:nvPr/>
        </p:nvCxnSpPr>
        <p:spPr bwMode="auto">
          <a:xfrm flipH="1">
            <a:off x="737794" y="1727230"/>
            <a:ext cx="46996" cy="189159"/>
          </a:xfrm>
          <a:prstGeom prst="line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2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287" y="1647269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3445" y="1772983"/>
            <a:ext cx="138842" cy="13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264" y="1835253"/>
            <a:ext cx="138842" cy="138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Straight Arrow Connector 231"/>
          <p:cNvCxnSpPr/>
          <p:nvPr/>
        </p:nvCxnSpPr>
        <p:spPr bwMode="auto">
          <a:xfrm>
            <a:off x="1012707" y="1867046"/>
            <a:ext cx="163310" cy="142162"/>
          </a:xfrm>
          <a:prstGeom prst="straightConnector1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5" name="Right Arrow 234"/>
          <p:cNvSpPr/>
          <p:nvPr/>
        </p:nvSpPr>
        <p:spPr bwMode="auto">
          <a:xfrm rot="4654752">
            <a:off x="2374755" y="1097483"/>
            <a:ext cx="384939" cy="42797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36" name="Curved Right Arrow 235"/>
          <p:cNvSpPr/>
          <p:nvPr/>
        </p:nvSpPr>
        <p:spPr bwMode="auto">
          <a:xfrm rot="5400000">
            <a:off x="1395190" y="1511816"/>
            <a:ext cx="328330" cy="215444"/>
          </a:xfrm>
          <a:prstGeom prst="curvedRightArrow">
            <a:avLst/>
          </a:prstGeom>
          <a:solidFill>
            <a:srgbClr val="92D05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38" name="Isosceles Triangle 237"/>
          <p:cNvSpPr/>
          <p:nvPr/>
        </p:nvSpPr>
        <p:spPr bwMode="auto">
          <a:xfrm>
            <a:off x="534973" y="711416"/>
            <a:ext cx="175487" cy="42797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39" name="Isosceles Triangle 238"/>
          <p:cNvSpPr/>
          <p:nvPr/>
        </p:nvSpPr>
        <p:spPr bwMode="auto">
          <a:xfrm>
            <a:off x="495347" y="1622815"/>
            <a:ext cx="175487" cy="42797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sp>
        <p:nvSpPr>
          <p:cNvPr id="240" name="Freeform 239"/>
          <p:cNvSpPr/>
          <p:nvPr/>
        </p:nvSpPr>
        <p:spPr bwMode="auto">
          <a:xfrm flipH="1">
            <a:off x="551956" y="932190"/>
            <a:ext cx="113217" cy="650999"/>
          </a:xfrm>
          <a:custGeom>
            <a:avLst/>
            <a:gdLst>
              <a:gd name="connsiteX0" fmla="*/ 0 w 3643746"/>
              <a:gd name="connsiteY0" fmla="*/ 0 h 2327564"/>
              <a:gd name="connsiteX1" fmla="*/ 1593273 w 3643746"/>
              <a:gd name="connsiteY1" fmla="*/ 1413164 h 2327564"/>
              <a:gd name="connsiteX2" fmla="*/ 3643746 w 3643746"/>
              <a:gd name="connsiteY2" fmla="*/ 2327564 h 2327564"/>
              <a:gd name="connsiteX3" fmla="*/ 3643746 w 3643746"/>
              <a:gd name="connsiteY3" fmla="*/ 2327564 h 232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3746" h="2327564">
                <a:moveTo>
                  <a:pt x="0" y="0"/>
                </a:moveTo>
                <a:cubicBezTo>
                  <a:pt x="492991" y="512618"/>
                  <a:pt x="985982" y="1025237"/>
                  <a:pt x="1593273" y="1413164"/>
                </a:cubicBezTo>
                <a:cubicBezTo>
                  <a:pt x="2200564" y="1801091"/>
                  <a:pt x="3643746" y="2327564"/>
                  <a:pt x="3643746" y="2327564"/>
                </a:cubicBezTo>
                <a:lnTo>
                  <a:pt x="3643746" y="2327564"/>
                </a:ln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  <p:txBody>
          <a:bodyPr rtlCol="0" anchor="ctr"/>
          <a:lstStyle/>
          <a:p>
            <a:pPr algn="ctr"/>
            <a:endParaRPr lang="en-US" sz="800">
              <a:latin typeface="Calibri" panose="020F0502020204030204" pitchFamily="34" charset="0"/>
            </a:endParaRPr>
          </a:p>
        </p:txBody>
      </p:sp>
      <p:sp>
        <p:nvSpPr>
          <p:cNvPr id="242" name="Isosceles Triangle 241"/>
          <p:cNvSpPr/>
          <p:nvPr/>
        </p:nvSpPr>
        <p:spPr bwMode="auto">
          <a:xfrm>
            <a:off x="2425703" y="552912"/>
            <a:ext cx="175487" cy="42797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cxnSp>
        <p:nvCxnSpPr>
          <p:cNvPr id="243" name="Curved Connector 242"/>
          <p:cNvCxnSpPr/>
          <p:nvPr/>
        </p:nvCxnSpPr>
        <p:spPr bwMode="auto">
          <a:xfrm rot="10800000" flipV="1">
            <a:off x="2476651" y="643485"/>
            <a:ext cx="164165" cy="158504"/>
          </a:xfrm>
          <a:prstGeom prst="curvedConnector3">
            <a:avLst>
              <a:gd name="adj1" fmla="val -81034"/>
            </a:avLst>
          </a:prstGeom>
          <a:noFill/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46" name="Multiply 245"/>
          <p:cNvSpPr>
            <a:spLocks noChangeAspect="1"/>
          </p:cNvSpPr>
          <p:nvPr/>
        </p:nvSpPr>
        <p:spPr bwMode="auto">
          <a:xfrm>
            <a:off x="2006586" y="345542"/>
            <a:ext cx="224170" cy="357128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>
              <a:ln>
                <a:noFill/>
              </a:ln>
              <a:effectLst/>
              <a:latin typeface="Calibri" panose="020F0502020204030204" pitchFamily="34" charset="0"/>
              <a:ea typeface="Arial" pitchFamily="-111" charset="-52"/>
              <a:cs typeface="Arial" pitchFamily="-111" charset="-52"/>
            </a:endParaRPr>
          </a:p>
        </p:txBody>
      </p:sp>
      <p:grpSp>
        <p:nvGrpSpPr>
          <p:cNvPr id="226" name="Group 26"/>
          <p:cNvGrpSpPr/>
          <p:nvPr/>
        </p:nvGrpSpPr>
        <p:grpSpPr>
          <a:xfrm>
            <a:off x="3499750" y="236963"/>
            <a:ext cx="1066800" cy="1676400"/>
            <a:chOff x="76200" y="2362200"/>
            <a:chExt cx="1371600" cy="2057400"/>
          </a:xfrm>
        </p:grpSpPr>
        <p:sp>
          <p:nvSpPr>
            <p:cNvPr id="251" name="TextBox 250"/>
            <p:cNvSpPr txBox="1"/>
            <p:nvPr/>
          </p:nvSpPr>
          <p:spPr>
            <a:xfrm>
              <a:off x="76200" y="23622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9</a:t>
              </a:r>
              <a:endParaRPr lang="en-US" sz="1200" dirty="0"/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76200" y="2362200"/>
              <a:ext cx="30480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76200" y="25908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8</a:t>
              </a:r>
              <a:endParaRPr lang="en-US" sz="1200" dirty="0"/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76200" y="25908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76200" y="28194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7</a:t>
              </a:r>
              <a:endParaRPr lang="en-US" sz="1200" dirty="0"/>
            </a:p>
          </p:txBody>
        </p:sp>
        <p:sp>
          <p:nvSpPr>
            <p:cNvPr id="256" name="Rectangle 255"/>
            <p:cNvSpPr/>
            <p:nvPr/>
          </p:nvSpPr>
          <p:spPr bwMode="auto">
            <a:xfrm>
              <a:off x="76200" y="2819401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6200" y="30480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6</a:t>
              </a:r>
              <a:endParaRPr lang="en-US" sz="1200" dirty="0"/>
            </a:p>
          </p:txBody>
        </p:sp>
        <p:sp>
          <p:nvSpPr>
            <p:cNvPr id="258" name="Rectangle 257"/>
            <p:cNvSpPr/>
            <p:nvPr/>
          </p:nvSpPr>
          <p:spPr bwMode="auto">
            <a:xfrm>
              <a:off x="76200" y="3048000"/>
              <a:ext cx="36576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76200" y="32766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5</a:t>
              </a:r>
              <a:endParaRPr lang="en-US" sz="1200" dirty="0"/>
            </a:p>
          </p:txBody>
        </p:sp>
        <p:sp>
          <p:nvSpPr>
            <p:cNvPr id="260" name="Rectangle 259"/>
            <p:cNvSpPr/>
            <p:nvPr/>
          </p:nvSpPr>
          <p:spPr bwMode="auto">
            <a:xfrm>
              <a:off x="76200" y="3276600"/>
              <a:ext cx="804672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76200" y="35052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4</a:t>
              </a:r>
              <a:endParaRPr lang="en-US" sz="1200" dirty="0"/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76200" y="35052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76200" y="37338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3</a:t>
              </a:r>
              <a:endParaRPr lang="en-US" sz="1200" dirty="0"/>
            </a:p>
          </p:txBody>
        </p:sp>
        <p:sp>
          <p:nvSpPr>
            <p:cNvPr id="264" name="Rectangle 263"/>
            <p:cNvSpPr/>
            <p:nvPr/>
          </p:nvSpPr>
          <p:spPr bwMode="auto">
            <a:xfrm>
              <a:off x="76200" y="3733800"/>
              <a:ext cx="305671" cy="2286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6200" y="39624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2</a:t>
              </a:r>
              <a:endParaRPr lang="en-US" sz="1200" dirty="0"/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76200" y="3962400"/>
              <a:ext cx="457200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  <p:sp>
          <p:nvSpPr>
            <p:cNvPr id="267" name="TextBox 266"/>
            <p:cNvSpPr txBox="1"/>
            <p:nvPr/>
          </p:nvSpPr>
          <p:spPr>
            <a:xfrm>
              <a:off x="76200" y="4191000"/>
              <a:ext cx="1371600" cy="228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</a:t>
              </a:r>
              <a:endParaRPr lang="en-US" sz="1200" dirty="0"/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76200" y="4191000"/>
              <a:ext cx="305671" cy="228600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grpSp>
        <p:nvGrpSpPr>
          <p:cNvPr id="227" name="Group 268"/>
          <p:cNvGrpSpPr/>
          <p:nvPr/>
        </p:nvGrpSpPr>
        <p:grpSpPr>
          <a:xfrm>
            <a:off x="3499751" y="50077"/>
            <a:ext cx="1066800" cy="186267"/>
            <a:chOff x="1524000" y="1600200"/>
            <a:chExt cx="1066800" cy="186267"/>
          </a:xfrm>
        </p:grpSpPr>
        <p:sp>
          <p:nvSpPr>
            <p:cNvPr id="270" name="TextBox 269"/>
            <p:cNvSpPr txBox="1"/>
            <p:nvPr/>
          </p:nvSpPr>
          <p:spPr>
            <a:xfrm>
              <a:off x="1524000" y="1600200"/>
              <a:ext cx="1066800" cy="18626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r"/>
              <a:r>
                <a:rPr lang="en-US" sz="1200" dirty="0" smtClean="0"/>
                <a:t>x</a:t>
              </a:r>
              <a:r>
                <a:rPr lang="en-US" sz="1200" baseline="-25000" dirty="0" smtClean="0"/>
                <a:t>10</a:t>
              </a:r>
              <a:endParaRPr lang="en-US" sz="1200" dirty="0"/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1524000" y="1600200"/>
              <a:ext cx="625856" cy="186267"/>
            </a:xfrm>
            <a:prstGeom prst="rect">
              <a:avLst/>
            </a:prstGeom>
            <a:solidFill>
              <a:schemeClr val="tx2"/>
            </a:solidFill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CCCCCC"/>
                </a:solidFill>
                <a:effectLst/>
                <a:latin typeface="Verdana" pitchFamily="-111" charset="0"/>
                <a:ea typeface="Arial" pitchFamily="-111" charset="-52"/>
                <a:cs typeface="Arial" pitchFamily="-111" charset="-52"/>
              </a:endParaRPr>
            </a:p>
          </p:txBody>
        </p:sp>
      </p:grpSp>
      <p:sp>
        <p:nvSpPr>
          <p:cNvPr id="296" name="Rectangle 295"/>
          <p:cNvSpPr/>
          <p:nvPr/>
        </p:nvSpPr>
        <p:spPr bwMode="auto">
          <a:xfrm>
            <a:off x="3493935" y="612383"/>
            <a:ext cx="237744" cy="186267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CCCCC"/>
              </a:solidFill>
              <a:effectLst/>
              <a:latin typeface="Verdana" pitchFamily="-111" charset="0"/>
              <a:ea typeface="Arial" pitchFamily="-111" charset="-52"/>
              <a:cs typeface="Arial" pitchFamily="-111" charset="-52"/>
            </a:endParaRPr>
          </a:p>
        </p:txBody>
      </p:sp>
      <p:grpSp>
        <p:nvGrpSpPr>
          <p:cNvPr id="228" name="Group 319"/>
          <p:cNvGrpSpPr/>
          <p:nvPr/>
        </p:nvGrpSpPr>
        <p:grpSpPr>
          <a:xfrm>
            <a:off x="5486400" y="152400"/>
            <a:ext cx="1066800" cy="1683493"/>
            <a:chOff x="5992443" y="4295955"/>
            <a:chExt cx="1066800" cy="1683493"/>
          </a:xfrm>
        </p:grpSpPr>
        <p:grpSp>
          <p:nvGrpSpPr>
            <p:cNvPr id="229" name="Group 141"/>
            <p:cNvGrpSpPr/>
            <p:nvPr/>
          </p:nvGrpSpPr>
          <p:grpSpPr>
            <a:xfrm>
              <a:off x="5995393" y="4295955"/>
              <a:ext cx="1061015" cy="572287"/>
              <a:chOff x="1676399" y="4303050"/>
              <a:chExt cx="1066801" cy="559438"/>
            </a:xfrm>
          </p:grpSpPr>
          <p:sp>
            <p:nvSpPr>
              <p:cNvPr id="335" name="TextBox 334"/>
              <p:cNvSpPr txBox="1"/>
              <p:nvPr/>
            </p:nvSpPr>
            <p:spPr>
              <a:xfrm>
                <a:off x="1676400" y="4489954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9</a:t>
                </a:r>
                <a:endParaRPr lang="en-US" sz="1200" dirty="0"/>
              </a:p>
            </p:txBody>
          </p:sp>
          <p:sp>
            <p:nvSpPr>
              <p:cNvPr id="336" name="Rectangle 335"/>
              <p:cNvSpPr/>
              <p:nvPr/>
            </p:nvSpPr>
            <p:spPr bwMode="auto">
              <a:xfrm>
                <a:off x="1676399" y="4489954"/>
                <a:ext cx="330979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1676400" y="467622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8</a:t>
                </a:r>
                <a:endParaRPr lang="en-US" sz="1200" dirty="0"/>
              </a:p>
            </p:txBody>
          </p:sp>
          <p:sp>
            <p:nvSpPr>
              <p:cNvPr id="338" name="Rectangle 337"/>
              <p:cNvSpPr/>
              <p:nvPr/>
            </p:nvSpPr>
            <p:spPr bwMode="auto">
              <a:xfrm>
                <a:off x="1676399" y="4676221"/>
                <a:ext cx="330979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9" name="TextBox 338"/>
              <p:cNvSpPr txBox="1"/>
              <p:nvPr/>
            </p:nvSpPr>
            <p:spPr>
              <a:xfrm>
                <a:off x="1676400" y="4303050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10</a:t>
                </a:r>
                <a:endParaRPr lang="en-US" sz="1200" dirty="0"/>
              </a:p>
            </p:txBody>
          </p:sp>
          <p:sp>
            <p:nvSpPr>
              <p:cNvPr id="340" name="Rectangle 339"/>
              <p:cNvSpPr/>
              <p:nvPr/>
            </p:nvSpPr>
            <p:spPr bwMode="auto">
              <a:xfrm>
                <a:off x="1676400" y="4303050"/>
                <a:ext cx="625856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  <p:grpSp>
          <p:nvGrpSpPr>
            <p:cNvPr id="230" name="Group 148"/>
            <p:cNvGrpSpPr/>
            <p:nvPr/>
          </p:nvGrpSpPr>
          <p:grpSpPr>
            <a:xfrm>
              <a:off x="5992443" y="4861848"/>
              <a:ext cx="1066800" cy="1117600"/>
              <a:chOff x="1676400" y="5169518"/>
              <a:chExt cx="1066800" cy="1117600"/>
            </a:xfrm>
          </p:grpSpPr>
          <p:sp>
            <p:nvSpPr>
              <p:cNvPr id="323" name="TextBox 322"/>
              <p:cNvSpPr txBox="1"/>
              <p:nvPr/>
            </p:nvSpPr>
            <p:spPr>
              <a:xfrm>
                <a:off x="1676400" y="5169518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6</a:t>
                </a:r>
                <a:endParaRPr lang="en-US" sz="1200" dirty="0"/>
              </a:p>
            </p:txBody>
          </p:sp>
          <p:sp>
            <p:nvSpPr>
              <p:cNvPr id="324" name="Rectangle 323"/>
              <p:cNvSpPr/>
              <p:nvPr/>
            </p:nvSpPr>
            <p:spPr bwMode="auto">
              <a:xfrm>
                <a:off x="1676400" y="5169518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1676400" y="5355785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5</a:t>
                </a:r>
                <a:endParaRPr lang="en-US" sz="1200" dirty="0"/>
              </a:p>
            </p:txBody>
          </p:sp>
          <p:sp>
            <p:nvSpPr>
              <p:cNvPr id="326" name="Rectangle 325"/>
              <p:cNvSpPr/>
              <p:nvPr/>
            </p:nvSpPr>
            <p:spPr bwMode="auto">
              <a:xfrm>
                <a:off x="1676400" y="5355785"/>
                <a:ext cx="625856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27" name="TextBox 326"/>
              <p:cNvSpPr txBox="1"/>
              <p:nvPr/>
            </p:nvSpPr>
            <p:spPr>
              <a:xfrm>
                <a:off x="1676400" y="554205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4</a:t>
                </a:r>
                <a:endParaRPr lang="en-US" sz="1200" dirty="0"/>
              </a:p>
            </p:txBody>
          </p:sp>
          <p:sp>
            <p:nvSpPr>
              <p:cNvPr id="328" name="Rectangle 327"/>
              <p:cNvSpPr/>
              <p:nvPr/>
            </p:nvSpPr>
            <p:spPr bwMode="auto">
              <a:xfrm>
                <a:off x="1676400" y="5542051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29" name="TextBox 328"/>
              <p:cNvSpPr txBox="1"/>
              <p:nvPr/>
            </p:nvSpPr>
            <p:spPr>
              <a:xfrm>
                <a:off x="1676400" y="5728318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3</a:t>
                </a:r>
                <a:endParaRPr lang="en-US" sz="1200" dirty="0"/>
              </a:p>
            </p:txBody>
          </p:sp>
          <p:sp>
            <p:nvSpPr>
              <p:cNvPr id="330" name="Rectangle 329"/>
              <p:cNvSpPr/>
              <p:nvPr/>
            </p:nvSpPr>
            <p:spPr bwMode="auto">
              <a:xfrm>
                <a:off x="1676400" y="5728318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1" name="TextBox 330"/>
              <p:cNvSpPr txBox="1"/>
              <p:nvPr/>
            </p:nvSpPr>
            <p:spPr>
              <a:xfrm>
                <a:off x="1676400" y="5914585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2</a:t>
                </a:r>
                <a:endParaRPr lang="en-US" sz="1200" dirty="0"/>
              </a:p>
            </p:txBody>
          </p:sp>
          <p:sp>
            <p:nvSpPr>
              <p:cNvPr id="332" name="Rectangle 331"/>
              <p:cNvSpPr/>
              <p:nvPr/>
            </p:nvSpPr>
            <p:spPr bwMode="auto">
              <a:xfrm>
                <a:off x="1676400" y="5914585"/>
                <a:ext cx="355600" cy="186267"/>
              </a:xfrm>
              <a:prstGeom prst="rect">
                <a:avLst/>
              </a:prstGeom>
              <a:solidFill>
                <a:schemeClr val="tx2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  <p:sp>
            <p:nvSpPr>
              <p:cNvPr id="333" name="TextBox 332"/>
              <p:cNvSpPr txBox="1"/>
              <p:nvPr/>
            </p:nvSpPr>
            <p:spPr>
              <a:xfrm>
                <a:off x="1676400" y="6100851"/>
                <a:ext cx="1066800" cy="18626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 anchor="ctr">
                <a:noAutofit/>
              </a:bodyPr>
              <a:lstStyle/>
              <a:p>
                <a:pPr algn="r"/>
                <a:r>
                  <a:rPr lang="en-US" sz="1200" dirty="0" smtClean="0"/>
                  <a:t>x’</a:t>
                </a:r>
                <a:r>
                  <a:rPr lang="en-US" sz="1200" baseline="-25000" dirty="0" smtClean="0"/>
                  <a:t>1</a:t>
                </a:r>
                <a:endParaRPr lang="en-US" sz="1200" dirty="0"/>
              </a:p>
            </p:txBody>
          </p:sp>
          <p:sp>
            <p:nvSpPr>
              <p:cNvPr id="334" name="Rectangle 333"/>
              <p:cNvSpPr/>
              <p:nvPr/>
            </p:nvSpPr>
            <p:spPr bwMode="auto">
              <a:xfrm>
                <a:off x="1676400" y="6100851"/>
                <a:ext cx="329184" cy="186267"/>
              </a:xfrm>
              <a:prstGeom prst="rect">
                <a:avLst/>
              </a:prstGeom>
              <a:solidFill>
                <a:srgbClr val="FF0000"/>
              </a:solidFill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rgbClr val="CCCCCC"/>
                  </a:solidFill>
                  <a:effectLst/>
                  <a:latin typeface="Verdana" pitchFamily="-111" charset="0"/>
                  <a:ea typeface="Arial" pitchFamily="-111" charset="-52"/>
                  <a:cs typeface="Arial" pitchFamily="-111" charset="-52"/>
                </a:endParaRPr>
              </a:p>
            </p:txBody>
          </p:sp>
        </p:grpSp>
      </p:grpSp>
      <p:sp>
        <p:nvSpPr>
          <p:cNvPr id="345" name="Right Arrow 344"/>
          <p:cNvSpPr/>
          <p:nvPr/>
        </p:nvSpPr>
        <p:spPr>
          <a:xfrm>
            <a:off x="4724400" y="856360"/>
            <a:ext cx="564539" cy="3456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7" name="Object 2"/>
          <p:cNvGraphicFramePr>
            <a:graphicFrameLocks noChangeAspect="1"/>
          </p:cNvGraphicFramePr>
          <p:nvPr/>
        </p:nvGraphicFramePr>
        <p:xfrm>
          <a:off x="0" y="3131628"/>
          <a:ext cx="2057674" cy="1440372"/>
        </p:xfrm>
        <a:graphic>
          <a:graphicData uri="http://schemas.openxmlformats.org/presentationml/2006/ole">
            <p:oleObj spid="_x0000_s188418" name="Acrobat Document" r:id="rId7" imgW="4569480" imgH="3200400" progId="AcroExch.Document.7">
              <p:embed/>
            </p:oleObj>
          </a:graphicData>
        </a:graphic>
      </p:graphicFrame>
      <p:grpSp>
        <p:nvGrpSpPr>
          <p:cNvPr id="231" name="Group 410"/>
          <p:cNvGrpSpPr/>
          <p:nvPr/>
        </p:nvGrpSpPr>
        <p:grpSpPr>
          <a:xfrm>
            <a:off x="6810137" y="243081"/>
            <a:ext cx="2509464" cy="1668609"/>
            <a:chOff x="6641856" y="-94055"/>
            <a:chExt cx="4235842" cy="2816524"/>
          </a:xfrm>
        </p:grpSpPr>
        <p:sp>
          <p:nvSpPr>
            <p:cNvPr id="349" name="TextBox 4"/>
            <p:cNvSpPr txBox="1">
              <a:spLocks noChangeArrowheads="1"/>
            </p:cNvSpPr>
            <p:nvPr/>
          </p:nvSpPr>
          <p:spPr bwMode="auto">
            <a:xfrm>
              <a:off x="8044642" y="-94055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>
                  <a:sym typeface="Symbol" pitchFamily="18" charset="2"/>
                </a:rPr>
                <a:t></a:t>
              </a:r>
              <a:endParaRPr lang="en-US" sz="1200" dirty="0"/>
            </a:p>
          </p:txBody>
        </p:sp>
        <p:sp>
          <p:nvSpPr>
            <p:cNvPr id="350" name="TextBox 5"/>
            <p:cNvSpPr txBox="1">
              <a:spLocks noChangeArrowheads="1"/>
            </p:cNvSpPr>
            <p:nvPr/>
          </p:nvSpPr>
          <p:spPr bwMode="auto">
            <a:xfrm>
              <a:off x="7552180" y="692653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</a:t>
              </a:r>
            </a:p>
          </p:txBody>
        </p:sp>
        <p:sp>
          <p:nvSpPr>
            <p:cNvPr id="351" name="TextBox 6"/>
            <p:cNvSpPr txBox="1">
              <a:spLocks noChangeArrowheads="1"/>
            </p:cNvSpPr>
            <p:nvPr/>
          </p:nvSpPr>
          <p:spPr bwMode="auto">
            <a:xfrm>
              <a:off x="9448688" y="692653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</a:t>
              </a:r>
            </a:p>
          </p:txBody>
        </p:sp>
        <p:sp>
          <p:nvSpPr>
            <p:cNvPr id="352" name="TextBox 7"/>
            <p:cNvSpPr txBox="1">
              <a:spLocks noChangeArrowheads="1"/>
            </p:cNvSpPr>
            <p:nvPr/>
          </p:nvSpPr>
          <p:spPr bwMode="auto">
            <a:xfrm>
              <a:off x="7028743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00</a:t>
              </a:r>
            </a:p>
          </p:txBody>
        </p:sp>
        <p:sp>
          <p:nvSpPr>
            <p:cNvPr id="353" name="TextBox 8"/>
            <p:cNvSpPr txBox="1">
              <a:spLocks noChangeArrowheads="1"/>
            </p:cNvSpPr>
            <p:nvPr/>
          </p:nvSpPr>
          <p:spPr bwMode="auto">
            <a:xfrm>
              <a:off x="7984584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01</a:t>
              </a:r>
            </a:p>
          </p:txBody>
        </p:sp>
        <p:sp>
          <p:nvSpPr>
            <p:cNvPr id="354" name="TextBox 9"/>
            <p:cNvSpPr txBox="1">
              <a:spLocks noChangeArrowheads="1"/>
            </p:cNvSpPr>
            <p:nvPr/>
          </p:nvSpPr>
          <p:spPr bwMode="auto">
            <a:xfrm>
              <a:off x="8986784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  <p:sp>
          <p:nvSpPr>
            <p:cNvPr id="355" name="TextBox 10"/>
            <p:cNvSpPr txBox="1">
              <a:spLocks noChangeArrowheads="1"/>
            </p:cNvSpPr>
            <p:nvPr/>
          </p:nvSpPr>
          <p:spPr bwMode="auto">
            <a:xfrm>
              <a:off x="6740780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000</a:t>
              </a:r>
            </a:p>
          </p:txBody>
        </p:sp>
        <p:sp>
          <p:nvSpPr>
            <p:cNvPr id="356" name="TextBox 11"/>
            <p:cNvSpPr txBox="1">
              <a:spLocks noChangeArrowheads="1"/>
            </p:cNvSpPr>
            <p:nvPr/>
          </p:nvSpPr>
          <p:spPr bwMode="auto">
            <a:xfrm>
              <a:off x="7216116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001</a:t>
              </a:r>
            </a:p>
          </p:txBody>
        </p:sp>
        <p:sp>
          <p:nvSpPr>
            <p:cNvPr id="357" name="TextBox 12"/>
            <p:cNvSpPr txBox="1">
              <a:spLocks noChangeArrowheads="1"/>
            </p:cNvSpPr>
            <p:nvPr/>
          </p:nvSpPr>
          <p:spPr bwMode="auto">
            <a:xfrm>
              <a:off x="7715951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010</a:t>
              </a:r>
            </a:p>
          </p:txBody>
        </p:sp>
        <p:sp>
          <p:nvSpPr>
            <p:cNvPr id="358" name="TextBox 13"/>
            <p:cNvSpPr txBox="1">
              <a:spLocks noChangeArrowheads="1"/>
            </p:cNvSpPr>
            <p:nvPr/>
          </p:nvSpPr>
          <p:spPr bwMode="auto">
            <a:xfrm>
              <a:off x="8196993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011</a:t>
              </a:r>
            </a:p>
          </p:txBody>
        </p:sp>
        <p:sp>
          <p:nvSpPr>
            <p:cNvPr id="359" name="TextBox 14"/>
            <p:cNvSpPr txBox="1">
              <a:spLocks noChangeArrowheads="1"/>
            </p:cNvSpPr>
            <p:nvPr/>
          </p:nvSpPr>
          <p:spPr bwMode="auto">
            <a:xfrm>
              <a:off x="8700057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100</a:t>
              </a:r>
            </a:p>
          </p:txBody>
        </p:sp>
        <p:sp>
          <p:nvSpPr>
            <p:cNvPr id="360" name="TextBox 15"/>
            <p:cNvSpPr txBox="1">
              <a:spLocks noChangeArrowheads="1"/>
            </p:cNvSpPr>
            <p:nvPr/>
          </p:nvSpPr>
          <p:spPr bwMode="auto">
            <a:xfrm>
              <a:off x="9190764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101</a:t>
              </a:r>
            </a:p>
          </p:txBody>
        </p:sp>
        <p:sp>
          <p:nvSpPr>
            <p:cNvPr id="361" name="TextBox 16"/>
            <p:cNvSpPr txBox="1">
              <a:spLocks noChangeArrowheads="1"/>
            </p:cNvSpPr>
            <p:nvPr/>
          </p:nvSpPr>
          <p:spPr bwMode="auto">
            <a:xfrm>
              <a:off x="9663626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/>
                <a:t>110</a:t>
              </a:r>
            </a:p>
          </p:txBody>
        </p:sp>
        <p:sp>
          <p:nvSpPr>
            <p:cNvPr id="362" name="TextBox 17"/>
            <p:cNvSpPr txBox="1">
              <a:spLocks noChangeArrowheads="1"/>
            </p:cNvSpPr>
            <p:nvPr/>
          </p:nvSpPr>
          <p:spPr bwMode="auto">
            <a:xfrm>
              <a:off x="7104604" y="2258628"/>
              <a:ext cx="265511" cy="35403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3" name="TextBox 18"/>
            <p:cNvSpPr txBox="1">
              <a:spLocks noChangeArrowheads="1"/>
            </p:cNvSpPr>
            <p:nvPr/>
          </p:nvSpPr>
          <p:spPr bwMode="auto">
            <a:xfrm>
              <a:off x="7567352" y="2246314"/>
              <a:ext cx="265511" cy="179584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4" name="TextBox 19"/>
            <p:cNvSpPr txBox="1">
              <a:spLocks noChangeArrowheads="1"/>
            </p:cNvSpPr>
            <p:nvPr/>
          </p:nvSpPr>
          <p:spPr bwMode="auto">
            <a:xfrm>
              <a:off x="6641856" y="2249392"/>
              <a:ext cx="265511" cy="17958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5" name="TextBox 364"/>
            <p:cNvSpPr txBox="1">
              <a:spLocks noChangeArrowheads="1"/>
            </p:cNvSpPr>
            <p:nvPr/>
          </p:nvSpPr>
          <p:spPr bwMode="auto">
            <a:xfrm>
              <a:off x="8583881" y="2255549"/>
              <a:ext cx="267197" cy="295545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6" name="TextBox 21"/>
            <p:cNvSpPr txBox="1">
              <a:spLocks noChangeArrowheads="1"/>
            </p:cNvSpPr>
            <p:nvPr/>
          </p:nvSpPr>
          <p:spPr bwMode="auto">
            <a:xfrm>
              <a:off x="9532134" y="2249392"/>
              <a:ext cx="265511" cy="17753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7" name="TextBox 22"/>
            <p:cNvSpPr txBox="1">
              <a:spLocks noChangeArrowheads="1"/>
            </p:cNvSpPr>
            <p:nvPr/>
          </p:nvSpPr>
          <p:spPr bwMode="auto">
            <a:xfrm>
              <a:off x="9996569" y="2249392"/>
              <a:ext cx="265511" cy="177532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" name="TextBox 26"/>
            <p:cNvSpPr txBox="1">
              <a:spLocks noChangeArrowheads="1"/>
            </p:cNvSpPr>
            <p:nvPr/>
          </p:nvSpPr>
          <p:spPr bwMode="auto">
            <a:xfrm>
              <a:off x="9039043" y="2249392"/>
              <a:ext cx="265511" cy="473077"/>
            </a:xfrm>
            <a:prstGeom prst="rect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9" name="Oval 27"/>
            <p:cNvSpPr>
              <a:spLocks noChangeArrowheads="1"/>
            </p:cNvSpPr>
            <p:nvPr/>
          </p:nvSpPr>
          <p:spPr bwMode="auto">
            <a:xfrm>
              <a:off x="8394230" y="-13371"/>
              <a:ext cx="96933" cy="118012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sp>
          <p:nvSpPr>
            <p:cNvPr id="370" name="Oval 29"/>
            <p:cNvSpPr>
              <a:spLocks noChangeArrowheads="1"/>
            </p:cNvSpPr>
            <p:nvPr/>
          </p:nvSpPr>
          <p:spPr bwMode="auto">
            <a:xfrm>
              <a:off x="7483906" y="725491"/>
              <a:ext cx="96933" cy="118012"/>
            </a:xfrm>
            <a:prstGeom prst="ellipse">
              <a:avLst/>
            </a:prstGeom>
            <a:solidFill>
              <a:schemeClr val="tx2"/>
            </a:solidFill>
            <a:ln w="25400" algn="ctr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CCCCCC"/>
                </a:solidFill>
              </a:endParaRPr>
            </a:p>
          </p:txBody>
        </p:sp>
        <p:grpSp>
          <p:nvGrpSpPr>
            <p:cNvPr id="233" name="Group 140"/>
            <p:cNvGrpSpPr>
              <a:grpSpLocks/>
            </p:cNvGrpSpPr>
            <p:nvPr/>
          </p:nvGrpSpPr>
          <p:grpSpPr bwMode="auto">
            <a:xfrm>
              <a:off x="6725302" y="1464351"/>
              <a:ext cx="552095" cy="716286"/>
              <a:chOff x="813082" y="2673113"/>
              <a:chExt cx="1040136" cy="1108003"/>
            </a:xfrm>
          </p:grpSpPr>
          <p:sp>
            <p:nvSpPr>
              <p:cNvPr id="372" name="Oval 41"/>
              <p:cNvSpPr>
                <a:spLocks noChangeArrowheads="1"/>
              </p:cNvSpPr>
              <p:nvPr/>
            </p:nvSpPr>
            <p:spPr bwMode="auto">
              <a:xfrm>
                <a:off x="1241710" y="2673113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73" name="Oval 42"/>
              <p:cNvSpPr>
                <a:spLocks noChangeArrowheads="1"/>
              </p:cNvSpPr>
              <p:nvPr/>
            </p:nvSpPr>
            <p:spPr bwMode="auto">
              <a:xfrm>
                <a:off x="813082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74" name="Oval 43"/>
              <p:cNvSpPr>
                <a:spLocks noChangeArrowheads="1"/>
              </p:cNvSpPr>
              <p:nvPr/>
            </p:nvSpPr>
            <p:spPr bwMode="auto">
              <a:xfrm>
                <a:off x="1670338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cxnSp>
            <p:nvCxnSpPr>
              <p:cNvPr id="375" name="Straight Connector 44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662777" y="3018530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376" name="Straight Connector 45"/>
              <p:cNvCxnSpPr>
                <a:cxnSpLocks noChangeShapeType="1"/>
              </p:cNvCxnSpPr>
              <p:nvPr/>
            </p:nvCxnSpPr>
            <p:spPr bwMode="auto">
              <a:xfrm rot="5400000" flipV="1">
                <a:off x="1083331" y="3014958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  <p:grpSp>
          <p:nvGrpSpPr>
            <p:cNvPr id="234" name="Group 146"/>
            <p:cNvGrpSpPr>
              <a:grpSpLocks/>
            </p:cNvGrpSpPr>
            <p:nvPr/>
          </p:nvGrpSpPr>
          <p:grpSpPr bwMode="auto">
            <a:xfrm>
              <a:off x="7673557" y="1464351"/>
              <a:ext cx="552094" cy="716286"/>
              <a:chOff x="813082" y="2673113"/>
              <a:chExt cx="1040136" cy="1108003"/>
            </a:xfrm>
          </p:grpSpPr>
          <p:sp>
            <p:nvSpPr>
              <p:cNvPr id="378" name="Oval 36"/>
              <p:cNvSpPr>
                <a:spLocks noChangeArrowheads="1"/>
              </p:cNvSpPr>
              <p:nvPr/>
            </p:nvSpPr>
            <p:spPr bwMode="auto">
              <a:xfrm>
                <a:off x="1241711" y="2673113"/>
                <a:ext cx="182880" cy="182880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79" name="Oval 37"/>
              <p:cNvSpPr>
                <a:spLocks noChangeArrowheads="1"/>
              </p:cNvSpPr>
              <p:nvPr/>
            </p:nvSpPr>
            <p:spPr bwMode="auto">
              <a:xfrm>
                <a:off x="813082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sp>
            <p:nvSpPr>
              <p:cNvPr id="380" name="Oval 38"/>
              <p:cNvSpPr>
                <a:spLocks noChangeArrowheads="1"/>
              </p:cNvSpPr>
              <p:nvPr/>
            </p:nvSpPr>
            <p:spPr bwMode="auto">
              <a:xfrm>
                <a:off x="1670338" y="3598235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cxnSp>
            <p:nvCxnSpPr>
              <p:cNvPr id="381" name="Straight Connector 39"/>
              <p:cNvCxnSpPr>
                <a:cxnSpLocks noChangeShapeType="1"/>
              </p:cNvCxnSpPr>
              <p:nvPr/>
            </p:nvCxnSpPr>
            <p:spPr bwMode="auto">
              <a:xfrm rot="-5400000" flipH="1" flipV="1">
                <a:off x="662777" y="3018530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  <p:cxnSp>
            <p:nvCxnSpPr>
              <p:cNvPr id="382" name="Straight Connector 40"/>
              <p:cNvCxnSpPr>
                <a:cxnSpLocks noChangeShapeType="1"/>
              </p:cNvCxnSpPr>
              <p:nvPr/>
            </p:nvCxnSpPr>
            <p:spPr bwMode="auto">
              <a:xfrm rot="5400000" flipV="1">
                <a:off x="1083331" y="3014958"/>
                <a:ext cx="925122" cy="428628"/>
              </a:xfrm>
              <a:prstGeom prst="line">
                <a:avLst/>
              </a:prstGeom>
              <a:noFill/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</p:cxnSp>
        </p:grpSp>
        <p:cxnSp>
          <p:nvCxnSpPr>
            <p:cNvPr id="383" name="Straight Connector 33"/>
            <p:cNvCxnSpPr>
              <a:cxnSpLocks noChangeShapeType="1"/>
            </p:cNvCxnSpPr>
            <p:nvPr/>
          </p:nvCxnSpPr>
          <p:spPr bwMode="auto">
            <a:xfrm rot="5400000">
              <a:off x="6862760" y="892541"/>
              <a:ext cx="777857" cy="568952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84" name="Straight Connector 34"/>
            <p:cNvCxnSpPr>
              <a:cxnSpLocks noChangeShapeType="1"/>
            </p:cNvCxnSpPr>
            <p:nvPr/>
          </p:nvCxnSpPr>
          <p:spPr bwMode="auto">
            <a:xfrm rot="16200000" flipH="1">
              <a:off x="7367891" y="950096"/>
              <a:ext cx="779910" cy="451790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cxnSp>
          <p:nvCxnSpPr>
            <p:cNvPr id="385" name="Straight Connector 35"/>
            <p:cNvCxnSpPr>
              <a:cxnSpLocks noChangeShapeType="1"/>
            </p:cNvCxnSpPr>
            <p:nvPr/>
          </p:nvCxnSpPr>
          <p:spPr bwMode="auto">
            <a:xfrm flipV="1">
              <a:off x="7521836" y="15362"/>
              <a:ext cx="940668" cy="767595"/>
            </a:xfrm>
            <a:prstGeom prst="line">
              <a:avLst/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</p:spPr>
        </p:cxnSp>
        <p:grpSp>
          <p:nvGrpSpPr>
            <p:cNvPr id="237" name="Group 46"/>
            <p:cNvGrpSpPr>
              <a:grpSpLocks/>
            </p:cNvGrpSpPr>
            <p:nvPr/>
          </p:nvGrpSpPr>
          <p:grpSpPr bwMode="auto">
            <a:xfrm flipH="1">
              <a:off x="8432160" y="9205"/>
              <a:ext cx="1751531" cy="2176561"/>
              <a:chOff x="1285852" y="2455650"/>
              <a:chExt cx="3299370" cy="3367232"/>
            </a:xfrm>
          </p:grpSpPr>
          <p:sp>
            <p:nvSpPr>
              <p:cNvPr id="387" name="Oval 47"/>
              <p:cNvSpPr>
                <a:spLocks noChangeArrowheads="1"/>
              </p:cNvSpPr>
              <p:nvPr/>
            </p:nvSpPr>
            <p:spPr bwMode="auto">
              <a:xfrm>
                <a:off x="2714613" y="3571874"/>
                <a:ext cx="182880" cy="182881"/>
              </a:xfrm>
              <a:prstGeom prst="ellipse">
                <a:avLst/>
              </a:prstGeom>
              <a:solidFill>
                <a:schemeClr val="tx2"/>
              </a:solidFill>
              <a:ln w="25400" algn="ctr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400">
                  <a:solidFill>
                    <a:srgbClr val="CCCCCC"/>
                  </a:solidFill>
                </a:endParaRPr>
              </a:p>
            </p:txBody>
          </p:sp>
          <p:grpSp>
            <p:nvGrpSpPr>
              <p:cNvPr id="241" name="Group 165"/>
              <p:cNvGrpSpPr>
                <a:grpSpLocks/>
              </p:cNvGrpSpPr>
              <p:nvPr/>
            </p:nvGrpSpPr>
            <p:grpSpPr bwMode="auto">
              <a:xfrm>
                <a:off x="1285852" y="2455650"/>
                <a:ext cx="3299370" cy="3367232"/>
                <a:chOff x="1285852" y="2455650"/>
                <a:chExt cx="3299370" cy="3367232"/>
              </a:xfrm>
            </p:grpSpPr>
            <p:grpSp>
              <p:nvGrpSpPr>
                <p:cNvPr id="244" name="Group 140"/>
                <p:cNvGrpSpPr>
                  <a:grpSpLocks/>
                </p:cNvGrpSpPr>
                <p:nvPr/>
              </p:nvGrpSpPr>
              <p:grpSpPr bwMode="auto">
                <a:xfrm>
                  <a:off x="1285852" y="4714882"/>
                  <a:ext cx="1040136" cy="1108000"/>
                  <a:chOff x="813082" y="2673113"/>
                  <a:chExt cx="1040136" cy="1108000"/>
                </a:xfrm>
              </p:grpSpPr>
              <p:sp>
                <p:nvSpPr>
                  <p:cNvPr id="39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1241710" y="2673113"/>
                    <a:ext cx="182880" cy="182880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400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813082" y="3598233"/>
                    <a:ext cx="182880" cy="182880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40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1670338" y="3598233"/>
                    <a:ext cx="182880" cy="182880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cxnSp>
                <p:nvCxnSpPr>
                  <p:cNvPr id="402" name="Straight Connector 62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662777" y="3018530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403" name="Straight Connector 63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83331" y="3014958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</p:grpSp>
            <p:grpSp>
              <p:nvGrpSpPr>
                <p:cNvPr id="245" name="Group 146"/>
                <p:cNvGrpSpPr>
                  <a:grpSpLocks/>
                </p:cNvGrpSpPr>
                <p:nvPr/>
              </p:nvGrpSpPr>
              <p:grpSpPr bwMode="auto">
                <a:xfrm>
                  <a:off x="3071802" y="4714880"/>
                  <a:ext cx="1040136" cy="1108002"/>
                  <a:chOff x="813082" y="2673111"/>
                  <a:chExt cx="1040136" cy="1108002"/>
                </a:xfrm>
              </p:grpSpPr>
              <p:sp>
                <p:nvSpPr>
                  <p:cNvPr id="39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1241710" y="2673111"/>
                    <a:ext cx="182880" cy="182881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39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813082" y="3598232"/>
                    <a:ext cx="182880" cy="182881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sp>
                <p:nvSpPr>
                  <p:cNvPr id="396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1670338" y="3598232"/>
                    <a:ext cx="182880" cy="182881"/>
                  </a:xfrm>
                  <a:prstGeom prst="ellipse">
                    <a:avLst/>
                  </a:prstGeom>
                  <a:solidFill>
                    <a:schemeClr val="tx2"/>
                  </a:solidFill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endParaRPr lang="en-US" sz="2400">
                      <a:solidFill>
                        <a:srgbClr val="CCCCCC"/>
                      </a:solidFill>
                    </a:endParaRPr>
                  </a:p>
                </p:txBody>
              </p:sp>
              <p:cxnSp>
                <p:nvCxnSpPr>
                  <p:cNvPr id="397" name="Straight Connector 57"/>
                  <p:cNvCxnSpPr>
                    <a:cxnSpLocks noChangeShapeType="1"/>
                  </p:cNvCxnSpPr>
                  <p:nvPr/>
                </p:nvCxnSpPr>
                <p:spPr bwMode="auto">
                  <a:xfrm rot="-5400000" flipH="1" flipV="1">
                    <a:off x="662777" y="3018530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98" name="Straight Connector 58"/>
                  <p:cNvCxnSpPr>
                    <a:cxnSpLocks noChangeShapeType="1"/>
                  </p:cNvCxnSpPr>
                  <p:nvPr/>
                </p:nvCxnSpPr>
                <p:spPr bwMode="auto">
                  <a:xfrm rot="5400000" flipV="1">
                    <a:off x="1083331" y="3014958"/>
                    <a:ext cx="925122" cy="428628"/>
                  </a:xfrm>
                  <a:prstGeom prst="line">
                    <a:avLst/>
                  </a:prstGeom>
                  <a:noFill/>
                  <a:ln w="25400" algn="ctr">
                    <a:solidFill>
                      <a:schemeClr val="tx2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391" name="Straight Connector 51"/>
                <p:cNvCxnSpPr>
                  <a:cxnSpLocks noChangeShapeType="1"/>
                  <a:endCxn id="399" idx="3"/>
                </p:cNvCxnSpPr>
                <p:nvPr/>
              </p:nvCxnSpPr>
              <p:spPr bwMode="auto">
                <a:xfrm rot="5400000">
                  <a:off x="1675939" y="3734367"/>
                  <a:ext cx="1201938" cy="1071292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2" name="Straight Connector 52"/>
                <p:cNvCxnSpPr>
                  <a:cxnSpLocks noChangeShapeType="1"/>
                  <a:endCxn id="394" idx="5"/>
                </p:cNvCxnSpPr>
                <p:nvPr/>
              </p:nvCxnSpPr>
              <p:spPr bwMode="auto">
                <a:xfrm rot="16200000" flipH="1">
                  <a:off x="2627749" y="3842203"/>
                  <a:ext cx="1205510" cy="852048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  <p:cxnSp>
              <p:nvCxnSpPr>
                <p:cNvPr id="393" name="Straight Connector 53"/>
                <p:cNvCxnSpPr>
                  <a:cxnSpLocks noChangeShapeType="1"/>
                </p:cNvCxnSpPr>
                <p:nvPr/>
              </p:nvCxnSpPr>
              <p:spPr bwMode="auto">
                <a:xfrm flipV="1">
                  <a:off x="2812832" y="2455650"/>
                  <a:ext cx="1772390" cy="1187664"/>
                </a:xfrm>
                <a:prstGeom prst="line">
                  <a:avLst/>
                </a:prstGeom>
                <a:noFill/>
                <a:ln w="25400" algn="ctr">
                  <a:solidFill>
                    <a:schemeClr val="tx2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404" name="TextBox 403"/>
            <p:cNvSpPr txBox="1">
              <a:spLocks noChangeArrowheads="1"/>
            </p:cNvSpPr>
            <p:nvPr/>
          </p:nvSpPr>
          <p:spPr bwMode="auto">
            <a:xfrm>
              <a:off x="8582195" y="2253828"/>
              <a:ext cx="267197" cy="595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5" name="TextBox 404"/>
            <p:cNvSpPr txBox="1">
              <a:spLocks noChangeArrowheads="1"/>
            </p:cNvSpPr>
            <p:nvPr/>
          </p:nvSpPr>
          <p:spPr bwMode="auto">
            <a:xfrm>
              <a:off x="8582195" y="2316428"/>
              <a:ext cx="267197" cy="5849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6" name="TextBox 405"/>
            <p:cNvSpPr txBox="1">
              <a:spLocks noChangeArrowheads="1"/>
            </p:cNvSpPr>
            <p:nvPr/>
          </p:nvSpPr>
          <p:spPr bwMode="auto">
            <a:xfrm>
              <a:off x="8582195" y="2372868"/>
              <a:ext cx="267197" cy="595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7" name="TextBox 406"/>
            <p:cNvSpPr txBox="1">
              <a:spLocks noChangeArrowheads="1"/>
            </p:cNvSpPr>
            <p:nvPr/>
          </p:nvSpPr>
          <p:spPr bwMode="auto">
            <a:xfrm>
              <a:off x="8582195" y="2430335"/>
              <a:ext cx="267197" cy="58494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8" name="TextBox 407"/>
            <p:cNvSpPr txBox="1">
              <a:spLocks noChangeArrowheads="1"/>
            </p:cNvSpPr>
            <p:nvPr/>
          </p:nvSpPr>
          <p:spPr bwMode="auto">
            <a:xfrm>
              <a:off x="8582195" y="2491907"/>
              <a:ext cx="267197" cy="59519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09" name="TextBox 16"/>
            <p:cNvSpPr txBox="1">
              <a:spLocks noChangeArrowheads="1"/>
            </p:cNvSpPr>
            <p:nvPr/>
          </p:nvSpPr>
          <p:spPr bwMode="auto">
            <a:xfrm>
              <a:off x="10119095" y="2027317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r>
                <a:rPr lang="en-US" sz="1200" dirty="0" smtClean="0"/>
                <a:t>111</a:t>
              </a:r>
              <a:endParaRPr lang="en-US" sz="1200" dirty="0"/>
            </a:p>
          </p:txBody>
        </p:sp>
        <p:sp>
          <p:nvSpPr>
            <p:cNvPr id="410" name="TextBox 9"/>
            <p:cNvSpPr txBox="1">
              <a:spLocks noChangeArrowheads="1"/>
            </p:cNvSpPr>
            <p:nvPr/>
          </p:nvSpPr>
          <p:spPr bwMode="auto">
            <a:xfrm>
              <a:off x="9913848" y="1435619"/>
              <a:ext cx="75860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 smtClean="0"/>
                <a:t>11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16081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GRAHAM@KUEDRPNTSVWZY5H8" val="4601"/>
</p:tagLst>
</file>

<file path=ppt/theme/theme1.xml><?xml version="1.0" encoding="utf-8"?>
<a:theme xmlns:a="http://schemas.openxmlformats.org/drawingml/2006/main" name="Rutgers">
  <a:themeElements>
    <a:clrScheme name="RU_Template_Verdana_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U_Template_Verdana_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Verdana_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Verdana_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Verdana_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AT&amp;T Presentation</Template>
  <TotalTime>42837</TotalTime>
  <Words>7635</Words>
  <Application>Microsoft Office PowerPoint</Application>
  <PresentationFormat>On-screen Show (4:3)</PresentationFormat>
  <Paragraphs>1238</Paragraphs>
  <Slides>91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Rutgers</vt:lpstr>
      <vt:lpstr>Acrobat Document</vt:lpstr>
      <vt:lpstr>Equation</vt:lpstr>
      <vt:lpstr>Sampling for Big Data</vt:lpstr>
      <vt:lpstr>Big Data</vt:lpstr>
      <vt:lpstr>Why Reduce?</vt:lpstr>
      <vt:lpstr>Why Sample?</vt:lpstr>
      <vt:lpstr>Alternatives to Sampling</vt:lpstr>
      <vt:lpstr>Health Warning: contains probabilities</vt:lpstr>
      <vt:lpstr>Outline</vt:lpstr>
      <vt:lpstr>Sampling as a Mediator of Constraints</vt:lpstr>
      <vt:lpstr>Motivating Application: ISP Data</vt:lpstr>
      <vt:lpstr>Structure of Large ISP Networks</vt:lpstr>
      <vt:lpstr>Measuring the ISP Network: Data Sources</vt:lpstr>
      <vt:lpstr>Why Summarize (ISP) Big Data?</vt:lpstr>
      <vt:lpstr>Data Scale: Summarization and Sampling</vt:lpstr>
      <vt:lpstr>Traffic Measurement in the ISP Network</vt:lpstr>
      <vt:lpstr>Massive Dataset: Flow Records</vt:lpstr>
      <vt:lpstr>Flows, Flow Records and Sampling</vt:lpstr>
      <vt:lpstr>Abstraction: Keyed Data Streams</vt:lpstr>
      <vt:lpstr>Inclusion Sampling and Estimation</vt:lpstr>
      <vt:lpstr>Independent Stream Sampling </vt:lpstr>
      <vt:lpstr>Bernoulli Sampling</vt:lpstr>
      <vt:lpstr>Reservoir Sampling</vt:lpstr>
      <vt:lpstr>Reservoir Sampling: Skip Counting</vt:lpstr>
      <vt:lpstr>Reservoir Sampling via Order Sampling</vt:lpstr>
      <vt:lpstr>Handling Weights</vt:lpstr>
      <vt:lpstr>Weighted random sampling</vt:lpstr>
      <vt:lpstr>Priority Sampling</vt:lpstr>
      <vt:lpstr>Priority Sampling in Databases</vt:lpstr>
      <vt:lpstr>Making Stream Samples Smarter</vt:lpstr>
      <vt:lpstr>Sketch Guided Sampling</vt:lpstr>
      <vt:lpstr>Challenges for Smart Stream Sampling</vt:lpstr>
      <vt:lpstr>Future for Smarter Stream Sampling</vt:lpstr>
      <vt:lpstr>Stream Sampling: Sampling as Cost Optimization</vt:lpstr>
      <vt:lpstr>Matching Data to Sampling Analysis</vt:lpstr>
      <vt:lpstr>Heavy Tails in the Internet and Beyond</vt:lpstr>
      <vt:lpstr>Non-Uniform Sampling</vt:lpstr>
      <vt:lpstr>Costs of Non-Uniform Sampling </vt:lpstr>
      <vt:lpstr>Minimal Cost Sampling: IPPS</vt:lpstr>
      <vt:lpstr>Error Estimates and Bounds</vt:lpstr>
      <vt:lpstr>Sampled IP Traffic Measurements</vt:lpstr>
      <vt:lpstr>Estimation Accuracy in Practice</vt:lpstr>
      <vt:lpstr>Heavy Hitters:  Exact vs. Aggregate vs. Sampled</vt:lpstr>
      <vt:lpstr>Cost Optimization for Sampling</vt:lpstr>
      <vt:lpstr>IPPS Stream Reservoir Sampling</vt:lpstr>
      <vt:lpstr>Structure (Un)Aware Sampling</vt:lpstr>
      <vt:lpstr>Localizing Weight Redistribution</vt:lpstr>
      <vt:lpstr>Fair Sampling Across Subpopulations</vt:lpstr>
      <vt:lpstr>Fair Sampling Across Subpopulations</vt:lpstr>
      <vt:lpstr>Stable Sampling</vt:lpstr>
      <vt:lpstr>Summary of Part 1</vt:lpstr>
      <vt:lpstr>Sampling for Big Data</vt:lpstr>
      <vt:lpstr>Outline</vt:lpstr>
      <vt:lpstr>Data Scale: Hashing and Coordination</vt:lpstr>
      <vt:lpstr>Sampling from the set of items</vt:lpstr>
      <vt:lpstr>Permanent Random Numbers</vt:lpstr>
      <vt:lpstr>Hash Functions</vt:lpstr>
      <vt:lpstr>Mathematical Hashing</vt:lpstr>
      <vt:lpstr>Bottom-k sampling</vt:lpstr>
      <vt:lpstr>Subset Size Estimation from Bottom-k</vt:lpstr>
      <vt:lpstr>Similarity Estimation</vt:lpstr>
      <vt:lpstr>Technical Issue: Min-wise hashing</vt:lpstr>
      <vt:lpstr>Bottom-k hashing for F0 Estimation</vt:lpstr>
      <vt:lpstr>Analysis of F0 algorithm</vt:lpstr>
      <vt:lpstr>Consistent Weighted Sampling</vt:lpstr>
      <vt:lpstr>Consistent Weighted Sampling</vt:lpstr>
      <vt:lpstr>Trajectory Sampling</vt:lpstr>
      <vt:lpstr>Hash Sampling in Network Management </vt:lpstr>
      <vt:lpstr>Advanced Sampling from Sketches</vt:lpstr>
      <vt:lpstr>L0 Sampling</vt:lpstr>
      <vt:lpstr>Sampling Process</vt:lpstr>
      <vt:lpstr>Hash-based sampling summary</vt:lpstr>
      <vt:lpstr>Data Scale: Massive Graph Sampling</vt:lpstr>
      <vt:lpstr>Massive Graph Sampling</vt:lpstr>
      <vt:lpstr>Retrospective analysis of ISP graphs</vt:lpstr>
      <vt:lpstr>Goals for Graph Sampling</vt:lpstr>
      <vt:lpstr>Models for Graph Sampling</vt:lpstr>
      <vt:lpstr>Node and Edge Properties</vt:lpstr>
      <vt:lpstr>Induced subgraph sampling</vt:lpstr>
      <vt:lpstr>HT Estimators for Graphs</vt:lpstr>
      <vt:lpstr>Graph Sampling Heuristics</vt:lpstr>
      <vt:lpstr>Random Walks Sampling</vt:lpstr>
      <vt:lpstr>Subgraph estimation: counting triangles</vt:lpstr>
      <vt:lpstr>Subgraph Sampling in Streams</vt:lpstr>
      <vt:lpstr>Graph Sampling Summary</vt:lpstr>
      <vt:lpstr>Current Directions in Sampling</vt:lpstr>
      <vt:lpstr>Outline</vt:lpstr>
      <vt:lpstr>Role and Challenges for Sampling</vt:lpstr>
      <vt:lpstr>Sampling and Big Data Systems</vt:lpstr>
      <vt:lpstr>Sampling + KDD</vt:lpstr>
      <vt:lpstr>Sampling and Privacy</vt:lpstr>
      <vt:lpstr>Advert: Now Hiring…</vt:lpstr>
      <vt:lpstr>Sampling for Big Data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 for Big Data</dc:title>
  <dc:creator>duffield</dc:creator>
  <cp:lastModifiedBy>Graham</cp:lastModifiedBy>
  <cp:revision>1433</cp:revision>
  <dcterms:created xsi:type="dcterms:W3CDTF">2012-10-19T17:16:09Z</dcterms:created>
  <dcterms:modified xsi:type="dcterms:W3CDTF">2014-08-24T11:55:03Z</dcterms:modified>
</cp:coreProperties>
</file>