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08"/>
  </p:notesMasterIdLst>
  <p:sldIdLst>
    <p:sldId id="408" r:id="rId2"/>
    <p:sldId id="580" r:id="rId3"/>
    <p:sldId id="412" r:id="rId4"/>
    <p:sldId id="409" r:id="rId5"/>
    <p:sldId id="459" r:id="rId6"/>
    <p:sldId id="460" r:id="rId7"/>
    <p:sldId id="462" r:id="rId8"/>
    <p:sldId id="463" r:id="rId9"/>
    <p:sldId id="464" r:id="rId10"/>
    <p:sldId id="411" r:id="rId11"/>
    <p:sldId id="414" r:id="rId12"/>
    <p:sldId id="415" r:id="rId13"/>
    <p:sldId id="416" r:id="rId14"/>
    <p:sldId id="421" r:id="rId15"/>
    <p:sldId id="465" r:id="rId16"/>
    <p:sldId id="466" r:id="rId17"/>
    <p:sldId id="467" r:id="rId18"/>
    <p:sldId id="468" r:id="rId19"/>
    <p:sldId id="469" r:id="rId20"/>
    <p:sldId id="470" r:id="rId21"/>
    <p:sldId id="471" r:id="rId22"/>
    <p:sldId id="472" r:id="rId23"/>
    <p:sldId id="473" r:id="rId24"/>
    <p:sldId id="474" r:id="rId25"/>
    <p:sldId id="475" r:id="rId26"/>
    <p:sldId id="476" r:id="rId27"/>
    <p:sldId id="477" r:id="rId28"/>
    <p:sldId id="478" r:id="rId29"/>
    <p:sldId id="479" r:id="rId30"/>
    <p:sldId id="480" r:id="rId31"/>
    <p:sldId id="481" r:id="rId32"/>
    <p:sldId id="482" r:id="rId33"/>
    <p:sldId id="483" r:id="rId34"/>
    <p:sldId id="484" r:id="rId35"/>
    <p:sldId id="486" r:id="rId36"/>
    <p:sldId id="489" r:id="rId37"/>
    <p:sldId id="491" r:id="rId38"/>
    <p:sldId id="492" r:id="rId39"/>
    <p:sldId id="493" r:id="rId40"/>
    <p:sldId id="496" r:id="rId41"/>
    <p:sldId id="498" r:id="rId42"/>
    <p:sldId id="499" r:id="rId43"/>
    <p:sldId id="500" r:id="rId44"/>
    <p:sldId id="502" r:id="rId45"/>
    <p:sldId id="503" r:id="rId46"/>
    <p:sldId id="504" r:id="rId47"/>
    <p:sldId id="506" r:id="rId48"/>
    <p:sldId id="507" r:id="rId49"/>
    <p:sldId id="514" r:id="rId50"/>
    <p:sldId id="516" r:id="rId51"/>
    <p:sldId id="517" r:id="rId52"/>
    <p:sldId id="518" r:id="rId53"/>
    <p:sldId id="520" r:id="rId54"/>
    <p:sldId id="522" r:id="rId55"/>
    <p:sldId id="523" r:id="rId56"/>
    <p:sldId id="525" r:id="rId57"/>
    <p:sldId id="526" r:id="rId58"/>
    <p:sldId id="527" r:id="rId59"/>
    <p:sldId id="528" r:id="rId60"/>
    <p:sldId id="529" r:id="rId61"/>
    <p:sldId id="530" r:id="rId62"/>
    <p:sldId id="531" r:id="rId63"/>
    <p:sldId id="532" r:id="rId64"/>
    <p:sldId id="547" r:id="rId65"/>
    <p:sldId id="548" r:id="rId66"/>
    <p:sldId id="549" r:id="rId67"/>
    <p:sldId id="550" r:id="rId68"/>
    <p:sldId id="551" r:id="rId69"/>
    <p:sldId id="552" r:id="rId70"/>
    <p:sldId id="553" r:id="rId71"/>
    <p:sldId id="554" r:id="rId72"/>
    <p:sldId id="555" r:id="rId73"/>
    <p:sldId id="557" r:id="rId74"/>
    <p:sldId id="581" r:id="rId75"/>
    <p:sldId id="582" r:id="rId76"/>
    <p:sldId id="558" r:id="rId77"/>
    <p:sldId id="559" r:id="rId78"/>
    <p:sldId id="560" r:id="rId79"/>
    <p:sldId id="561" r:id="rId80"/>
    <p:sldId id="562" r:id="rId81"/>
    <p:sldId id="563" r:id="rId82"/>
    <p:sldId id="564" r:id="rId83"/>
    <p:sldId id="565" r:id="rId84"/>
    <p:sldId id="566" r:id="rId85"/>
    <p:sldId id="567" r:id="rId86"/>
    <p:sldId id="568" r:id="rId87"/>
    <p:sldId id="569" r:id="rId88"/>
    <p:sldId id="570" r:id="rId89"/>
    <p:sldId id="571" r:id="rId90"/>
    <p:sldId id="572" r:id="rId91"/>
    <p:sldId id="573" r:id="rId92"/>
    <p:sldId id="578" r:id="rId93"/>
    <p:sldId id="574" r:id="rId94"/>
    <p:sldId id="583" r:id="rId95"/>
    <p:sldId id="575" r:id="rId96"/>
    <p:sldId id="576" r:id="rId97"/>
    <p:sldId id="584" r:id="rId98"/>
    <p:sldId id="577" r:id="rId99"/>
    <p:sldId id="579" r:id="rId100"/>
    <p:sldId id="585" r:id="rId101"/>
    <p:sldId id="586" r:id="rId102"/>
    <p:sldId id="587" r:id="rId103"/>
    <p:sldId id="589" r:id="rId104"/>
    <p:sldId id="590" r:id="rId105"/>
    <p:sldId id="588" r:id="rId106"/>
    <p:sldId id="591" r:id="rId10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-99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True Value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20</c:v>
                </c:pt>
                <c:pt idx="1">
                  <c:v>10</c:v>
                </c:pt>
                <c:pt idx="2">
                  <c:v>5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3FD-2441-B2C7-91A0D7E8903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Estimated Value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24</c:v>
                </c:pt>
                <c:pt idx="1">
                  <c:v>5</c:v>
                </c:pt>
                <c:pt idx="2">
                  <c:v>-1</c:v>
                </c:pt>
                <c:pt idx="3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3FD-2441-B2C7-91A0D7E8903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Noise Amount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3FD-2441-B2C7-91A0D7E890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99850752"/>
        <c:axId val="496703104"/>
      </c:barChart>
      <c:catAx>
        <c:axId val="499850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6703104"/>
        <c:crosses val="autoZero"/>
        <c:auto val="1"/>
        <c:lblAlgn val="ctr"/>
        <c:lblOffset val="100"/>
        <c:noMultiLvlLbl val="0"/>
      </c:catAx>
      <c:valAx>
        <c:axId val="496703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9850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0F6018-F71A-4782-ACC4-250A9DECD41B}" type="datetimeFigureOut">
              <a:rPr lang="en-US" smtClean="0"/>
              <a:t>6/15/2019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2006B0-0F25-4E50-80B2-CA44D9534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2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min </a:t>
            </a:r>
            <a:r>
              <a:rPr lang="en-US" dirty="0" err="1"/>
              <a:t>q&amp;a</a:t>
            </a:r>
            <a:r>
              <a:rPr lang="en-US" dirty="0"/>
              <a:t> at the end of each module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006B0-0F25-4E50-80B2-CA44D95343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1374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definition of LDP is not new.</a:t>
            </a:r>
          </a:p>
          <a:p>
            <a:r>
              <a:rPr lang="en-US" dirty="0"/>
              <a:t>Comes from 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5220B-0D26-4134-AF55-B2FC4692EF1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54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use variance, but one can also use others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CB28C-0FA7-474A-A639-9DBDEACD0F7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4395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remind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5220B-0D26-4134-AF55-B2FC4692EF1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6461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Suppose there are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/>
                  <a:t> values,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=1−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smtClean="0"/>
                  <a:t>Suppose there are </a:t>
                </a:r>
                <a:r>
                  <a:rPr lang="en-US" i="0">
                    <a:latin typeface="Cambria Math" panose="02040503050406030204" pitchFamily="18" charset="0"/>
                  </a:rPr>
                  <a:t>𝑑=2</a:t>
                </a:r>
                <a:r>
                  <a:rPr lang="en-US" dirty="0"/>
                  <a:t> values, </a:t>
                </a:r>
                <a:r>
                  <a:rPr lang="en-US" i="0">
                    <a:latin typeface="Cambria Math" panose="02040503050406030204" pitchFamily="18" charset="0"/>
                  </a:rPr>
                  <a:t>𝑞=(1−𝑝)/(𝑑−1)=1−𝑝</a:t>
                </a:r>
                <a:endParaRPr lang="en-US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5220B-0D26-4134-AF55-B2FC4692EF1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8121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Accuracy is defined as relative error, or variance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5220B-0D26-4134-AF55-B2FC4692EF1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296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g</a:t>
                </a:r>
                <a:r>
                  <a:rPr lang="zh-CN" altLang="en-US" baseline="0" dirty="0"/>
                  <a:t> </a:t>
                </a:r>
                <a:r>
                  <a:rPr lang="en-US" altLang="zh-CN" baseline="0" dirty="0"/>
                  <a:t>is</a:t>
                </a:r>
                <a:r>
                  <a:rPr lang="zh-CN" altLang="en-US" baseline="0" dirty="0"/>
                  <a:t> </a:t>
                </a:r>
                <a:r>
                  <a:rPr lang="en-US" altLang="zh-CN" baseline="0" dirty="0"/>
                  <a:t>number</a:t>
                </a:r>
                <a:r>
                  <a:rPr lang="zh-CN" altLang="en-US" baseline="0" dirty="0"/>
                  <a:t> </a:t>
                </a:r>
                <a:r>
                  <a:rPr lang="en-US" altLang="zh-CN" baseline="0" dirty="0"/>
                  <a:t>of</a:t>
                </a:r>
                <a:r>
                  <a:rPr lang="zh-CN" altLang="en-US" baseline="0" dirty="0"/>
                  <a:t> </a:t>
                </a:r>
                <a:r>
                  <a:rPr lang="en-US" altLang="zh-CN" baseline="0" dirty="0"/>
                  <a:t>groups</a:t>
                </a: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i="0" smtClean="0">
                    <a:latin typeface="Cambria Math" panose="02040503050406030204" pitchFamily="18" charset="0"/>
                  </a:rPr>
                  <a:t>〖</a:t>
                </a:r>
                <a:r>
                  <a:rPr lang="en-US" i="0">
                    <a:latin typeface="Cambria Math" panose="02040503050406030204" pitchFamily="18" charset="0"/>
                  </a:rPr>
                  <a:t>𝐸[𝐼</a:t>
                </a:r>
                <a:r>
                  <a:rPr lang="en-US" i="0" smtClean="0">
                    <a:latin typeface="Cambria Math" panose="02040503050406030204" pitchFamily="18" charset="0"/>
                  </a:rPr>
                  <a:t>〗_</a:t>
                </a:r>
                <a:r>
                  <a:rPr lang="en-US" i="0">
                    <a:latin typeface="Cambria Math" panose="02040503050406030204" pitchFamily="18" charset="0"/>
                  </a:rPr>
                  <a:t>𝑣</a:t>
                </a:r>
                <a:r>
                  <a:rPr lang="en-US" dirty="0" smtClean="0"/>
                  <a:t>] is the number of users whose 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5220B-0D26-4134-AF55-B2FC4692EF1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725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now assume D=[-1,+1]. We will go to the more complex setting later.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5220B-0D26-4134-AF55-B2FC4692EF14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4666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3CB28C-0FA7-474A-A639-9DBDEACD0F7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6681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effectively reduce the size of the set from Cartesian product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5220B-0D26-4134-AF55-B2FC4692EF1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5615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effectively reduce the size of the set from Cartesian product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5220B-0D26-4134-AF55-B2FC4692EF1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051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min </a:t>
            </a:r>
            <a:r>
              <a:rPr lang="en-US" dirty="0" err="1"/>
              <a:t>q&amp;a</a:t>
            </a:r>
            <a:r>
              <a:rPr lang="en-US" dirty="0"/>
              <a:t> at the end of each module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006B0-0F25-4E50-80B2-CA44D95343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1127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effectively reduce the size of the set from Cartesian product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5220B-0D26-4134-AF55-B2FC4692EF14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7114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mainly three styles, but there are many papers in the third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5220B-0D26-4134-AF55-B2FC4692EF1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67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min </a:t>
            </a:r>
            <a:r>
              <a:rPr lang="en-US" dirty="0" err="1"/>
              <a:t>q&amp;a</a:t>
            </a:r>
            <a:r>
              <a:rPr lang="en-US" dirty="0"/>
              <a:t> at the end of each module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006B0-0F25-4E50-80B2-CA44D953435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47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min </a:t>
            </a:r>
            <a:r>
              <a:rPr lang="en-US" dirty="0" err="1"/>
              <a:t>q&amp;a</a:t>
            </a:r>
            <a:r>
              <a:rPr lang="en-US" dirty="0"/>
              <a:t> at the end of each module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006B0-0F25-4E50-80B2-CA44D953435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909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min </a:t>
            </a:r>
            <a:r>
              <a:rPr lang="en-US" dirty="0" err="1"/>
              <a:t>q&amp;a</a:t>
            </a:r>
            <a:r>
              <a:rPr lang="en-US" dirty="0"/>
              <a:t> at the end of each module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006B0-0F25-4E50-80B2-CA44D95343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073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min </a:t>
            </a:r>
            <a:r>
              <a:rPr lang="en-US" dirty="0" err="1"/>
              <a:t>q&amp;a</a:t>
            </a:r>
            <a:r>
              <a:rPr lang="en-US" dirty="0"/>
              <a:t> at the end of each module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2006B0-0F25-4E50-80B2-CA44D95343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858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Feel free to interrupt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A55DE-DF10-4F8C-9E2A-4F1991D1FAD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97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effectively reduce the size of the set from Cartesian product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5220B-0D26-4134-AF55-B2FC4692EF1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05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encode is</a:t>
            </a:r>
            <a:r>
              <a:rPr lang="en-US" baseline="0" dirty="0"/>
              <a:t> mainly used for presenting the paper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95220B-0D26-4134-AF55-B2FC4692EF1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925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5A1908-93EB-4B1C-9F3D-61F7521AE8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0D83414-A5A6-4CFE-9CBA-596523EDAE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35CA492-AF08-459F-AACE-5CE9EFB04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C6E35-E367-451F-9A05-4DBEC7E26B77}" type="datetime1">
              <a:rPr lang="en-US" smtClean="0"/>
              <a:t>6/15/2019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BEB75C-852E-4BBB-BB81-42A69A047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7765689-48D4-4DE6-9D80-5791F9EA6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5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2DB4BF-6791-42D5-BA90-FBDB1AE3B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18ED49D-D4AC-49C7-AD50-A6D13C1E0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16B018-0637-4A05-80F8-1D154C961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038F3-5ECC-4905-8117-F83384CA23C4}" type="datetime1">
              <a:rPr lang="en-US" smtClean="0"/>
              <a:t>6/15/2019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499FEF6-5ACC-4A82-B002-36E5D147D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557BE9D-935E-46BD-BA1F-52FD789C9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172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1C09CB9-9D49-4ABF-9BC1-61C3145D11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5C23EEC-C0C5-4773-9C70-C749F32746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40BEFF-62C4-43EE-BE2E-F9450623B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B6914-77BF-4F17-9785-B65D8763166A}" type="datetime1">
              <a:rPr lang="en-US" smtClean="0"/>
              <a:t>6/15/2019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601BF44-5143-41F8-915B-1F92889CE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773361C-827F-4417-A817-DE1BCA0A0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49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B7CCDB-1274-49FA-8D2D-FCDD1992D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1ADA96C-0359-4BD2-AD82-1EA4C5B3A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 sz="20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544A2A9-1A13-4580-B5D6-856CD3F61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C935E-3B00-45B6-9013-EACB10F90AFA}" type="datetime1">
              <a:rPr lang="en-US" smtClean="0"/>
              <a:t>6/15/2019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CC207F7-E072-4CC4-AD5D-65554C3DE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3FB0A4D-BDF3-4ECC-8E6E-E681C6D28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11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23096E-EA96-456F-A4A3-A1460E604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0957BEB-36C1-4536-9497-955D2A055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72A735-939F-4BA8-A576-1C16AA65E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66FC1-F9F2-4C52-B924-9C3B759B12F8}" type="datetime1">
              <a:rPr lang="en-US" smtClean="0"/>
              <a:t>6/15/2019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6A79DD-62BE-4721-BCF2-C9FB38B00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89E558-77B6-4278-8BE3-B248698C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016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E2B199-FD33-4BFC-8570-ED89401D7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B643B2A-9AA9-4BE5-B37A-BE37AA1CD6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8703C0E-F1F3-4881-90DF-7A954B68AE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78C5B63-5175-4B4C-9F40-22E5A6894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155C7-F139-439E-8B1E-6669646EE3CB}" type="datetime1">
              <a:rPr lang="en-US" smtClean="0"/>
              <a:t>6/15/2019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8A8B45-06FC-4CBE-AF05-FF7834A4E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2404A6B-8ED0-438F-9D0E-BBDF7705B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192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82AD71-6402-4A70-850E-3779995DE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313DE72-02ED-4C20-BB5C-A5DFFE7AD6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C3D9C07-5357-43D8-A3CC-2AF094E31D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A6F387D-F56C-45F7-BCC8-2C500C2406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5838F0B-48E4-424B-B2F0-D364E7F895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FAD116A-B98C-4E14-87B8-0D1D5AA1F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8221B-D1E3-4C01-B98A-C1C2BF0ED98F}" type="datetime1">
              <a:rPr lang="en-US" smtClean="0"/>
              <a:t>6/15/2019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01EF528-C935-41E3-9475-4EFD1D668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860EA18-C2D3-4B3B-B715-27CB27266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185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60B0E3E-D3AA-4201-A406-AEFCC1FCC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B3705E1-594B-46F0-8942-76C12E4D5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26261-75AD-4F39-8F09-467DB2845F69}" type="datetime1">
              <a:rPr lang="en-US" smtClean="0"/>
              <a:t>6/15/2019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89C95B4-F6F3-4DA0-A0AC-B8104A24D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B934DF2-2D7F-4D36-A7AE-89E864821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59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43F999C-62BA-411E-AADA-50634F9E7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5B817-2BD0-479A-BAA4-5B692AB47F8C}" type="datetime1">
              <a:rPr lang="en-US" smtClean="0"/>
              <a:t>6/15/2019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45EBB0E2-65E0-4D66-9522-4244445B2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F777586-B5C1-4412-BF2F-C7A1BC3EF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212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6A243A-9E08-41BD-8A94-2BE8980AD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6083F82-FF8E-4FB1-A260-545327312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7DDBFFD-4A0C-4C8A-A476-E857CFDCC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6EEB3A9-47C9-4200-A9CC-58E5F5A90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CD339-C7CE-46BD-9F80-F58D7FBA1B7A}" type="datetime1">
              <a:rPr lang="en-US" smtClean="0"/>
              <a:t>6/15/2019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7AFBA8E-E757-4B50-82ED-109B2EEA7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3E91114-EB3D-4625-A572-685EC11B0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721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721E1D-F209-4114-8633-694F52C10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1FBCF55-EC49-47F5-835C-10AF3B72C5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EAF4B7A-E804-4434-A682-F73BA028E1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B333DC4-37A5-4DA9-872F-A1F84BE79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91F18-2BDB-442A-A399-8DD28C98D37B}" type="datetime1">
              <a:rPr lang="en-US" smtClean="0"/>
              <a:t>6/15/2019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B10A613-7032-4E10-AD46-3E231C17F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319C70F-63BD-44B2-99E6-85F574B91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731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8F6098E-1615-4E1B-9E0B-D8D8545E3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8CDF713-57DB-45DB-8B8C-5EE9189EE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580326E-C92E-405C-98F6-08914DF7D0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24E9EE-2059-4092-97C4-FACE0142515D}" type="datetime1">
              <a:rPr lang="en-US" smtClean="0"/>
              <a:t>6/15/2019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DC06F2-5829-4AF6-8F58-3D2ECF93E7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25D25C-F503-41AA-9CD6-D30911833F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35F12-AA12-4B31-8F39-2B897D3B9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27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nytimes.com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1.wmf"/><Relationship Id="rId4" Type="http://schemas.openxmlformats.org/officeDocument/2006/relationships/oleObject" Target="../embeddings/oleObject1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25.png"/><Relationship Id="rId7" Type="http://schemas.openxmlformats.org/officeDocument/2006/relationships/image" Target="../media/image19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2.png"/><Relationship Id="rId5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0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1.png"/><Relationship Id="rId5" Type="http://schemas.openxmlformats.org/officeDocument/2006/relationships/image" Target="../media/image271.png"/><Relationship Id="rId4" Type="http://schemas.openxmlformats.org/officeDocument/2006/relationships/image" Target="../media/image2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0.png"/><Relationship Id="rId18" Type="http://schemas.openxmlformats.org/officeDocument/2006/relationships/image" Target="../media/image261.png"/><Relationship Id="rId26" Type="http://schemas.openxmlformats.org/officeDocument/2006/relationships/image" Target="../media/image340.png"/><Relationship Id="rId3" Type="http://schemas.openxmlformats.org/officeDocument/2006/relationships/image" Target="../media/image24.png"/><Relationship Id="rId21" Type="http://schemas.openxmlformats.org/officeDocument/2006/relationships/image" Target="../media/image290.png"/><Relationship Id="rId34" Type="http://schemas.openxmlformats.org/officeDocument/2006/relationships/image" Target="../media/image201.png"/><Relationship Id="rId7" Type="http://schemas.openxmlformats.org/officeDocument/2006/relationships/image" Target="../media/image28.png"/><Relationship Id="rId12" Type="http://schemas.openxmlformats.org/officeDocument/2006/relationships/image" Target="../media/image180.png"/><Relationship Id="rId17" Type="http://schemas.openxmlformats.org/officeDocument/2006/relationships/image" Target="../media/image250.png"/><Relationship Id="rId25" Type="http://schemas.openxmlformats.org/officeDocument/2006/relationships/image" Target="../media/image330.png"/><Relationship Id="rId3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20.png"/><Relationship Id="rId20" Type="http://schemas.openxmlformats.org/officeDocument/2006/relationships/image" Target="../media/image280.png"/><Relationship Id="rId29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170.png"/><Relationship Id="rId24" Type="http://schemas.openxmlformats.org/officeDocument/2006/relationships/image" Target="../media/image320.png"/><Relationship Id="rId32" Type="http://schemas.openxmlformats.org/officeDocument/2006/relationships/image" Target="../media/image45.png"/><Relationship Id="rId5" Type="http://schemas.openxmlformats.org/officeDocument/2006/relationships/image" Target="../media/image26.png"/><Relationship Id="rId15" Type="http://schemas.openxmlformats.org/officeDocument/2006/relationships/image" Target="../media/image210.png"/><Relationship Id="rId23" Type="http://schemas.openxmlformats.org/officeDocument/2006/relationships/image" Target="../media/image310.png"/><Relationship Id="rId28" Type="http://schemas.openxmlformats.org/officeDocument/2006/relationships/image" Target="../media/image41.png"/><Relationship Id="rId10" Type="http://schemas.openxmlformats.org/officeDocument/2006/relationships/image" Target="../media/image160.png"/><Relationship Id="rId19" Type="http://schemas.openxmlformats.org/officeDocument/2006/relationships/image" Target="../media/image270.png"/><Relationship Id="rId31" Type="http://schemas.openxmlformats.org/officeDocument/2006/relationships/image" Target="../media/image44.png"/><Relationship Id="rId4" Type="http://schemas.openxmlformats.org/officeDocument/2006/relationships/image" Target="../media/image25.png"/><Relationship Id="rId9" Type="http://schemas.openxmlformats.org/officeDocument/2006/relationships/image" Target="../media/image150.png"/><Relationship Id="rId14" Type="http://schemas.openxmlformats.org/officeDocument/2006/relationships/image" Target="../media/image200.png"/><Relationship Id="rId22" Type="http://schemas.openxmlformats.org/officeDocument/2006/relationships/image" Target="../media/image300.png"/><Relationship Id="rId27" Type="http://schemas.openxmlformats.org/officeDocument/2006/relationships/image" Target="../media/image39.png"/><Relationship Id="rId30" Type="http://schemas.openxmlformats.org/officeDocument/2006/relationships/image" Target="../media/image43.png"/><Relationship Id="rId8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5" Type="http://schemas.openxmlformats.org/officeDocument/2006/relationships/image" Target="../media/image31.png"/><Relationship Id="rId4" Type="http://schemas.openxmlformats.org/officeDocument/2006/relationships/image" Target="../media/image18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gif"/><Relationship Id="rId9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1.png"/><Relationship Id="rId3" Type="http://schemas.openxmlformats.org/officeDocument/2006/relationships/image" Target="../media/image25.png"/><Relationship Id="rId7" Type="http://schemas.openxmlformats.org/officeDocument/2006/relationships/image" Target="../media/image4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31.png"/><Relationship Id="rId4" Type="http://schemas.openxmlformats.org/officeDocument/2006/relationships/image" Target="../media/image11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58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31.png"/><Relationship Id="rId9" Type="http://schemas.openxmlformats.org/officeDocument/2006/relationships/image" Target="../media/image8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4" Type="http://schemas.openxmlformats.org/officeDocument/2006/relationships/image" Target="../media/image13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7AF3D0-23B1-4091-BBA5-159C630C37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3984" y="1113485"/>
            <a:ext cx="8416031" cy="2387600"/>
          </a:xfrm>
        </p:spPr>
        <p:txBody>
          <a:bodyPr>
            <a:normAutofit/>
          </a:bodyPr>
          <a:lstStyle/>
          <a:p>
            <a:r>
              <a:rPr lang="en-US" dirty="0"/>
              <a:t>Privacy at Scale: Local Differential Privacy in Practice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="" xmlns:a16="http://schemas.microsoft.com/office/drawing/2014/main" id="{95B72617-1F52-4A69-A8B6-A60A794AC0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Graham </a:t>
            </a:r>
            <a:r>
              <a:rPr lang="en-US" sz="2400" dirty="0" err="1" smtClean="0">
                <a:solidFill>
                  <a:srgbClr val="C00000"/>
                </a:solidFill>
              </a:rPr>
              <a:t>Cormode</a:t>
            </a:r>
            <a:endParaRPr lang="en-US" sz="2400" dirty="0" smtClean="0">
              <a:solidFill>
                <a:srgbClr val="C00000"/>
              </a:solidFill>
            </a:endParaRPr>
          </a:p>
          <a:p>
            <a:r>
              <a:rPr lang="en-US" sz="2400" dirty="0" smtClean="0"/>
              <a:t>Based on a tutorial with </a:t>
            </a:r>
            <a:r>
              <a:rPr lang="en-US" sz="2400" dirty="0" err="1" smtClean="0"/>
              <a:t>Somesh</a:t>
            </a:r>
            <a:r>
              <a:rPr lang="en-US" sz="2400" dirty="0" smtClean="0"/>
              <a:t> </a:t>
            </a:r>
            <a:r>
              <a:rPr lang="en-US" sz="2400" dirty="0"/>
              <a:t>Jha, </a:t>
            </a:r>
            <a:r>
              <a:rPr lang="en-US" sz="2400" dirty="0" err="1"/>
              <a:t>Tejas</a:t>
            </a:r>
            <a:r>
              <a:rPr lang="en-US" sz="2400" dirty="0"/>
              <a:t> Kulkarni, </a:t>
            </a:r>
            <a:r>
              <a:rPr lang="en-US" sz="2400" dirty="0" err="1"/>
              <a:t>Ninghui</a:t>
            </a:r>
            <a:r>
              <a:rPr lang="en-US" sz="2400" dirty="0"/>
              <a:t> Li, </a:t>
            </a:r>
            <a:r>
              <a:rPr lang="en-US" sz="2400" dirty="0" err="1"/>
              <a:t>Divesh</a:t>
            </a:r>
            <a:r>
              <a:rPr lang="en-US" sz="2400" dirty="0"/>
              <a:t> Srivastava, and Tianhao Wang</a:t>
            </a:r>
          </a:p>
        </p:txBody>
      </p:sp>
    </p:spTree>
    <p:extLst>
      <p:ext uri="{BB962C8B-B14F-4D97-AF65-F5344CB8AC3E}">
        <p14:creationId xmlns:p14="http://schemas.microsoft.com/office/powerpoint/2010/main" val="94885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Trying to Reduce </a:t>
            </a:r>
            <a:r>
              <a:rPr lang="en-GB" dirty="0"/>
              <a:t>T</a:t>
            </a:r>
            <a:r>
              <a:rPr lang="en-GB" dirty="0" smtClean="0"/>
              <a:t>rust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349887" cy="4351338"/>
          </a:xfrm>
        </p:spPr>
        <p:txBody>
          <a:bodyPr>
            <a:normAutofit/>
          </a:bodyPr>
          <a:lstStyle/>
          <a:p>
            <a:r>
              <a:rPr lang="en-GB" dirty="0" smtClean="0"/>
              <a:t>Most work on differential </a:t>
            </a:r>
            <a:r>
              <a:rPr lang="en-GB" dirty="0"/>
              <a:t>p</a:t>
            </a:r>
            <a:r>
              <a:rPr lang="en-GB" dirty="0" smtClean="0"/>
              <a:t>rivacy assumes a </a:t>
            </a:r>
            <a:r>
              <a:rPr lang="en-GB" dirty="0" smtClean="0">
                <a:solidFill>
                  <a:srgbClr val="C00000"/>
                </a:solidFill>
              </a:rPr>
              <a:t>trusted party</a:t>
            </a:r>
          </a:p>
          <a:p>
            <a:pPr lvl="1"/>
            <a:r>
              <a:rPr lang="en-GB" dirty="0" smtClean="0">
                <a:solidFill>
                  <a:srgbClr val="C00000"/>
                </a:solidFill>
              </a:rPr>
              <a:t>Centralized </a:t>
            </a:r>
            <a:r>
              <a:rPr lang="en-GB" dirty="0" smtClean="0"/>
              <a:t>data </a:t>
            </a:r>
            <a:r>
              <a:rPr lang="en-GB" dirty="0" smtClean="0"/>
              <a:t>aggregator </a:t>
            </a:r>
            <a:r>
              <a:rPr lang="en-GB" dirty="0" smtClean="0"/>
              <a:t>that </a:t>
            </a:r>
            <a:r>
              <a:rPr lang="en-GB" dirty="0" smtClean="0"/>
              <a:t>sees the true, raw data</a:t>
            </a:r>
          </a:p>
          <a:p>
            <a:pPr lvl="1"/>
            <a:r>
              <a:rPr lang="en-GB" dirty="0" smtClean="0"/>
              <a:t>Can compute exact query answers, then perturb for privacy</a:t>
            </a:r>
          </a:p>
          <a:p>
            <a:endParaRPr lang="en-GB" dirty="0" smtClean="0"/>
          </a:p>
          <a:p>
            <a:r>
              <a:rPr lang="en-GB" dirty="0" smtClean="0"/>
              <a:t>A reasonable question: can we </a:t>
            </a:r>
            <a:r>
              <a:rPr lang="en-GB" dirty="0" smtClean="0">
                <a:solidFill>
                  <a:srgbClr val="C00000"/>
                </a:solidFill>
              </a:rPr>
              <a:t>reduce the amount of trust</a:t>
            </a:r>
            <a:r>
              <a:rPr lang="en-GB" dirty="0" smtClean="0"/>
              <a:t>?</a:t>
            </a:r>
          </a:p>
          <a:p>
            <a:pPr lvl="1"/>
            <a:r>
              <a:rPr lang="en-GB" dirty="0" smtClean="0"/>
              <a:t>Can we remove the trusted party from the equation?</a:t>
            </a:r>
          </a:p>
          <a:p>
            <a:pPr lvl="1"/>
            <a:r>
              <a:rPr lang="en-GB" dirty="0"/>
              <a:t>U</a:t>
            </a:r>
            <a:r>
              <a:rPr lang="en-GB" dirty="0" smtClean="0"/>
              <a:t>sers produce </a:t>
            </a:r>
            <a:r>
              <a:rPr lang="en-GB" dirty="0" smtClean="0">
                <a:solidFill>
                  <a:srgbClr val="C00000"/>
                </a:solidFill>
              </a:rPr>
              <a:t>locally private output</a:t>
            </a:r>
            <a:r>
              <a:rPr lang="en-GB" dirty="0" smtClean="0"/>
              <a:t>, aggregate to answer queries</a:t>
            </a:r>
          </a:p>
          <a:p>
            <a:endParaRPr lang="en-GB" dirty="0" smtClean="0"/>
          </a:p>
          <a:p>
            <a:r>
              <a:rPr lang="en-GB" dirty="0" smtClean="0"/>
              <a:t>One approach is to use </a:t>
            </a:r>
            <a:r>
              <a:rPr lang="en-GB" dirty="0" smtClean="0">
                <a:solidFill>
                  <a:srgbClr val="C00000"/>
                </a:solidFill>
              </a:rPr>
              <a:t>SMC </a:t>
            </a:r>
            <a:r>
              <a:rPr lang="en-GB" dirty="0"/>
              <a:t>or</a:t>
            </a:r>
            <a:r>
              <a:rPr lang="en-GB" dirty="0" smtClean="0">
                <a:solidFill>
                  <a:srgbClr val="C00000"/>
                </a:solidFill>
              </a:rPr>
              <a:t> homomorphic encryption</a:t>
            </a:r>
          </a:p>
          <a:p>
            <a:pPr lvl="1"/>
            <a:r>
              <a:rPr lang="en-GB" dirty="0" smtClean="0"/>
              <a:t>Merge encrypted data, and add noise for privacy inside encryption</a:t>
            </a:r>
          </a:p>
          <a:p>
            <a:pPr lvl="1"/>
            <a:r>
              <a:rPr lang="en-GB" dirty="0" smtClean="0"/>
              <a:t>Complex to get right, and very high computational overhead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9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References - Deployments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422400"/>
            <a:ext cx="8219017" cy="4754563"/>
          </a:xfrm>
        </p:spPr>
        <p:txBody>
          <a:bodyPr>
            <a:noAutofit/>
          </a:bodyPr>
          <a:lstStyle/>
          <a:p>
            <a:r>
              <a:rPr lang="en-GB" sz="2000" dirty="0"/>
              <a:t>Warner, S. L</a:t>
            </a:r>
            <a:r>
              <a:rPr lang="en-GB" sz="2000" dirty="0" smtClean="0"/>
              <a:t>. Randomised </a:t>
            </a:r>
            <a:r>
              <a:rPr lang="en-GB" sz="2000" dirty="0"/>
              <a:t>response: a survey technique for eliminating evasive answer </a:t>
            </a:r>
            <a:r>
              <a:rPr lang="en-GB" sz="2000" dirty="0" smtClean="0"/>
              <a:t>bias. J. ASA 1965. </a:t>
            </a:r>
            <a:r>
              <a:rPr lang="en-GB" sz="2000" dirty="0"/>
              <a:t>60 (309): </a:t>
            </a:r>
            <a:r>
              <a:rPr lang="en-GB" sz="2000" dirty="0" smtClean="0"/>
              <a:t>63–69</a:t>
            </a:r>
          </a:p>
          <a:p>
            <a:r>
              <a:rPr lang="en-GB" sz="2000" dirty="0" err="1" smtClean="0"/>
              <a:t>Úlfar</a:t>
            </a:r>
            <a:r>
              <a:rPr lang="en-GB" sz="2000" dirty="0" smtClean="0"/>
              <a:t> </a:t>
            </a:r>
            <a:r>
              <a:rPr lang="en-GB" sz="2000" dirty="0" err="1"/>
              <a:t>Erlingsson</a:t>
            </a:r>
            <a:r>
              <a:rPr lang="en-GB" sz="2000" dirty="0"/>
              <a:t>, </a:t>
            </a:r>
            <a:r>
              <a:rPr lang="en-GB" sz="2000" dirty="0" err="1"/>
              <a:t>Vasyl</a:t>
            </a:r>
            <a:r>
              <a:rPr lang="en-GB" sz="2000" dirty="0"/>
              <a:t> </a:t>
            </a:r>
            <a:r>
              <a:rPr lang="en-GB" sz="2000" dirty="0" err="1"/>
              <a:t>Pihur</a:t>
            </a:r>
            <a:r>
              <a:rPr lang="en-GB" sz="2000" dirty="0"/>
              <a:t>, Aleksandra </a:t>
            </a:r>
            <a:r>
              <a:rPr lang="en-GB" sz="2000" dirty="0" err="1" smtClean="0"/>
              <a:t>Korolova</a:t>
            </a:r>
            <a:r>
              <a:rPr lang="en-GB" sz="2000" dirty="0" smtClean="0"/>
              <a:t>. RAPPOR</a:t>
            </a:r>
            <a:r>
              <a:rPr lang="en-GB" sz="2000" dirty="0"/>
              <a:t>: Randomized </a:t>
            </a:r>
            <a:r>
              <a:rPr lang="en-GB" sz="2000" dirty="0" err="1"/>
              <a:t>Aggregatable</a:t>
            </a:r>
            <a:r>
              <a:rPr lang="en-GB" sz="2000" dirty="0"/>
              <a:t> Privacy-Preserving Ordinal Response. </a:t>
            </a:r>
            <a:r>
              <a:rPr lang="en-GB" sz="2000" dirty="0" smtClean="0"/>
              <a:t>CCS 2014</a:t>
            </a:r>
            <a:r>
              <a:rPr lang="en-GB" sz="2000" dirty="0"/>
              <a:t>: </a:t>
            </a:r>
            <a:r>
              <a:rPr lang="en-GB" sz="2000" dirty="0" smtClean="0"/>
              <a:t>1054-1067</a:t>
            </a:r>
          </a:p>
          <a:p>
            <a:r>
              <a:rPr lang="en-GB" sz="2000" dirty="0" smtClean="0"/>
              <a:t>Burton </a:t>
            </a:r>
            <a:r>
              <a:rPr lang="en-GB" sz="2000" dirty="0"/>
              <a:t>H. </a:t>
            </a:r>
            <a:r>
              <a:rPr lang="en-GB" sz="2000" dirty="0" smtClean="0"/>
              <a:t>Bloom. Space/Time </a:t>
            </a:r>
            <a:r>
              <a:rPr lang="en-GB" sz="2000" dirty="0"/>
              <a:t>Trade-offs in Hash Coding with Allowable Errors. </a:t>
            </a:r>
            <a:r>
              <a:rPr lang="en-GB" sz="2000" dirty="0" err="1"/>
              <a:t>Commun</a:t>
            </a:r>
            <a:r>
              <a:rPr lang="en-GB" sz="2000" dirty="0"/>
              <a:t>. ACM 13(7): 422-426 (1970</a:t>
            </a:r>
            <a:r>
              <a:rPr lang="en-GB" sz="2000" dirty="0" smtClean="0"/>
              <a:t>)</a:t>
            </a:r>
          </a:p>
          <a:p>
            <a:r>
              <a:rPr lang="en-GB" sz="2000" dirty="0"/>
              <a:t>Differential Privacy Team, Apple. Learning with privacy </a:t>
            </a:r>
            <a:r>
              <a:rPr lang="en-GB" sz="2000" dirty="0" smtClean="0"/>
              <a:t>at scale</a:t>
            </a:r>
            <a:r>
              <a:rPr lang="en-GB" sz="2000" dirty="0"/>
              <a:t>. Apple Machine Learning Journal, 2017</a:t>
            </a:r>
            <a:r>
              <a:rPr lang="en-GB" sz="2000" dirty="0" smtClean="0"/>
              <a:t>.</a:t>
            </a:r>
          </a:p>
          <a:p>
            <a:r>
              <a:rPr lang="en-GB" sz="2000" dirty="0"/>
              <a:t>Graham </a:t>
            </a:r>
            <a:r>
              <a:rPr lang="en-GB" sz="2000" dirty="0" err="1"/>
              <a:t>Cormode</a:t>
            </a:r>
            <a:r>
              <a:rPr lang="en-GB" sz="2000" dirty="0"/>
              <a:t>, S. </a:t>
            </a:r>
            <a:r>
              <a:rPr lang="en-GB" sz="2000" dirty="0" err="1" smtClean="0"/>
              <a:t>Muthukrishnan</a:t>
            </a:r>
            <a:r>
              <a:rPr lang="en-GB" sz="2000" dirty="0" smtClean="0"/>
              <a:t>. An </a:t>
            </a:r>
            <a:r>
              <a:rPr lang="en-GB" sz="2000" dirty="0"/>
              <a:t>improved data stream summary: the count-min sketch and its applications. J. Algorithms 55(1): 58-75 (2005</a:t>
            </a:r>
            <a:r>
              <a:rPr lang="en-GB" sz="2000" dirty="0" smtClean="0"/>
              <a:t>)</a:t>
            </a:r>
          </a:p>
          <a:p>
            <a:r>
              <a:rPr lang="en-GB" sz="2000" dirty="0"/>
              <a:t>Bolin Ding, </a:t>
            </a:r>
            <a:r>
              <a:rPr lang="en-GB" sz="2000" dirty="0" err="1"/>
              <a:t>Janardhan</a:t>
            </a:r>
            <a:r>
              <a:rPr lang="en-GB" sz="2000" dirty="0"/>
              <a:t> Kulkarni, Sergey </a:t>
            </a:r>
            <a:r>
              <a:rPr lang="en-GB" sz="2000" dirty="0" err="1" smtClean="0"/>
              <a:t>Yekhanin</a:t>
            </a:r>
            <a:r>
              <a:rPr lang="en-GB" sz="2000" dirty="0" smtClean="0"/>
              <a:t>. Collecting </a:t>
            </a:r>
            <a:r>
              <a:rPr lang="en-GB" sz="2000" dirty="0"/>
              <a:t>Telemetry Data Privately. NIPS 2017: </a:t>
            </a:r>
            <a:r>
              <a:rPr lang="en-GB" sz="2000" dirty="0" smtClean="0"/>
              <a:t>3574-3583</a:t>
            </a:r>
          </a:p>
          <a:p>
            <a:r>
              <a:rPr lang="en-GB" sz="2000" dirty="0" err="1"/>
              <a:t>Vasyl</a:t>
            </a:r>
            <a:r>
              <a:rPr lang="en-GB" sz="2000" dirty="0"/>
              <a:t> </a:t>
            </a:r>
            <a:r>
              <a:rPr lang="en-GB" sz="2000" dirty="0" err="1"/>
              <a:t>Pihur</a:t>
            </a:r>
            <a:r>
              <a:rPr lang="en-GB" sz="2000" dirty="0"/>
              <a:t>, Aleksandra </a:t>
            </a:r>
            <a:r>
              <a:rPr lang="en-GB" sz="2000" dirty="0" err="1"/>
              <a:t>Korolova</a:t>
            </a:r>
            <a:r>
              <a:rPr lang="en-GB" sz="2000" dirty="0"/>
              <a:t>, Frederick Liu, </a:t>
            </a:r>
            <a:r>
              <a:rPr lang="en-GB" sz="2000" dirty="0" err="1"/>
              <a:t>Subhash</a:t>
            </a:r>
            <a:r>
              <a:rPr lang="en-GB" sz="2000" dirty="0"/>
              <a:t> </a:t>
            </a:r>
            <a:r>
              <a:rPr lang="en-GB" sz="2000" dirty="0" err="1"/>
              <a:t>Sankuratripati</a:t>
            </a:r>
            <a:r>
              <a:rPr lang="en-GB" sz="2000" dirty="0"/>
              <a:t>, Moti Yung, </a:t>
            </a:r>
            <a:r>
              <a:rPr lang="en-GB" sz="2000" dirty="0" err="1"/>
              <a:t>Dachuan</a:t>
            </a:r>
            <a:r>
              <a:rPr lang="en-GB" sz="2000" dirty="0"/>
              <a:t> Huang, </a:t>
            </a:r>
            <a:r>
              <a:rPr lang="en-GB" sz="2000" dirty="0" err="1"/>
              <a:t>Ruogu</a:t>
            </a:r>
            <a:r>
              <a:rPr lang="en-GB" sz="2000" dirty="0"/>
              <a:t> </a:t>
            </a:r>
            <a:r>
              <a:rPr lang="en-GB" sz="2000" dirty="0" smtClean="0"/>
              <a:t>Zeng.  Differentially-Private </a:t>
            </a:r>
            <a:r>
              <a:rPr lang="en-GB" sz="2000" dirty="0"/>
              <a:t>"Draw and Discard" Machine Learning. </a:t>
            </a:r>
            <a:r>
              <a:rPr lang="en-GB" sz="2000" dirty="0" err="1"/>
              <a:t>CoRR</a:t>
            </a:r>
            <a:r>
              <a:rPr lang="en-GB" sz="2000" dirty="0"/>
              <a:t> abs/1807.04369 (2018)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90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References – Oracles and Heavy Hitters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64733"/>
            <a:ext cx="7886700" cy="4712230"/>
          </a:xfrm>
        </p:spPr>
        <p:txBody>
          <a:bodyPr>
            <a:noAutofit/>
          </a:bodyPr>
          <a:lstStyle/>
          <a:p>
            <a:r>
              <a:rPr lang="en-GB" sz="2000" dirty="0" err="1"/>
              <a:t>Tianhao</a:t>
            </a:r>
            <a:r>
              <a:rPr lang="en-GB" sz="2000" dirty="0"/>
              <a:t> Wang, Jeremiah </a:t>
            </a:r>
            <a:r>
              <a:rPr lang="en-GB" sz="2000" dirty="0" err="1"/>
              <a:t>Blocki</a:t>
            </a:r>
            <a:r>
              <a:rPr lang="en-GB" sz="2000" dirty="0"/>
              <a:t>, </a:t>
            </a:r>
            <a:r>
              <a:rPr lang="en-GB" sz="2000" dirty="0" err="1"/>
              <a:t>Ninghui</a:t>
            </a:r>
            <a:r>
              <a:rPr lang="en-GB" sz="2000" dirty="0"/>
              <a:t> Li, </a:t>
            </a:r>
            <a:r>
              <a:rPr lang="en-GB" sz="2000" dirty="0" err="1"/>
              <a:t>Somesh</a:t>
            </a:r>
            <a:r>
              <a:rPr lang="en-GB" sz="2000" dirty="0"/>
              <a:t> </a:t>
            </a:r>
            <a:r>
              <a:rPr lang="en-GB" sz="2000" dirty="0" err="1" smtClean="0"/>
              <a:t>Jha</a:t>
            </a:r>
            <a:r>
              <a:rPr lang="en-GB" sz="2000" dirty="0" smtClean="0"/>
              <a:t>. Locally </a:t>
            </a:r>
            <a:r>
              <a:rPr lang="en-GB" sz="2000" dirty="0"/>
              <a:t>Differentially Private Protocols for Frequency Estimation. USENIX Security Symposium 2017: </a:t>
            </a:r>
            <a:r>
              <a:rPr lang="en-GB" sz="2000" dirty="0" smtClean="0"/>
              <a:t>729-745</a:t>
            </a:r>
          </a:p>
          <a:p>
            <a:r>
              <a:rPr lang="en-GB" sz="2000" dirty="0" err="1"/>
              <a:t>Thông</a:t>
            </a:r>
            <a:r>
              <a:rPr lang="en-GB" sz="2000" dirty="0"/>
              <a:t> T. </a:t>
            </a:r>
            <a:r>
              <a:rPr lang="en-GB" sz="2000" dirty="0" err="1"/>
              <a:t>Nguyên</a:t>
            </a:r>
            <a:r>
              <a:rPr lang="en-GB" sz="2000" dirty="0"/>
              <a:t>, </a:t>
            </a:r>
            <a:r>
              <a:rPr lang="en-GB" sz="2000" dirty="0" err="1"/>
              <a:t>Xiaokui</a:t>
            </a:r>
            <a:r>
              <a:rPr lang="en-GB" sz="2000" dirty="0"/>
              <a:t> Xiao, Yin Yang, Siu Cheung Hui, </a:t>
            </a:r>
            <a:r>
              <a:rPr lang="en-GB" sz="2000" dirty="0" err="1"/>
              <a:t>Hyejin</a:t>
            </a:r>
            <a:r>
              <a:rPr lang="en-GB" sz="2000" dirty="0"/>
              <a:t> Shin, </a:t>
            </a:r>
            <a:r>
              <a:rPr lang="en-GB" sz="2000" dirty="0" err="1"/>
              <a:t>Junbum</a:t>
            </a:r>
            <a:r>
              <a:rPr lang="en-GB" sz="2000" dirty="0"/>
              <a:t> </a:t>
            </a:r>
            <a:r>
              <a:rPr lang="en-GB" sz="2000" dirty="0" smtClean="0"/>
              <a:t>Shin. Collecting </a:t>
            </a:r>
            <a:r>
              <a:rPr lang="en-GB" sz="2000" dirty="0"/>
              <a:t>and </a:t>
            </a:r>
            <a:r>
              <a:rPr lang="en-GB" sz="2000" dirty="0" err="1"/>
              <a:t>Analyzing</a:t>
            </a:r>
            <a:r>
              <a:rPr lang="en-GB" sz="2000" dirty="0"/>
              <a:t> Data from Smart Device Users with Local Differential Privacy. </a:t>
            </a:r>
            <a:r>
              <a:rPr lang="en-GB" sz="2000" dirty="0" err="1"/>
              <a:t>CoRR</a:t>
            </a:r>
            <a:r>
              <a:rPr lang="en-GB" sz="2000" dirty="0"/>
              <a:t> abs/1606.05053 (2016</a:t>
            </a:r>
            <a:r>
              <a:rPr lang="en-GB" sz="2000" dirty="0" smtClean="0"/>
              <a:t>)</a:t>
            </a:r>
          </a:p>
          <a:p>
            <a:r>
              <a:rPr lang="en-GB" sz="2000" dirty="0"/>
              <a:t>Giulia C. Fanti, </a:t>
            </a:r>
            <a:r>
              <a:rPr lang="en-GB" sz="2000" dirty="0" err="1"/>
              <a:t>Vasyl</a:t>
            </a:r>
            <a:r>
              <a:rPr lang="en-GB" sz="2000" dirty="0"/>
              <a:t> </a:t>
            </a:r>
            <a:r>
              <a:rPr lang="en-GB" sz="2000" dirty="0" err="1"/>
              <a:t>Pihur</a:t>
            </a:r>
            <a:r>
              <a:rPr lang="en-GB" sz="2000" dirty="0"/>
              <a:t>, </a:t>
            </a:r>
            <a:r>
              <a:rPr lang="en-GB" sz="2000" dirty="0" err="1"/>
              <a:t>Úlfar</a:t>
            </a:r>
            <a:r>
              <a:rPr lang="en-GB" sz="2000" dirty="0"/>
              <a:t> </a:t>
            </a:r>
            <a:r>
              <a:rPr lang="en-GB" sz="2000" dirty="0" err="1" smtClean="0"/>
              <a:t>Erlingsson</a:t>
            </a:r>
            <a:r>
              <a:rPr lang="en-GB" sz="2000" dirty="0" smtClean="0"/>
              <a:t>. Building </a:t>
            </a:r>
            <a:r>
              <a:rPr lang="en-GB" sz="2000" dirty="0"/>
              <a:t>a RAPPOR with the Unknown: Privacy-Preserving Learning of Associations and Data Dictionaries. </a:t>
            </a:r>
            <a:r>
              <a:rPr lang="en-GB" sz="2000" dirty="0" err="1"/>
              <a:t>PoPETs</a:t>
            </a:r>
            <a:r>
              <a:rPr lang="en-GB" sz="2000" dirty="0"/>
              <a:t> 2016(3): 41-61 (2016</a:t>
            </a:r>
            <a:r>
              <a:rPr lang="en-GB" sz="2000" dirty="0" smtClean="0"/>
              <a:t>)</a:t>
            </a:r>
          </a:p>
          <a:p>
            <a:r>
              <a:rPr lang="en-GB" sz="2000" dirty="0" err="1"/>
              <a:t>Raef</a:t>
            </a:r>
            <a:r>
              <a:rPr lang="en-GB" sz="2000" dirty="0"/>
              <a:t> </a:t>
            </a:r>
            <a:r>
              <a:rPr lang="en-GB" sz="2000" dirty="0" err="1"/>
              <a:t>Bassily</a:t>
            </a:r>
            <a:r>
              <a:rPr lang="en-GB" sz="2000" dirty="0"/>
              <a:t>, Adam D. </a:t>
            </a:r>
            <a:r>
              <a:rPr lang="en-GB" sz="2000" dirty="0" smtClean="0"/>
              <a:t>Smith.  Local</a:t>
            </a:r>
            <a:r>
              <a:rPr lang="en-GB" sz="2000" dirty="0"/>
              <a:t>, Private, Efficient Protocols for Succinct Histograms. STOC 2015: </a:t>
            </a:r>
            <a:r>
              <a:rPr lang="en-GB" sz="2000" dirty="0" smtClean="0"/>
              <a:t>127-135</a:t>
            </a:r>
            <a:endParaRPr lang="en-GB" sz="2000" dirty="0"/>
          </a:p>
          <a:p>
            <a:r>
              <a:rPr lang="en-GB" sz="2000" dirty="0" err="1"/>
              <a:t>Raef</a:t>
            </a:r>
            <a:r>
              <a:rPr lang="en-GB" sz="2000" dirty="0"/>
              <a:t> </a:t>
            </a:r>
            <a:r>
              <a:rPr lang="en-GB" sz="2000" dirty="0" err="1"/>
              <a:t>Bassily</a:t>
            </a:r>
            <a:r>
              <a:rPr lang="en-GB" sz="2000" dirty="0"/>
              <a:t>, </a:t>
            </a:r>
            <a:r>
              <a:rPr lang="en-GB" sz="2000" dirty="0" err="1"/>
              <a:t>Kobbi</a:t>
            </a:r>
            <a:r>
              <a:rPr lang="en-GB" sz="2000" dirty="0"/>
              <a:t> </a:t>
            </a:r>
            <a:r>
              <a:rPr lang="en-GB" sz="2000" dirty="0" err="1"/>
              <a:t>Nissim</a:t>
            </a:r>
            <a:r>
              <a:rPr lang="en-GB" sz="2000" dirty="0"/>
              <a:t>, Uri Stemmer, </a:t>
            </a:r>
            <a:r>
              <a:rPr lang="en-GB" sz="2000" dirty="0" err="1"/>
              <a:t>Abhradeep</a:t>
            </a:r>
            <a:r>
              <a:rPr lang="en-GB" sz="2000" dirty="0"/>
              <a:t> </a:t>
            </a:r>
            <a:r>
              <a:rPr lang="en-GB" sz="2000" dirty="0" err="1"/>
              <a:t>Guha</a:t>
            </a:r>
            <a:r>
              <a:rPr lang="en-GB" sz="2000" dirty="0"/>
              <a:t> </a:t>
            </a:r>
            <a:r>
              <a:rPr lang="en-GB" sz="2000" dirty="0" err="1" smtClean="0"/>
              <a:t>Thakurta</a:t>
            </a:r>
            <a:r>
              <a:rPr lang="en-GB" sz="2000" dirty="0" smtClean="0"/>
              <a:t>. Practical </a:t>
            </a:r>
            <a:r>
              <a:rPr lang="en-GB" sz="2000" dirty="0"/>
              <a:t>Locally Private Heavy Hitters. NIPS 2017: </a:t>
            </a:r>
            <a:r>
              <a:rPr lang="en-GB" sz="2000" dirty="0" smtClean="0"/>
              <a:t>2285-2293</a:t>
            </a:r>
          </a:p>
          <a:p>
            <a:r>
              <a:rPr lang="en-GB" sz="2000" dirty="0" err="1" smtClean="0"/>
              <a:t>Tianhao</a:t>
            </a:r>
            <a:r>
              <a:rPr lang="en-GB" sz="2000" dirty="0" smtClean="0"/>
              <a:t> </a:t>
            </a:r>
            <a:r>
              <a:rPr lang="en-GB" sz="2000" dirty="0"/>
              <a:t>Wang, </a:t>
            </a:r>
            <a:r>
              <a:rPr lang="en-GB" sz="2000" dirty="0" err="1"/>
              <a:t>Ninghui</a:t>
            </a:r>
            <a:r>
              <a:rPr lang="en-GB" sz="2000" dirty="0"/>
              <a:t> Li, </a:t>
            </a:r>
            <a:r>
              <a:rPr lang="en-GB" sz="2000" dirty="0" err="1"/>
              <a:t>Somesh</a:t>
            </a:r>
            <a:r>
              <a:rPr lang="en-GB" sz="2000" dirty="0"/>
              <a:t> </a:t>
            </a:r>
            <a:r>
              <a:rPr lang="en-GB" sz="2000" dirty="0" err="1" smtClean="0"/>
              <a:t>Jha</a:t>
            </a:r>
            <a:r>
              <a:rPr lang="en-GB" sz="2000" dirty="0" smtClean="0"/>
              <a:t>. Locally </a:t>
            </a:r>
            <a:r>
              <a:rPr lang="en-GB" sz="2000" dirty="0"/>
              <a:t>Differentially Private Heavy Hitter Identification. </a:t>
            </a:r>
            <a:r>
              <a:rPr lang="en-GB" sz="2000" dirty="0" err="1"/>
              <a:t>CoRR</a:t>
            </a:r>
            <a:r>
              <a:rPr lang="en-GB" sz="2000" dirty="0"/>
              <a:t> abs/1708.06674 (2017</a:t>
            </a:r>
            <a:r>
              <a:rPr lang="en-GB" sz="2000" dirty="0" smtClean="0"/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2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References – Text/NLP Applications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sz="2000" dirty="0"/>
              <a:t>Ning Wang, </a:t>
            </a:r>
            <a:r>
              <a:rPr lang="en-GB" sz="2000" dirty="0" err="1"/>
              <a:t>Xiaokui</a:t>
            </a:r>
            <a:r>
              <a:rPr lang="en-GB" sz="2000" dirty="0"/>
              <a:t> Xiao, Yin Yang, Ta </a:t>
            </a:r>
            <a:r>
              <a:rPr lang="en-GB" sz="2000" dirty="0" err="1"/>
              <a:t>Duy</a:t>
            </a:r>
            <a:r>
              <a:rPr lang="en-GB" sz="2000" dirty="0"/>
              <a:t> Hoang, </a:t>
            </a:r>
            <a:r>
              <a:rPr lang="en-GB" sz="2000" dirty="0" err="1"/>
              <a:t>Hyejin</a:t>
            </a:r>
            <a:r>
              <a:rPr lang="en-GB" sz="2000" dirty="0"/>
              <a:t> Shin, </a:t>
            </a:r>
            <a:r>
              <a:rPr lang="en-GB" sz="2000" dirty="0" err="1"/>
              <a:t>Junbum</a:t>
            </a:r>
            <a:r>
              <a:rPr lang="en-GB" sz="2000" dirty="0"/>
              <a:t> Shin, Ge Yu. </a:t>
            </a:r>
            <a:r>
              <a:rPr lang="en-GB" sz="2000" dirty="0" err="1"/>
              <a:t>PrivTrie</a:t>
            </a:r>
            <a:r>
              <a:rPr lang="en-GB" sz="2000" dirty="0"/>
              <a:t>: Effective Frequent Term Discovery under Local Differential Privacy. ICDE 2018: 821-832</a:t>
            </a:r>
          </a:p>
          <a:p>
            <a:r>
              <a:rPr lang="en-GB" sz="2000" dirty="0"/>
              <a:t>Johnnie Chang, </a:t>
            </a:r>
            <a:r>
              <a:rPr lang="en-GB" sz="2000" dirty="0" err="1"/>
              <a:t>Abhradeep</a:t>
            </a:r>
            <a:r>
              <a:rPr lang="en-GB" sz="2000" dirty="0"/>
              <a:t> </a:t>
            </a:r>
            <a:r>
              <a:rPr lang="en-GB" sz="2000" dirty="0" err="1"/>
              <a:t>Guha</a:t>
            </a:r>
            <a:r>
              <a:rPr lang="en-GB" sz="2000" dirty="0"/>
              <a:t> </a:t>
            </a:r>
            <a:r>
              <a:rPr lang="en-GB" sz="2000" dirty="0" err="1"/>
              <a:t>ThakurtaAutocompletion</a:t>
            </a:r>
            <a:r>
              <a:rPr lang="en-GB" sz="2000" dirty="0"/>
              <a:t> in Local Differential Privacy. IEEE Security and Privacy Symposium (S&amp;P 2018</a:t>
            </a:r>
            <a:r>
              <a:rPr lang="en-GB" sz="2000" dirty="0" smtClean="0"/>
              <a:t>)</a:t>
            </a:r>
          </a:p>
          <a:p>
            <a:r>
              <a:rPr lang="en-GB" sz="2000" dirty="0"/>
              <a:t>Aaron Schein, </a:t>
            </a:r>
            <a:r>
              <a:rPr lang="en-GB" sz="2000" dirty="0" err="1"/>
              <a:t>Zhiwei</a:t>
            </a:r>
            <a:r>
              <a:rPr lang="en-GB" sz="2000" dirty="0"/>
              <a:t> Steven Wu, Alexandra Schofield, </a:t>
            </a:r>
            <a:r>
              <a:rPr lang="en-GB" sz="2000" dirty="0" err="1"/>
              <a:t>Mingyuan</a:t>
            </a:r>
            <a:r>
              <a:rPr lang="en-GB" sz="2000" dirty="0"/>
              <a:t> Zhou, Hanna M. </a:t>
            </a:r>
            <a:r>
              <a:rPr lang="en-GB" sz="2000" dirty="0" smtClean="0"/>
              <a:t>Wallach. Locally </a:t>
            </a:r>
            <a:r>
              <a:rPr lang="en-GB" sz="2000" dirty="0"/>
              <a:t>Private Bayesian Inference for Count Models. ICML 2019: </a:t>
            </a:r>
            <a:r>
              <a:rPr lang="en-GB" sz="2000" dirty="0" smtClean="0"/>
              <a:t>5638-5648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014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References – </a:t>
            </a:r>
            <a:r>
              <a:rPr lang="en-GB" dirty="0" err="1" smtClean="0"/>
              <a:t>Marginals</a:t>
            </a:r>
            <a:r>
              <a:rPr lang="en-GB" dirty="0" smtClean="0"/>
              <a:t>, Spatial Data, Graphs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329084" cy="4351338"/>
          </a:xfrm>
        </p:spPr>
        <p:txBody>
          <a:bodyPr>
            <a:noAutofit/>
          </a:bodyPr>
          <a:lstStyle/>
          <a:p>
            <a:r>
              <a:rPr lang="en-GB" sz="2000" dirty="0"/>
              <a:t>Graham </a:t>
            </a:r>
            <a:r>
              <a:rPr lang="en-GB" sz="2000" dirty="0" err="1"/>
              <a:t>Cormode</a:t>
            </a:r>
            <a:r>
              <a:rPr lang="en-GB" sz="2000" dirty="0"/>
              <a:t>, </a:t>
            </a:r>
            <a:r>
              <a:rPr lang="en-GB" sz="2000" dirty="0" err="1"/>
              <a:t>Tejas</a:t>
            </a:r>
            <a:r>
              <a:rPr lang="en-GB" sz="2000" dirty="0"/>
              <a:t> Kulkarni, </a:t>
            </a:r>
            <a:r>
              <a:rPr lang="en-GB" sz="2000" dirty="0" err="1"/>
              <a:t>Divesh</a:t>
            </a:r>
            <a:r>
              <a:rPr lang="en-GB" sz="2000" dirty="0"/>
              <a:t> Srivastava. Marginal Release Under Local Differential Privacy. SIGMOD Conference 2018: 131-146</a:t>
            </a:r>
          </a:p>
          <a:p>
            <a:r>
              <a:rPr lang="en-GB" sz="2000" dirty="0"/>
              <a:t>Boaz Barak, </a:t>
            </a:r>
            <a:r>
              <a:rPr lang="en-GB" sz="2000" dirty="0" err="1"/>
              <a:t>Kamalika</a:t>
            </a:r>
            <a:r>
              <a:rPr lang="en-GB" sz="2000" dirty="0"/>
              <a:t> Chaudhuri, Cynthia </a:t>
            </a:r>
            <a:r>
              <a:rPr lang="en-GB" sz="2000" dirty="0" err="1"/>
              <a:t>Dwork</a:t>
            </a:r>
            <a:r>
              <a:rPr lang="en-GB" sz="2000" dirty="0"/>
              <a:t>, </a:t>
            </a:r>
            <a:r>
              <a:rPr lang="en-GB" sz="2000" dirty="0" err="1"/>
              <a:t>Satyen</a:t>
            </a:r>
            <a:r>
              <a:rPr lang="en-GB" sz="2000" dirty="0"/>
              <a:t> Kale, Frank </a:t>
            </a:r>
            <a:r>
              <a:rPr lang="en-GB" sz="2000" dirty="0" err="1"/>
              <a:t>McSherry</a:t>
            </a:r>
            <a:r>
              <a:rPr lang="en-GB" sz="2000" dirty="0"/>
              <a:t>, </a:t>
            </a:r>
            <a:r>
              <a:rPr lang="en-GB" sz="2000" dirty="0" err="1"/>
              <a:t>Kunal</a:t>
            </a:r>
            <a:r>
              <a:rPr lang="en-GB" sz="2000" dirty="0"/>
              <a:t> </a:t>
            </a:r>
            <a:r>
              <a:rPr lang="en-GB" sz="2000" dirty="0" err="1"/>
              <a:t>Talwar</a:t>
            </a:r>
            <a:r>
              <a:rPr lang="en-GB" sz="2000" dirty="0"/>
              <a:t>. Privacy, accuracy, and consistency too: a holistic solution to contingency table release. PODS 2007: 273-282</a:t>
            </a:r>
          </a:p>
          <a:p>
            <a:r>
              <a:rPr lang="en-GB" sz="2000" dirty="0" err="1"/>
              <a:t>Xuebin</a:t>
            </a:r>
            <a:r>
              <a:rPr lang="en-GB" sz="2000" dirty="0"/>
              <a:t> Ren, Chia-Mu Yu, </a:t>
            </a:r>
            <a:r>
              <a:rPr lang="en-GB" sz="2000" dirty="0" err="1"/>
              <a:t>Weiren</a:t>
            </a:r>
            <a:r>
              <a:rPr lang="en-GB" sz="2000" dirty="0"/>
              <a:t> Yu, </a:t>
            </a:r>
            <a:r>
              <a:rPr lang="en-GB" sz="2000" dirty="0" err="1"/>
              <a:t>Shusen</a:t>
            </a:r>
            <a:r>
              <a:rPr lang="en-GB" sz="2000" dirty="0"/>
              <a:t> Yang, </a:t>
            </a:r>
            <a:r>
              <a:rPr lang="en-GB" sz="2000" dirty="0" err="1"/>
              <a:t>Xinyu</a:t>
            </a:r>
            <a:r>
              <a:rPr lang="en-GB" sz="2000" dirty="0"/>
              <a:t> Yang, Julie A. McCann, Philip S. Yu. </a:t>
            </a:r>
            <a:r>
              <a:rPr lang="en-GB" sz="2000" dirty="0" err="1"/>
              <a:t>LoPub</a:t>
            </a:r>
            <a:r>
              <a:rPr lang="en-GB" sz="2000" dirty="0"/>
              <a:t>: High-Dimensional Crowdsourced Data Publication With Local Differential Privacy. 2151-2166</a:t>
            </a:r>
          </a:p>
          <a:p>
            <a:r>
              <a:rPr lang="en-GB" sz="2000" dirty="0" err="1"/>
              <a:t>Tejas</a:t>
            </a:r>
            <a:r>
              <a:rPr lang="en-GB" sz="2000" dirty="0"/>
              <a:t> Kulkarni, Graham </a:t>
            </a:r>
            <a:r>
              <a:rPr lang="en-GB" sz="2000" dirty="0" err="1"/>
              <a:t>Cormode</a:t>
            </a:r>
            <a:r>
              <a:rPr lang="en-GB" sz="2000" dirty="0"/>
              <a:t>, </a:t>
            </a:r>
            <a:r>
              <a:rPr lang="en-GB" sz="2000" dirty="0" err="1"/>
              <a:t>Divesh</a:t>
            </a:r>
            <a:r>
              <a:rPr lang="en-GB" sz="2000" dirty="0"/>
              <a:t> Srivastava. Answering Range Queries Under Local Differential Privacy. </a:t>
            </a:r>
            <a:r>
              <a:rPr lang="en-GB" sz="2000" dirty="0" err="1"/>
              <a:t>CoRR</a:t>
            </a:r>
            <a:r>
              <a:rPr lang="en-GB" sz="2000" dirty="0"/>
              <a:t> </a:t>
            </a:r>
            <a:r>
              <a:rPr lang="en-GB" sz="2000" dirty="0" smtClean="0"/>
              <a:t>abs/1812.10942 </a:t>
            </a:r>
            <a:r>
              <a:rPr lang="en-GB" sz="2000" dirty="0"/>
              <a:t>(2018</a:t>
            </a:r>
            <a:r>
              <a:rPr lang="en-GB" sz="2000" dirty="0" smtClean="0"/>
              <a:t>)</a:t>
            </a:r>
          </a:p>
          <a:p>
            <a:r>
              <a:rPr lang="en-GB" sz="2000" dirty="0" err="1" smtClean="0"/>
              <a:t>Rui</a:t>
            </a:r>
            <a:r>
              <a:rPr lang="en-GB" sz="2000" dirty="0" smtClean="0"/>
              <a:t> </a:t>
            </a:r>
            <a:r>
              <a:rPr lang="en-GB" sz="2000" dirty="0"/>
              <a:t>Chen, </a:t>
            </a:r>
            <a:r>
              <a:rPr lang="en-GB" sz="2000" dirty="0" err="1"/>
              <a:t>Haoran</a:t>
            </a:r>
            <a:r>
              <a:rPr lang="en-GB" sz="2000" dirty="0"/>
              <a:t> Li, A. Kai Qin, Shiva Prasad </a:t>
            </a:r>
            <a:r>
              <a:rPr lang="en-GB" sz="2000" dirty="0" err="1"/>
              <a:t>Kasiviswanathan</a:t>
            </a:r>
            <a:r>
              <a:rPr lang="en-GB" sz="2000" dirty="0"/>
              <a:t>, </a:t>
            </a:r>
            <a:r>
              <a:rPr lang="en-GB" sz="2000" dirty="0" err="1"/>
              <a:t>Hongxia</a:t>
            </a:r>
            <a:r>
              <a:rPr lang="en-GB" sz="2000" dirty="0"/>
              <a:t> </a:t>
            </a:r>
            <a:r>
              <a:rPr lang="en-GB" sz="2000" dirty="0" err="1" smtClean="0"/>
              <a:t>Jin</a:t>
            </a:r>
            <a:r>
              <a:rPr lang="en-GB" sz="2000" dirty="0" smtClean="0"/>
              <a:t>. Private </a:t>
            </a:r>
            <a:r>
              <a:rPr lang="en-GB" sz="2000" dirty="0"/>
              <a:t>spatial data aggregation in the local setting. </a:t>
            </a:r>
            <a:r>
              <a:rPr lang="en-GB" sz="2000" dirty="0" smtClean="0"/>
              <a:t>289-300</a:t>
            </a:r>
          </a:p>
          <a:p>
            <a:r>
              <a:rPr lang="en-GB" sz="2000" dirty="0" smtClean="0"/>
              <a:t>Zhan </a:t>
            </a:r>
            <a:r>
              <a:rPr lang="en-GB" sz="2000" dirty="0"/>
              <a:t>Qin, Ting Yu, Yin Yang, </a:t>
            </a:r>
            <a:r>
              <a:rPr lang="en-GB" sz="2000" dirty="0" err="1"/>
              <a:t>Issa</a:t>
            </a:r>
            <a:r>
              <a:rPr lang="en-GB" sz="2000" dirty="0"/>
              <a:t> Khalil, </a:t>
            </a:r>
            <a:r>
              <a:rPr lang="en-GB" sz="2000" dirty="0" err="1"/>
              <a:t>Xiaokui</a:t>
            </a:r>
            <a:r>
              <a:rPr lang="en-GB" sz="2000" dirty="0"/>
              <a:t> Xiao, </a:t>
            </a:r>
            <a:r>
              <a:rPr lang="en-GB" sz="2000" dirty="0" err="1"/>
              <a:t>Kui</a:t>
            </a:r>
            <a:r>
              <a:rPr lang="en-GB" sz="2000" dirty="0"/>
              <a:t> </a:t>
            </a:r>
            <a:r>
              <a:rPr lang="en-GB" sz="2000" dirty="0" smtClean="0"/>
              <a:t>Ren. Generating </a:t>
            </a:r>
            <a:r>
              <a:rPr lang="en-GB" sz="2000" dirty="0"/>
              <a:t>Synthetic Decentralized Social Graphs with Local Differential Privacy. 425-438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75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References – Machine Learning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John C. </a:t>
            </a:r>
            <a:r>
              <a:rPr lang="en-GB" sz="2000" dirty="0" err="1"/>
              <a:t>Duchi</a:t>
            </a:r>
            <a:r>
              <a:rPr lang="en-GB" sz="2000" dirty="0"/>
              <a:t>, Michael I. Jordan, Martin J. </a:t>
            </a:r>
            <a:r>
              <a:rPr lang="en-GB" sz="2000" dirty="0" smtClean="0"/>
              <a:t>Wainwright. Local </a:t>
            </a:r>
            <a:r>
              <a:rPr lang="en-GB" sz="2000" dirty="0"/>
              <a:t>Privacy and Statistical Minimax Rates. FOCS 2013: 429-438</a:t>
            </a:r>
          </a:p>
          <a:p>
            <a:r>
              <a:rPr lang="en-GB" sz="2000" dirty="0"/>
              <a:t>Adam D. Smith, </a:t>
            </a:r>
            <a:r>
              <a:rPr lang="en-GB" sz="2000" dirty="0" err="1"/>
              <a:t>Abhradeep</a:t>
            </a:r>
            <a:r>
              <a:rPr lang="en-GB" sz="2000" dirty="0"/>
              <a:t> </a:t>
            </a:r>
            <a:r>
              <a:rPr lang="en-GB" sz="2000" dirty="0" err="1"/>
              <a:t>Thakurta</a:t>
            </a:r>
            <a:r>
              <a:rPr lang="en-GB" sz="2000" dirty="0"/>
              <a:t>, </a:t>
            </a:r>
            <a:r>
              <a:rPr lang="en-GB" sz="2000" dirty="0" err="1"/>
              <a:t>Jalaj</a:t>
            </a:r>
            <a:r>
              <a:rPr lang="en-GB" sz="2000" dirty="0"/>
              <a:t> </a:t>
            </a:r>
            <a:r>
              <a:rPr lang="en-GB" sz="2000" dirty="0" err="1" smtClean="0"/>
              <a:t>Upadhyay</a:t>
            </a:r>
            <a:r>
              <a:rPr lang="en-GB" sz="2000" dirty="0" smtClean="0"/>
              <a:t>. Is </a:t>
            </a:r>
            <a:r>
              <a:rPr lang="en-GB" sz="2000" dirty="0"/>
              <a:t>Interaction Necessary for Distributed Private Learning? 58-77</a:t>
            </a:r>
          </a:p>
          <a:p>
            <a:r>
              <a:rPr lang="en-GB" sz="2000" dirty="0" smtClean="0"/>
              <a:t>Kai </a:t>
            </a:r>
            <a:r>
              <a:rPr lang="en-GB" sz="2000" dirty="0"/>
              <a:t>Zheng, </a:t>
            </a:r>
            <a:r>
              <a:rPr lang="en-GB" sz="2000" dirty="0" err="1"/>
              <a:t>Wenlong</a:t>
            </a:r>
            <a:r>
              <a:rPr lang="en-GB" sz="2000" dirty="0"/>
              <a:t> </a:t>
            </a:r>
            <a:r>
              <a:rPr lang="en-GB" sz="2000" dirty="0" err="1"/>
              <a:t>Mou</a:t>
            </a:r>
            <a:r>
              <a:rPr lang="en-GB" sz="2000" dirty="0"/>
              <a:t>, </a:t>
            </a:r>
            <a:r>
              <a:rPr lang="en-GB" sz="2000" dirty="0" err="1"/>
              <a:t>Liwei</a:t>
            </a:r>
            <a:r>
              <a:rPr lang="en-GB" sz="2000" dirty="0"/>
              <a:t> </a:t>
            </a:r>
            <a:r>
              <a:rPr lang="en-GB" sz="2000" dirty="0" smtClean="0"/>
              <a:t>Wang. Collect </a:t>
            </a:r>
            <a:r>
              <a:rPr lang="en-GB" sz="2000" dirty="0"/>
              <a:t>at Once, Use Effectively: Making Non-interactive Locally Private Learning Possible. </a:t>
            </a:r>
            <a:r>
              <a:rPr lang="en-GB" sz="2000" dirty="0" smtClean="0"/>
              <a:t>4130-4139</a:t>
            </a:r>
          </a:p>
          <a:p>
            <a:r>
              <a:rPr lang="en-GB" sz="2000" dirty="0"/>
              <a:t>Di Wang, Marco </a:t>
            </a:r>
            <a:r>
              <a:rPr lang="en-GB" sz="2000" dirty="0" err="1"/>
              <a:t>Gaboardi</a:t>
            </a:r>
            <a:r>
              <a:rPr lang="en-GB" sz="2000" dirty="0"/>
              <a:t>, </a:t>
            </a:r>
            <a:r>
              <a:rPr lang="en-GB" sz="2000" dirty="0" err="1"/>
              <a:t>Jinhui</a:t>
            </a:r>
            <a:r>
              <a:rPr lang="en-GB" sz="2000" dirty="0"/>
              <a:t> </a:t>
            </a:r>
            <a:r>
              <a:rPr lang="en-GB" sz="2000" dirty="0" smtClean="0"/>
              <a:t>Xu. Empirical </a:t>
            </a:r>
            <a:r>
              <a:rPr lang="en-GB" sz="2000" dirty="0"/>
              <a:t>Risk Minimization in Non-interactive Local Differential Privacy Revisited. </a:t>
            </a:r>
            <a:r>
              <a:rPr lang="en-GB" sz="2000" dirty="0" err="1"/>
              <a:t>NeurIPS</a:t>
            </a:r>
            <a:r>
              <a:rPr lang="en-GB" sz="2000" dirty="0"/>
              <a:t> 2018: </a:t>
            </a:r>
            <a:r>
              <a:rPr lang="en-GB" sz="2000" dirty="0" smtClean="0"/>
              <a:t>973-982</a:t>
            </a:r>
          </a:p>
          <a:p>
            <a:r>
              <a:rPr lang="en-GB" sz="2000" dirty="0" err="1"/>
              <a:t>Hyejin</a:t>
            </a:r>
            <a:r>
              <a:rPr lang="en-GB" sz="2000" dirty="0"/>
              <a:t> Shin, </a:t>
            </a:r>
            <a:r>
              <a:rPr lang="en-GB" sz="2000" dirty="0" err="1"/>
              <a:t>Sungwook</a:t>
            </a:r>
            <a:r>
              <a:rPr lang="en-GB" sz="2000" dirty="0"/>
              <a:t> Kim, </a:t>
            </a:r>
            <a:r>
              <a:rPr lang="en-GB" sz="2000" dirty="0" err="1"/>
              <a:t>Junbum</a:t>
            </a:r>
            <a:r>
              <a:rPr lang="en-GB" sz="2000" dirty="0"/>
              <a:t> Shin, </a:t>
            </a:r>
            <a:r>
              <a:rPr lang="en-GB" sz="2000" dirty="0" err="1"/>
              <a:t>Xiaokui</a:t>
            </a:r>
            <a:r>
              <a:rPr lang="en-GB" sz="2000" dirty="0"/>
              <a:t> </a:t>
            </a:r>
            <a:r>
              <a:rPr lang="en-GB" sz="2000" dirty="0" smtClean="0"/>
              <a:t>Xiao. Privacy </a:t>
            </a:r>
            <a:r>
              <a:rPr lang="en-GB" sz="2000" dirty="0"/>
              <a:t>Enhanced Matrix Factorization for Recommendation with Local Differential Privacy. 1770-1782</a:t>
            </a:r>
          </a:p>
          <a:p>
            <a:endParaRPr lang="en-GB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37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References – New Directions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Jun Tang, Aleksandra </a:t>
            </a:r>
            <a:r>
              <a:rPr lang="en-GB" sz="2000" dirty="0" err="1"/>
              <a:t>Korolova</a:t>
            </a:r>
            <a:r>
              <a:rPr lang="en-GB" sz="2000" dirty="0"/>
              <a:t>, </a:t>
            </a:r>
            <a:r>
              <a:rPr lang="en-GB" sz="2000" dirty="0" err="1"/>
              <a:t>Xiaolong</a:t>
            </a:r>
            <a:r>
              <a:rPr lang="en-GB" sz="2000" dirty="0"/>
              <a:t> Bai, </a:t>
            </a:r>
            <a:r>
              <a:rPr lang="en-GB" sz="2000" dirty="0" err="1"/>
              <a:t>Xueqiang</a:t>
            </a:r>
            <a:r>
              <a:rPr lang="en-GB" sz="2000" dirty="0"/>
              <a:t> Wang, </a:t>
            </a:r>
            <a:r>
              <a:rPr lang="en-GB" sz="2000" dirty="0" err="1"/>
              <a:t>XiaoFeng</a:t>
            </a:r>
            <a:r>
              <a:rPr lang="en-GB" sz="2000" dirty="0"/>
              <a:t> </a:t>
            </a:r>
            <a:r>
              <a:rPr lang="en-GB" sz="2000" dirty="0" smtClean="0"/>
              <a:t>Wang. Privacy </a:t>
            </a:r>
            <a:r>
              <a:rPr lang="en-GB" sz="2000" dirty="0"/>
              <a:t>Loss in Apple's Implementation of Differential Privacy on </a:t>
            </a:r>
            <a:r>
              <a:rPr lang="en-GB" sz="2000" dirty="0" err="1"/>
              <a:t>MacOS</a:t>
            </a:r>
            <a:r>
              <a:rPr lang="en-GB" sz="2000" dirty="0"/>
              <a:t> 10.12. </a:t>
            </a:r>
            <a:r>
              <a:rPr lang="en-GB" sz="2000" dirty="0" err="1"/>
              <a:t>CoRR</a:t>
            </a:r>
            <a:r>
              <a:rPr lang="en-GB" sz="2000" dirty="0"/>
              <a:t> abs/1709.02753 (2017</a:t>
            </a:r>
            <a:r>
              <a:rPr lang="en-GB" sz="2000" dirty="0" smtClean="0"/>
              <a:t>)</a:t>
            </a:r>
          </a:p>
          <a:p>
            <a:r>
              <a:rPr lang="en-GB" sz="2000" dirty="0"/>
              <a:t>Matthew Joseph, Aaron Roth, Jonathan Ullman, Bo </a:t>
            </a:r>
            <a:r>
              <a:rPr lang="en-GB" sz="2000" dirty="0" smtClean="0"/>
              <a:t>Waggoner.  Local </a:t>
            </a:r>
            <a:r>
              <a:rPr lang="en-GB" sz="2000" dirty="0"/>
              <a:t>Differential Privacy for Evolving Data. </a:t>
            </a:r>
            <a:r>
              <a:rPr lang="en-GB" sz="2000" dirty="0" err="1"/>
              <a:t>NeurIPS</a:t>
            </a:r>
            <a:r>
              <a:rPr lang="en-GB" sz="2000" dirty="0"/>
              <a:t> 2018: </a:t>
            </a:r>
            <a:r>
              <a:rPr lang="en-GB" sz="2000" dirty="0" smtClean="0"/>
              <a:t>2381-2390</a:t>
            </a:r>
          </a:p>
          <a:p>
            <a:r>
              <a:rPr lang="en-GB" sz="2000" dirty="0" smtClean="0"/>
              <a:t>H</a:t>
            </a:r>
            <a:r>
              <a:rPr lang="en-GB" sz="2000" dirty="0"/>
              <a:t>. Brendan McMahan, Daniel </a:t>
            </a:r>
            <a:r>
              <a:rPr lang="en-GB" sz="2000" dirty="0" err="1"/>
              <a:t>Ramage</a:t>
            </a:r>
            <a:r>
              <a:rPr lang="en-GB" sz="2000" dirty="0"/>
              <a:t>, </a:t>
            </a:r>
            <a:r>
              <a:rPr lang="en-GB" sz="2000" dirty="0" err="1"/>
              <a:t>Kunal</a:t>
            </a:r>
            <a:r>
              <a:rPr lang="en-GB" sz="2000" dirty="0"/>
              <a:t> </a:t>
            </a:r>
            <a:r>
              <a:rPr lang="en-GB" sz="2000" dirty="0" err="1"/>
              <a:t>Talwar</a:t>
            </a:r>
            <a:r>
              <a:rPr lang="en-GB" sz="2000" dirty="0"/>
              <a:t>, Li </a:t>
            </a:r>
            <a:r>
              <a:rPr lang="en-GB" sz="2000" dirty="0" smtClean="0"/>
              <a:t>Zhang. Learning </a:t>
            </a:r>
            <a:r>
              <a:rPr lang="en-GB" sz="2000" dirty="0"/>
              <a:t>Differentially Private Recurrent Language Models.</a:t>
            </a:r>
          </a:p>
          <a:p>
            <a:r>
              <a:rPr lang="en-GB" sz="2000" dirty="0"/>
              <a:t>Shiva Prasad </a:t>
            </a:r>
            <a:r>
              <a:rPr lang="en-GB" sz="2000" dirty="0" err="1"/>
              <a:t>Kasiviswanathan</a:t>
            </a:r>
            <a:r>
              <a:rPr lang="en-GB" sz="2000" dirty="0"/>
              <a:t>, </a:t>
            </a:r>
            <a:r>
              <a:rPr lang="en-GB" sz="2000" dirty="0" err="1"/>
              <a:t>Homin</a:t>
            </a:r>
            <a:r>
              <a:rPr lang="en-GB" sz="2000" dirty="0"/>
              <a:t> K. Lee, </a:t>
            </a:r>
            <a:r>
              <a:rPr lang="en-GB" sz="2000" dirty="0" err="1"/>
              <a:t>Kobbi</a:t>
            </a:r>
            <a:r>
              <a:rPr lang="en-GB" sz="2000" dirty="0"/>
              <a:t> </a:t>
            </a:r>
            <a:r>
              <a:rPr lang="en-GB" sz="2000" dirty="0" err="1"/>
              <a:t>Nissim</a:t>
            </a:r>
            <a:r>
              <a:rPr lang="en-GB" sz="2000" dirty="0"/>
              <a:t>, </a:t>
            </a:r>
            <a:r>
              <a:rPr lang="en-GB" sz="2000" dirty="0" err="1"/>
              <a:t>Sofya</a:t>
            </a:r>
            <a:r>
              <a:rPr lang="en-GB" sz="2000" dirty="0"/>
              <a:t> </a:t>
            </a:r>
            <a:r>
              <a:rPr lang="en-GB" sz="2000" dirty="0" err="1"/>
              <a:t>Raskhodnikova</a:t>
            </a:r>
            <a:r>
              <a:rPr lang="en-GB" sz="2000" dirty="0"/>
              <a:t>, Adam D. </a:t>
            </a:r>
            <a:r>
              <a:rPr lang="en-GB" sz="2000" dirty="0" smtClean="0"/>
              <a:t>Smith What </a:t>
            </a:r>
            <a:r>
              <a:rPr lang="en-GB" sz="2000" dirty="0"/>
              <a:t>Can We Learn Privately? FOCS 2008: </a:t>
            </a:r>
            <a:r>
              <a:rPr lang="en-GB" sz="2000" dirty="0" smtClean="0"/>
              <a:t>531-540</a:t>
            </a:r>
          </a:p>
          <a:p>
            <a:r>
              <a:rPr lang="en-GB" sz="2000" dirty="0"/>
              <a:t>Brendan </a:t>
            </a:r>
            <a:r>
              <a:rPr lang="en-GB" sz="2000" dirty="0" err="1"/>
              <a:t>Avent</a:t>
            </a:r>
            <a:r>
              <a:rPr lang="en-GB" sz="2000" dirty="0"/>
              <a:t>, Aleksandra </a:t>
            </a:r>
            <a:r>
              <a:rPr lang="en-GB" sz="2000" dirty="0" err="1"/>
              <a:t>Korolova</a:t>
            </a:r>
            <a:r>
              <a:rPr lang="en-GB" sz="2000" dirty="0"/>
              <a:t>, David </a:t>
            </a:r>
            <a:r>
              <a:rPr lang="en-GB" sz="2000" dirty="0" err="1"/>
              <a:t>Zeber</a:t>
            </a:r>
            <a:r>
              <a:rPr lang="en-GB" sz="2000" dirty="0"/>
              <a:t>, </a:t>
            </a:r>
            <a:r>
              <a:rPr lang="en-GB" sz="2000" dirty="0" err="1"/>
              <a:t>Torgeir</a:t>
            </a:r>
            <a:r>
              <a:rPr lang="en-GB" sz="2000" dirty="0"/>
              <a:t> </a:t>
            </a:r>
            <a:r>
              <a:rPr lang="en-GB" sz="2000" dirty="0" err="1"/>
              <a:t>Hovden</a:t>
            </a:r>
            <a:r>
              <a:rPr lang="en-GB" sz="2000" dirty="0"/>
              <a:t>, Benjamin </a:t>
            </a:r>
            <a:r>
              <a:rPr lang="en-GB" sz="2000" dirty="0" err="1" smtClean="0"/>
              <a:t>Livshits</a:t>
            </a:r>
            <a:r>
              <a:rPr lang="en-GB" sz="2000" dirty="0" smtClean="0"/>
              <a:t>. BLENDER</a:t>
            </a:r>
            <a:r>
              <a:rPr lang="en-GB" sz="2000" dirty="0"/>
              <a:t>: Enabling Local Search with a Hybrid Differential Privacy Model. USENIX Security Symposium 2017: 747-764</a:t>
            </a:r>
          </a:p>
          <a:p>
            <a:endParaRPr lang="en-GB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0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References - Shuffling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Andrea </a:t>
            </a:r>
            <a:r>
              <a:rPr lang="en-GB" sz="2000" dirty="0" err="1"/>
              <a:t>Bittau</a:t>
            </a:r>
            <a:r>
              <a:rPr lang="en-GB" sz="2000" dirty="0"/>
              <a:t>, </a:t>
            </a:r>
            <a:r>
              <a:rPr lang="en-GB" sz="2000" dirty="0" err="1"/>
              <a:t>Úlfar</a:t>
            </a:r>
            <a:r>
              <a:rPr lang="en-GB" sz="2000" dirty="0"/>
              <a:t> </a:t>
            </a:r>
            <a:r>
              <a:rPr lang="en-GB" sz="2000" dirty="0" err="1"/>
              <a:t>Erlingsson</a:t>
            </a:r>
            <a:r>
              <a:rPr lang="en-GB" sz="2000" dirty="0"/>
              <a:t>, </a:t>
            </a:r>
            <a:r>
              <a:rPr lang="en-GB" sz="2000" dirty="0" err="1"/>
              <a:t>Petros</a:t>
            </a:r>
            <a:r>
              <a:rPr lang="en-GB" sz="2000" dirty="0"/>
              <a:t> </a:t>
            </a:r>
            <a:r>
              <a:rPr lang="en-GB" sz="2000" dirty="0" err="1"/>
              <a:t>Maniatis</a:t>
            </a:r>
            <a:r>
              <a:rPr lang="en-GB" sz="2000" dirty="0"/>
              <a:t>, Ilya </a:t>
            </a:r>
            <a:r>
              <a:rPr lang="en-GB" sz="2000" dirty="0" err="1"/>
              <a:t>Mironov</a:t>
            </a:r>
            <a:r>
              <a:rPr lang="en-GB" sz="2000" dirty="0"/>
              <a:t>, </a:t>
            </a:r>
            <a:r>
              <a:rPr lang="en-GB" sz="2000" dirty="0" err="1"/>
              <a:t>Ananth</a:t>
            </a:r>
            <a:r>
              <a:rPr lang="en-GB" sz="2000" dirty="0"/>
              <a:t> </a:t>
            </a:r>
            <a:r>
              <a:rPr lang="en-GB" sz="2000" dirty="0" err="1"/>
              <a:t>Raghunathan</a:t>
            </a:r>
            <a:r>
              <a:rPr lang="en-GB" sz="2000" dirty="0"/>
              <a:t>, David Lie, Mitch </a:t>
            </a:r>
            <a:r>
              <a:rPr lang="en-GB" sz="2000" dirty="0" err="1"/>
              <a:t>Rudominer</a:t>
            </a:r>
            <a:r>
              <a:rPr lang="en-GB" sz="2000" dirty="0"/>
              <a:t>, </a:t>
            </a:r>
            <a:r>
              <a:rPr lang="en-GB" sz="2000" dirty="0" err="1"/>
              <a:t>Ushasree</a:t>
            </a:r>
            <a:r>
              <a:rPr lang="en-GB" sz="2000" dirty="0"/>
              <a:t> </a:t>
            </a:r>
            <a:r>
              <a:rPr lang="en-GB" sz="2000" dirty="0" err="1"/>
              <a:t>Kode</a:t>
            </a:r>
            <a:r>
              <a:rPr lang="en-GB" sz="2000" dirty="0"/>
              <a:t>, Julien </a:t>
            </a:r>
            <a:r>
              <a:rPr lang="en-GB" sz="2000" dirty="0" err="1"/>
              <a:t>Tinnés</a:t>
            </a:r>
            <a:r>
              <a:rPr lang="en-GB" sz="2000" dirty="0"/>
              <a:t>, Bernhard </a:t>
            </a:r>
            <a:r>
              <a:rPr lang="en-GB" sz="2000" dirty="0" err="1" smtClean="0"/>
              <a:t>Seefeld</a:t>
            </a:r>
            <a:r>
              <a:rPr lang="en-GB" sz="2000" dirty="0" smtClean="0"/>
              <a:t>. </a:t>
            </a:r>
            <a:r>
              <a:rPr lang="en-GB" sz="2000" dirty="0" err="1" smtClean="0"/>
              <a:t>Prochlo</a:t>
            </a:r>
            <a:r>
              <a:rPr lang="en-GB" sz="2000" dirty="0"/>
              <a:t>: Strong Privacy for Analytics in the Crowd. SOSP 2017: </a:t>
            </a:r>
            <a:r>
              <a:rPr lang="en-GB" sz="2000" dirty="0" smtClean="0"/>
              <a:t>441-459</a:t>
            </a:r>
          </a:p>
          <a:p>
            <a:r>
              <a:rPr lang="en-GB" sz="2000" dirty="0"/>
              <a:t>Borja </a:t>
            </a:r>
            <a:r>
              <a:rPr lang="en-GB" sz="2000" dirty="0" err="1"/>
              <a:t>Balle</a:t>
            </a:r>
            <a:r>
              <a:rPr lang="en-GB" sz="2000" dirty="0"/>
              <a:t>, James Bell, </a:t>
            </a:r>
            <a:r>
              <a:rPr lang="en-GB" sz="2000" dirty="0" err="1"/>
              <a:t>Adrià</a:t>
            </a:r>
            <a:r>
              <a:rPr lang="en-GB" sz="2000" dirty="0"/>
              <a:t> </a:t>
            </a:r>
            <a:r>
              <a:rPr lang="en-GB" sz="2000" dirty="0" err="1"/>
              <a:t>Gascón</a:t>
            </a:r>
            <a:r>
              <a:rPr lang="en-GB" sz="2000" dirty="0"/>
              <a:t>, </a:t>
            </a:r>
            <a:r>
              <a:rPr lang="en-GB" sz="2000" dirty="0" err="1"/>
              <a:t>Kobbi</a:t>
            </a:r>
            <a:r>
              <a:rPr lang="en-GB" sz="2000" dirty="0"/>
              <a:t> </a:t>
            </a:r>
            <a:r>
              <a:rPr lang="en-GB" sz="2000" dirty="0" err="1" smtClean="0"/>
              <a:t>Nissim</a:t>
            </a:r>
            <a:r>
              <a:rPr lang="en-GB" sz="2000" dirty="0" smtClean="0"/>
              <a:t>. The </a:t>
            </a:r>
            <a:r>
              <a:rPr lang="en-GB" sz="2000" dirty="0"/>
              <a:t>Privacy Blanket of the Shuffle Model. </a:t>
            </a:r>
            <a:r>
              <a:rPr lang="en-GB" sz="2000" dirty="0" err="1"/>
              <a:t>CoRR</a:t>
            </a:r>
            <a:r>
              <a:rPr lang="en-GB" sz="2000" dirty="0"/>
              <a:t> abs/1903.02837 (2019)</a:t>
            </a:r>
          </a:p>
          <a:p>
            <a:r>
              <a:rPr lang="en-GB" sz="2000" dirty="0"/>
              <a:t>Albert </a:t>
            </a:r>
            <a:r>
              <a:rPr lang="en-GB" sz="2000" dirty="0" err="1"/>
              <a:t>Cheu</a:t>
            </a:r>
            <a:r>
              <a:rPr lang="en-GB" sz="2000" dirty="0"/>
              <a:t>, Adam D. Smith, Jonathan Ullman, David </a:t>
            </a:r>
            <a:r>
              <a:rPr lang="en-GB" sz="2000" dirty="0" err="1"/>
              <a:t>Zeber</a:t>
            </a:r>
            <a:r>
              <a:rPr lang="en-GB" sz="2000" dirty="0"/>
              <a:t>, Maxim </a:t>
            </a:r>
            <a:r>
              <a:rPr lang="en-GB" sz="2000" dirty="0" err="1" smtClean="0"/>
              <a:t>Zhilyaev</a:t>
            </a:r>
            <a:r>
              <a:rPr lang="en-GB" sz="2000" dirty="0" smtClean="0"/>
              <a:t>. Distributed </a:t>
            </a:r>
            <a:r>
              <a:rPr lang="en-GB" sz="2000" dirty="0"/>
              <a:t>Differential Privacy via Shuffling. 375-403</a:t>
            </a:r>
          </a:p>
          <a:p>
            <a:r>
              <a:rPr lang="en-GB" sz="2000" dirty="0" err="1" smtClean="0"/>
              <a:t>Úlfar</a:t>
            </a:r>
            <a:r>
              <a:rPr lang="en-GB" sz="2000" dirty="0" smtClean="0"/>
              <a:t> </a:t>
            </a:r>
            <a:r>
              <a:rPr lang="en-GB" sz="2000" dirty="0" err="1"/>
              <a:t>Erlingsson</a:t>
            </a:r>
            <a:r>
              <a:rPr lang="en-GB" sz="2000" dirty="0"/>
              <a:t>, </a:t>
            </a:r>
            <a:r>
              <a:rPr lang="en-GB" sz="2000" dirty="0" err="1"/>
              <a:t>Vitaly</a:t>
            </a:r>
            <a:r>
              <a:rPr lang="en-GB" sz="2000" dirty="0"/>
              <a:t> Feldman, Ilya </a:t>
            </a:r>
            <a:r>
              <a:rPr lang="en-GB" sz="2000" dirty="0" err="1"/>
              <a:t>Mironov</a:t>
            </a:r>
            <a:r>
              <a:rPr lang="en-GB" sz="2000" dirty="0"/>
              <a:t>, </a:t>
            </a:r>
            <a:r>
              <a:rPr lang="en-GB" sz="2000" dirty="0" err="1"/>
              <a:t>Ananth</a:t>
            </a:r>
            <a:r>
              <a:rPr lang="en-GB" sz="2000" dirty="0"/>
              <a:t> </a:t>
            </a:r>
            <a:r>
              <a:rPr lang="en-GB" sz="2000" dirty="0" err="1"/>
              <a:t>Raghunathan</a:t>
            </a:r>
            <a:r>
              <a:rPr lang="en-GB" sz="2000" dirty="0"/>
              <a:t>, </a:t>
            </a:r>
            <a:r>
              <a:rPr lang="en-GB" sz="2000" dirty="0" err="1"/>
              <a:t>Kunal</a:t>
            </a:r>
            <a:r>
              <a:rPr lang="en-GB" sz="2000" dirty="0"/>
              <a:t> </a:t>
            </a:r>
            <a:r>
              <a:rPr lang="en-GB" sz="2000" dirty="0" err="1"/>
              <a:t>Talwar</a:t>
            </a:r>
            <a:r>
              <a:rPr lang="en-GB" sz="2000" dirty="0"/>
              <a:t>, </a:t>
            </a:r>
            <a:r>
              <a:rPr lang="en-GB" sz="2000" dirty="0" err="1"/>
              <a:t>Abhradeep</a:t>
            </a:r>
            <a:r>
              <a:rPr lang="en-GB" sz="2000" dirty="0"/>
              <a:t> </a:t>
            </a:r>
            <a:r>
              <a:rPr lang="en-GB" sz="2000" dirty="0" err="1" smtClean="0"/>
              <a:t>Thakurta</a:t>
            </a:r>
            <a:r>
              <a:rPr lang="en-GB" sz="2000" dirty="0" smtClean="0"/>
              <a:t>. Amplification </a:t>
            </a:r>
            <a:r>
              <a:rPr lang="en-GB" sz="2000" dirty="0"/>
              <a:t>by Shuffling: From Local to Central Differential Privacy via Anonymity. SODA 2019: 2468-2479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42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Local Differential Privacy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297636" cy="4351338"/>
          </a:xfrm>
        </p:spPr>
        <p:txBody>
          <a:bodyPr>
            <a:normAutofit/>
          </a:bodyPr>
          <a:lstStyle/>
          <a:p>
            <a:r>
              <a:rPr lang="en-GB" dirty="0" smtClean="0"/>
              <a:t>What about having </a:t>
            </a:r>
            <a:r>
              <a:rPr lang="en-GB" dirty="0" smtClean="0">
                <a:solidFill>
                  <a:srgbClr val="C00000"/>
                </a:solidFill>
              </a:rPr>
              <a:t>each user run a DP algorithm </a:t>
            </a:r>
            <a:r>
              <a:rPr lang="en-GB" dirty="0" smtClean="0"/>
              <a:t>on their data?</a:t>
            </a:r>
          </a:p>
          <a:p>
            <a:pPr lvl="1"/>
            <a:r>
              <a:rPr lang="en-GB" dirty="0" smtClean="0"/>
              <a:t>Then combine all the results to get a final answer</a:t>
            </a:r>
          </a:p>
          <a:p>
            <a:endParaRPr lang="en-GB" dirty="0" smtClean="0"/>
          </a:p>
          <a:p>
            <a:r>
              <a:rPr lang="en-GB" dirty="0" smtClean="0"/>
              <a:t>On first glance, this idea seems crazy!</a:t>
            </a:r>
          </a:p>
          <a:p>
            <a:pPr lvl="1"/>
            <a:r>
              <a:rPr lang="en-GB" dirty="0" smtClean="0"/>
              <a:t>Each user adds noise to mask their own input</a:t>
            </a:r>
          </a:p>
          <a:p>
            <a:pPr lvl="1"/>
            <a:r>
              <a:rPr lang="en-GB" dirty="0" smtClean="0"/>
              <a:t>So surely the </a:t>
            </a:r>
            <a:r>
              <a:rPr lang="en-GB" dirty="0" smtClean="0">
                <a:solidFill>
                  <a:srgbClr val="C00000"/>
                </a:solidFill>
              </a:rPr>
              <a:t>noise</a:t>
            </a:r>
            <a:r>
              <a:rPr lang="en-GB" dirty="0" smtClean="0"/>
              <a:t> will always </a:t>
            </a:r>
            <a:r>
              <a:rPr lang="en-GB" dirty="0" smtClean="0">
                <a:solidFill>
                  <a:srgbClr val="C00000"/>
                </a:solidFill>
              </a:rPr>
              <a:t>overwhelm the signal</a:t>
            </a:r>
            <a:r>
              <a:rPr lang="en-GB" dirty="0" smtClean="0"/>
              <a:t>?</a:t>
            </a:r>
          </a:p>
          <a:p>
            <a:endParaRPr lang="en-GB" dirty="0" smtClean="0"/>
          </a:p>
          <a:p>
            <a:r>
              <a:rPr lang="en-GB" dirty="0" smtClean="0"/>
              <a:t>But … noise can </a:t>
            </a:r>
            <a:r>
              <a:rPr lang="en-GB" dirty="0" smtClean="0">
                <a:solidFill>
                  <a:srgbClr val="C00000"/>
                </a:solidFill>
              </a:rPr>
              <a:t>cancel out </a:t>
            </a:r>
            <a:r>
              <a:rPr lang="en-GB" dirty="0" smtClean="0"/>
              <a:t>or be </a:t>
            </a:r>
            <a:r>
              <a:rPr lang="en-GB" dirty="0" smtClean="0">
                <a:solidFill>
                  <a:srgbClr val="C00000"/>
                </a:solidFill>
              </a:rPr>
              <a:t>subtracted out</a:t>
            </a:r>
          </a:p>
          <a:p>
            <a:pPr lvl="1"/>
            <a:r>
              <a:rPr lang="en-GB" dirty="0" smtClean="0"/>
              <a:t>We end up with the true answer, plus noise which can be smaller</a:t>
            </a:r>
          </a:p>
          <a:p>
            <a:pPr lvl="1"/>
            <a:r>
              <a:rPr lang="en-GB" dirty="0" smtClean="0"/>
              <a:t>However, noise is still </a:t>
            </a:r>
            <a:r>
              <a:rPr lang="en-GB" dirty="0" smtClean="0">
                <a:solidFill>
                  <a:srgbClr val="C00000"/>
                </a:solidFill>
              </a:rPr>
              <a:t>larger than </a:t>
            </a:r>
            <a:r>
              <a:rPr lang="en-GB" dirty="0" smtClean="0"/>
              <a:t>in the </a:t>
            </a:r>
            <a:r>
              <a:rPr lang="en-GB" dirty="0" smtClean="0">
                <a:solidFill>
                  <a:srgbClr val="C00000"/>
                </a:solidFill>
              </a:rPr>
              <a:t>centralized case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39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Local Differential Privacy: Example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4"/>
            <a:ext cx="8445681" cy="4784181"/>
          </a:xfrm>
        </p:spPr>
        <p:txBody>
          <a:bodyPr>
            <a:normAutofit/>
          </a:bodyPr>
          <a:lstStyle/>
          <a:p>
            <a:r>
              <a:rPr lang="en-GB" dirty="0" smtClean="0"/>
              <a:t>Each of </a:t>
            </a:r>
            <a:r>
              <a:rPr lang="en-GB" dirty="0" smtClean="0">
                <a:solidFill>
                  <a:schemeClr val="accent1"/>
                </a:solidFill>
              </a:rPr>
              <a:t>N</a:t>
            </a:r>
            <a:r>
              <a:rPr lang="en-GB" dirty="0" smtClean="0"/>
              <a:t> users has 0/1 value, estimate total population sum</a:t>
            </a:r>
          </a:p>
          <a:p>
            <a:pPr lvl="1"/>
            <a:r>
              <a:rPr lang="en-GB" dirty="0" smtClean="0"/>
              <a:t>Each user adds independent Laplace noise: mean 0, variance </a:t>
            </a:r>
            <a:r>
              <a:rPr lang="en-GB" dirty="0" smtClean="0">
                <a:solidFill>
                  <a:schemeClr val="accent1"/>
                </a:solidFill>
              </a:rPr>
              <a:t>2/</a:t>
            </a:r>
            <a:r>
              <a:rPr lang="el-GR" dirty="0" smtClean="0">
                <a:solidFill>
                  <a:schemeClr val="accent1"/>
                </a:solidFill>
              </a:rPr>
              <a:t>ε</a:t>
            </a:r>
            <a:r>
              <a:rPr lang="en-GB" baseline="30000" dirty="0" smtClean="0">
                <a:solidFill>
                  <a:schemeClr val="accent1"/>
                </a:solidFill>
              </a:rPr>
              <a:t>2</a:t>
            </a:r>
          </a:p>
          <a:p>
            <a:endParaRPr lang="en-GB" dirty="0" smtClean="0"/>
          </a:p>
          <a:p>
            <a:r>
              <a:rPr lang="en-GB" dirty="0" smtClean="0"/>
              <a:t>Adding user results: true answer </a:t>
            </a:r>
            <a:r>
              <a:rPr lang="en-GB" dirty="0"/>
              <a:t>+ sum of </a:t>
            </a:r>
            <a:r>
              <a:rPr lang="en-GB" dirty="0">
                <a:solidFill>
                  <a:schemeClr val="accent1"/>
                </a:solidFill>
              </a:rPr>
              <a:t>N</a:t>
            </a:r>
            <a:r>
              <a:rPr lang="en-GB" dirty="0"/>
              <a:t> Laplace distributions</a:t>
            </a:r>
            <a:endParaRPr lang="en-GB" dirty="0" smtClean="0"/>
          </a:p>
          <a:p>
            <a:pPr lvl="1"/>
            <a:r>
              <a:rPr lang="en-GB" dirty="0" smtClean="0"/>
              <a:t>Error is random variable, with mean 0, variance </a:t>
            </a:r>
            <a:r>
              <a:rPr lang="en-GB" dirty="0" smtClean="0">
                <a:solidFill>
                  <a:schemeClr val="accent1"/>
                </a:solidFill>
              </a:rPr>
              <a:t>2N/</a:t>
            </a:r>
            <a:r>
              <a:rPr lang="el-GR" dirty="0" smtClean="0">
                <a:solidFill>
                  <a:schemeClr val="accent1"/>
                </a:solidFill>
              </a:rPr>
              <a:t>ε</a:t>
            </a:r>
            <a:r>
              <a:rPr lang="en-GB" baseline="30000" dirty="0" smtClean="0">
                <a:solidFill>
                  <a:schemeClr val="accent1"/>
                </a:solidFill>
              </a:rPr>
              <a:t>2</a:t>
            </a:r>
            <a:r>
              <a:rPr lang="en-GB" dirty="0">
                <a:solidFill>
                  <a:srgbClr val="002060"/>
                </a:solidFill>
              </a:rPr>
              <a:t> </a:t>
            </a:r>
            <a:endParaRPr lang="en-GB" dirty="0" smtClean="0">
              <a:solidFill>
                <a:srgbClr val="002060"/>
              </a:solidFill>
            </a:endParaRPr>
          </a:p>
          <a:p>
            <a:pPr lvl="1"/>
            <a:r>
              <a:rPr lang="en-GB" dirty="0" smtClean="0"/>
              <a:t>Confidence bounds: ~95% chance of being within </a:t>
            </a:r>
            <a:r>
              <a:rPr lang="en-GB" dirty="0" smtClean="0">
                <a:solidFill>
                  <a:schemeClr val="accent1">
                    <a:lumMod val="50000"/>
                  </a:schemeClr>
                </a:solidFill>
              </a:rPr>
              <a:t>2σ</a:t>
            </a:r>
            <a:r>
              <a:rPr lang="en-GB" dirty="0" smtClean="0"/>
              <a:t> of the mean</a:t>
            </a:r>
          </a:p>
          <a:p>
            <a:pPr lvl="1"/>
            <a:r>
              <a:rPr lang="en-GB" dirty="0" smtClean="0"/>
              <a:t>So error looks like </a:t>
            </a:r>
            <a:r>
              <a:rPr lang="en-GB" dirty="0" smtClean="0">
                <a:solidFill>
                  <a:schemeClr val="accent1"/>
                </a:solidFill>
              </a:rPr>
              <a:t>√N/</a:t>
            </a:r>
            <a:r>
              <a:rPr lang="el-GR" dirty="0" smtClean="0">
                <a:solidFill>
                  <a:schemeClr val="accent1"/>
                </a:solidFill>
              </a:rPr>
              <a:t>ε</a:t>
            </a:r>
            <a:r>
              <a:rPr lang="en-GB" dirty="0" smtClean="0"/>
              <a:t>, but true value may be proportional to </a:t>
            </a:r>
            <a:r>
              <a:rPr lang="en-GB" dirty="0" smtClean="0">
                <a:solidFill>
                  <a:schemeClr val="accent1"/>
                </a:solidFill>
              </a:rPr>
              <a:t>N</a:t>
            </a:r>
          </a:p>
          <a:p>
            <a:endParaRPr lang="en-GB" dirty="0" smtClean="0">
              <a:solidFill>
                <a:srgbClr val="002060"/>
              </a:solidFill>
            </a:endParaRPr>
          </a:p>
          <a:p>
            <a:r>
              <a:rPr lang="en-GB" dirty="0" smtClean="0"/>
              <a:t>Numeric example: suppose true answer is </a:t>
            </a:r>
            <a:r>
              <a:rPr lang="en-GB" dirty="0" smtClean="0">
                <a:solidFill>
                  <a:schemeClr val="accent1"/>
                </a:solidFill>
              </a:rPr>
              <a:t>N/2</a:t>
            </a:r>
            <a:r>
              <a:rPr lang="en-GB" dirty="0" smtClean="0"/>
              <a:t>, </a:t>
            </a:r>
            <a:r>
              <a:rPr lang="el-GR" dirty="0" smtClean="0">
                <a:solidFill>
                  <a:schemeClr val="accent1"/>
                </a:solidFill>
              </a:rPr>
              <a:t>ε</a:t>
            </a:r>
            <a:r>
              <a:rPr lang="en-GB" dirty="0" smtClean="0">
                <a:solidFill>
                  <a:schemeClr val="accent1"/>
                </a:solidFill>
              </a:rPr>
              <a:t> = 1</a:t>
            </a:r>
            <a:r>
              <a:rPr lang="en-GB" dirty="0" smtClean="0"/>
              <a:t>, </a:t>
            </a:r>
            <a:r>
              <a:rPr lang="en-GB" dirty="0" smtClean="0">
                <a:solidFill>
                  <a:schemeClr val="accent1"/>
                </a:solidFill>
              </a:rPr>
              <a:t>N = 1M</a:t>
            </a:r>
          </a:p>
          <a:p>
            <a:pPr lvl="1"/>
            <a:r>
              <a:rPr lang="en-GB" dirty="0" smtClean="0"/>
              <a:t>We see </a:t>
            </a:r>
            <a:r>
              <a:rPr lang="en-GB" dirty="0" smtClean="0">
                <a:solidFill>
                  <a:schemeClr val="accent1"/>
                </a:solidFill>
              </a:rPr>
              <a:t>500K ± 2800 </a:t>
            </a:r>
            <a:r>
              <a:rPr lang="en-GB" dirty="0" smtClean="0"/>
              <a:t>: about 1% uncertainty</a:t>
            </a:r>
          </a:p>
          <a:p>
            <a:pPr lvl="1"/>
            <a:r>
              <a:rPr lang="en-GB" dirty="0"/>
              <a:t>E</a:t>
            </a:r>
            <a:r>
              <a:rPr lang="en-GB" dirty="0" smtClean="0"/>
              <a:t>rror in centralized case would be close to 1 (0.001%)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85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Local Differential Privacy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402229" cy="4627426"/>
          </a:xfrm>
        </p:spPr>
        <p:txBody>
          <a:bodyPr>
            <a:normAutofit/>
          </a:bodyPr>
          <a:lstStyle/>
          <a:p>
            <a:r>
              <a:rPr lang="en-GB" dirty="0"/>
              <a:t>W</a:t>
            </a:r>
            <a:r>
              <a:rPr lang="en-GB" dirty="0" smtClean="0"/>
              <a:t>e can achieve LDP, and obtain reasonable accuracy (for large N)</a:t>
            </a:r>
          </a:p>
          <a:p>
            <a:pPr lvl="1"/>
            <a:r>
              <a:rPr lang="en-GB" dirty="0" smtClean="0"/>
              <a:t>The error typically scales with </a:t>
            </a:r>
            <a:r>
              <a:rPr lang="en-GB" dirty="0" smtClean="0">
                <a:solidFill>
                  <a:srgbClr val="002060"/>
                </a:solidFill>
              </a:rPr>
              <a:t>√N</a:t>
            </a:r>
          </a:p>
          <a:p>
            <a:endParaRPr lang="en-GB" dirty="0" smtClean="0">
              <a:solidFill>
                <a:srgbClr val="002060"/>
              </a:solidFill>
            </a:endParaRPr>
          </a:p>
          <a:p>
            <a:r>
              <a:rPr lang="en-GB" dirty="0" smtClean="0"/>
              <a:t>Generic approach: apply centralized DP algorithm to local data</a:t>
            </a:r>
          </a:p>
          <a:p>
            <a:pPr lvl="1"/>
            <a:r>
              <a:rPr lang="en-GB" dirty="0" smtClean="0"/>
              <a:t>But error might still be quite large</a:t>
            </a:r>
          </a:p>
          <a:p>
            <a:pPr lvl="1"/>
            <a:r>
              <a:rPr lang="en-GB" dirty="0" smtClean="0"/>
              <a:t>Unclear how to merge private outputs (e.g. private clustering)</a:t>
            </a:r>
          </a:p>
          <a:p>
            <a:endParaRPr lang="en-GB" dirty="0" smtClean="0"/>
          </a:p>
          <a:p>
            <a:r>
              <a:rPr lang="en-GB" dirty="0" smtClean="0"/>
              <a:t>So we seek to design </a:t>
            </a:r>
            <a:r>
              <a:rPr lang="en-GB" dirty="0" smtClean="0">
                <a:solidFill>
                  <a:srgbClr val="C00000"/>
                </a:solidFill>
              </a:rPr>
              <a:t>new LDP algorithms </a:t>
            </a:r>
          </a:p>
          <a:p>
            <a:pPr lvl="1"/>
            <a:r>
              <a:rPr lang="en-GB" dirty="0" smtClean="0"/>
              <a:t>Maximize the accuracy of the results</a:t>
            </a:r>
          </a:p>
          <a:p>
            <a:pPr lvl="1"/>
            <a:r>
              <a:rPr lang="en-GB" dirty="0" smtClean="0"/>
              <a:t>Minimize the costs to the users (space, time, communication)</a:t>
            </a:r>
          </a:p>
          <a:p>
            <a:pPr lvl="1"/>
            <a:r>
              <a:rPr lang="en-GB" dirty="0" smtClean="0"/>
              <a:t>Ensure that there is an accurate algorithm for aggregation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18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i2.wp.com/www.donnaonthebeach.com/blog/wp-content/uploads/2010/04/iStock_cointoss.jpg?resize=283%2C4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6789" y="1425023"/>
            <a:ext cx="1600200" cy="239745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/>
          <a:lstStyle/>
          <a:p>
            <a:r>
              <a:rPr lang="en-GB" dirty="0"/>
              <a:t>Privacy with a coin toss: Randomized 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297636" cy="4351338"/>
          </a:xfrm>
        </p:spPr>
        <p:txBody>
          <a:bodyPr>
            <a:normAutofit/>
          </a:bodyPr>
          <a:lstStyle/>
          <a:p>
            <a:r>
              <a:rPr lang="en-US" dirty="0"/>
              <a:t>Each user has a </a:t>
            </a:r>
            <a:r>
              <a:rPr lang="en-US" dirty="0">
                <a:solidFill>
                  <a:srgbClr val="C00000"/>
                </a:solidFill>
              </a:rPr>
              <a:t>single </a:t>
            </a:r>
            <a:r>
              <a:rPr lang="en-US" dirty="0" smtClean="0">
                <a:solidFill>
                  <a:srgbClr val="C00000"/>
                </a:solidFill>
              </a:rPr>
              <a:t>bit </a:t>
            </a:r>
            <a:r>
              <a:rPr lang="en-US" dirty="0"/>
              <a:t>of </a:t>
            </a:r>
            <a:r>
              <a:rPr lang="en-US" dirty="0" smtClean="0"/>
              <a:t>private information</a:t>
            </a:r>
            <a:endParaRPr lang="en-US" dirty="0"/>
          </a:p>
          <a:p>
            <a:pPr lvl="1"/>
            <a:r>
              <a:rPr lang="en-GB" dirty="0"/>
              <a:t>Encoding e.g. political/sexual/religious preference, illness, etc.</a:t>
            </a:r>
          </a:p>
          <a:p>
            <a:endParaRPr lang="en-GB" dirty="0" smtClean="0"/>
          </a:p>
          <a:p>
            <a:r>
              <a:rPr lang="en-GB" dirty="0" smtClean="0"/>
              <a:t>Randomize Response (RR): toss an unbiased coin </a:t>
            </a:r>
            <a:r>
              <a:rPr lang="en-GB" b="1" dirty="0" smtClean="0"/>
              <a:t>[Warner 65]</a:t>
            </a:r>
            <a:endParaRPr lang="en-GB" b="1" dirty="0"/>
          </a:p>
          <a:p>
            <a:pPr lvl="1"/>
            <a:r>
              <a:rPr lang="en-GB" dirty="0" smtClean="0"/>
              <a:t>If </a:t>
            </a:r>
            <a:r>
              <a:rPr lang="en-GB" dirty="0" smtClean="0">
                <a:solidFill>
                  <a:srgbClr val="C00000"/>
                </a:solidFill>
              </a:rPr>
              <a:t>Heads</a:t>
            </a:r>
            <a:r>
              <a:rPr lang="en-GB" dirty="0" smtClean="0"/>
              <a:t> (probability </a:t>
            </a:r>
            <a:r>
              <a:rPr lang="en-GB" dirty="0">
                <a:solidFill>
                  <a:srgbClr val="002060"/>
                </a:solidFill>
              </a:rPr>
              <a:t>p = </a:t>
            </a:r>
            <a:r>
              <a:rPr lang="en-GB" dirty="0" smtClean="0">
                <a:solidFill>
                  <a:srgbClr val="002060"/>
                </a:solidFill>
              </a:rPr>
              <a:t>½)</a:t>
            </a:r>
            <a:r>
              <a:rPr lang="en-GB" dirty="0" smtClean="0"/>
              <a:t>, </a:t>
            </a:r>
            <a:r>
              <a:rPr lang="en-GB" dirty="0"/>
              <a:t>report the </a:t>
            </a:r>
            <a:r>
              <a:rPr lang="en-GB" dirty="0">
                <a:solidFill>
                  <a:srgbClr val="C00000"/>
                </a:solidFill>
              </a:rPr>
              <a:t>true answer</a:t>
            </a:r>
          </a:p>
          <a:p>
            <a:pPr lvl="1"/>
            <a:r>
              <a:rPr lang="en-GB" dirty="0"/>
              <a:t>Else, </a:t>
            </a:r>
            <a:r>
              <a:rPr lang="en-GB" dirty="0" smtClean="0"/>
              <a:t>toss unbiased coin again: if </a:t>
            </a:r>
            <a:r>
              <a:rPr lang="en-GB" dirty="0" smtClean="0">
                <a:solidFill>
                  <a:srgbClr val="C00000"/>
                </a:solidFill>
              </a:rPr>
              <a:t>Heads</a:t>
            </a:r>
            <a:r>
              <a:rPr lang="en-GB" dirty="0" smtClean="0"/>
              <a:t>, report </a:t>
            </a:r>
            <a:r>
              <a:rPr lang="en-GB" dirty="0" smtClean="0">
                <a:solidFill>
                  <a:srgbClr val="C00000"/>
                </a:solidFill>
              </a:rPr>
              <a:t>true answer</a:t>
            </a:r>
            <a:r>
              <a:rPr lang="en-GB" dirty="0" smtClean="0"/>
              <a:t>, else lie</a:t>
            </a:r>
            <a:endParaRPr lang="en-GB" dirty="0"/>
          </a:p>
          <a:p>
            <a:endParaRPr lang="en-GB" dirty="0" smtClean="0"/>
          </a:p>
          <a:p>
            <a:r>
              <a:rPr lang="en-GB" dirty="0"/>
              <a:t>Collect </a:t>
            </a:r>
            <a:r>
              <a:rPr lang="en-GB" dirty="0" smtClean="0"/>
              <a:t>responses </a:t>
            </a:r>
            <a:r>
              <a:rPr lang="en-GB" dirty="0"/>
              <a:t>from </a:t>
            </a:r>
            <a:r>
              <a:rPr lang="en-GB" dirty="0" smtClean="0">
                <a:solidFill>
                  <a:srgbClr val="002060"/>
                </a:solidFill>
              </a:rPr>
              <a:t>N</a:t>
            </a:r>
            <a:r>
              <a:rPr lang="en-GB" dirty="0" smtClean="0"/>
              <a:t> users, subtract noise</a:t>
            </a:r>
            <a:endParaRPr lang="en-GB" dirty="0"/>
          </a:p>
          <a:p>
            <a:pPr lvl="1"/>
            <a:r>
              <a:rPr lang="en-GB" dirty="0" smtClean="0"/>
              <a:t>Error </a:t>
            </a:r>
            <a:r>
              <a:rPr lang="en-GB" dirty="0"/>
              <a:t>in the estimate is proportional to </a:t>
            </a:r>
            <a:r>
              <a:rPr lang="en-GB" dirty="0">
                <a:solidFill>
                  <a:srgbClr val="002060"/>
                </a:solidFill>
              </a:rPr>
              <a:t>1/√</a:t>
            </a:r>
            <a:r>
              <a:rPr lang="en-GB" dirty="0" smtClean="0">
                <a:solidFill>
                  <a:srgbClr val="002060"/>
                </a:solidFill>
              </a:rPr>
              <a:t>N</a:t>
            </a:r>
          </a:p>
          <a:p>
            <a:pPr lvl="1"/>
            <a:r>
              <a:rPr lang="en-GB" dirty="0" smtClean="0"/>
              <a:t>Simple LDP algorithm </a:t>
            </a:r>
            <a:r>
              <a:rPr lang="en-GB" dirty="0"/>
              <a:t>with parameter </a:t>
            </a:r>
            <a:r>
              <a:rPr lang="el-GR" dirty="0">
                <a:solidFill>
                  <a:srgbClr val="002060"/>
                </a:solidFill>
              </a:rPr>
              <a:t>ε</a:t>
            </a:r>
            <a:r>
              <a:rPr lang="en-GB" dirty="0">
                <a:solidFill>
                  <a:srgbClr val="002060"/>
                </a:solidFill>
              </a:rPr>
              <a:t>=ln((¾)/(¼)) = ln(3</a:t>
            </a:r>
            <a:r>
              <a:rPr lang="en-GB" dirty="0" smtClean="0">
                <a:solidFill>
                  <a:srgbClr val="002060"/>
                </a:solidFill>
              </a:rPr>
              <a:t>)</a:t>
            </a:r>
          </a:p>
          <a:p>
            <a:pPr lvl="1"/>
            <a:r>
              <a:rPr lang="en-GB" dirty="0"/>
              <a:t>Generalization: allow biased coins </a:t>
            </a:r>
            <a:r>
              <a:rPr lang="en-GB" dirty="0" smtClean="0">
                <a:solidFill>
                  <a:srgbClr val="002060"/>
                </a:solidFill>
              </a:rPr>
              <a:t>(p ≠ ½</a:t>
            </a:r>
            <a:r>
              <a:rPr lang="en-GB" dirty="0"/>
              <a:t>)</a:t>
            </a:r>
            <a:endParaRPr lang="en-GB" dirty="0">
              <a:solidFill>
                <a:srgbClr val="002060"/>
              </a:solidFill>
            </a:endParaRPr>
          </a:p>
          <a:p>
            <a:pPr lvl="1"/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40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Image result for Google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133" y="130052"/>
            <a:ext cx="3786187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/>
          <a:lstStyle/>
          <a:p>
            <a:r>
              <a:rPr lang="en-GB" dirty="0"/>
              <a:t>Privacy in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297636" cy="4708990"/>
          </a:xfrm>
        </p:spPr>
        <p:txBody>
          <a:bodyPr>
            <a:normAutofit/>
          </a:bodyPr>
          <a:lstStyle/>
          <a:p>
            <a:r>
              <a:rPr lang="en-US" dirty="0"/>
              <a:t>Differential privacy based on coin tossing is widely deployed!</a:t>
            </a:r>
          </a:p>
          <a:p>
            <a:pPr lvl="1"/>
            <a:r>
              <a:rPr lang="en-US" dirty="0"/>
              <a:t>In </a:t>
            </a:r>
            <a:r>
              <a:rPr lang="en-US" dirty="0">
                <a:solidFill>
                  <a:srgbClr val="C00000"/>
                </a:solidFill>
              </a:rPr>
              <a:t>Google Chrome browser</a:t>
            </a:r>
            <a:r>
              <a:rPr lang="en-US" dirty="0"/>
              <a:t>, to collect browsing statistics</a:t>
            </a:r>
          </a:p>
          <a:p>
            <a:pPr lvl="1"/>
            <a:r>
              <a:rPr lang="en-US" dirty="0"/>
              <a:t>In </a:t>
            </a:r>
            <a:r>
              <a:rPr lang="en-US" dirty="0">
                <a:solidFill>
                  <a:srgbClr val="C00000"/>
                </a:solidFill>
              </a:rPr>
              <a:t>Apple iOS </a:t>
            </a:r>
            <a:r>
              <a:rPr lang="en-US" dirty="0"/>
              <a:t>and </a:t>
            </a:r>
            <a:r>
              <a:rPr lang="en-US" dirty="0" err="1">
                <a:solidFill>
                  <a:srgbClr val="C00000"/>
                </a:solidFill>
              </a:rPr>
              <a:t>MacOS</a:t>
            </a:r>
            <a:r>
              <a:rPr lang="en-US" dirty="0"/>
              <a:t>, to collect typing statistics</a:t>
            </a:r>
          </a:p>
          <a:p>
            <a:pPr lvl="1"/>
            <a:r>
              <a:rPr lang="en-US" dirty="0"/>
              <a:t>In </a:t>
            </a:r>
            <a:r>
              <a:rPr lang="en-US" dirty="0">
                <a:solidFill>
                  <a:srgbClr val="C00000"/>
                </a:solidFill>
              </a:rPr>
              <a:t>Microsoft Windows </a:t>
            </a:r>
            <a:r>
              <a:rPr lang="en-US" dirty="0"/>
              <a:t>to collect telemetry data over </a:t>
            </a:r>
            <a:r>
              <a:rPr lang="en-US" dirty="0" smtClean="0"/>
              <a:t>time</a:t>
            </a:r>
          </a:p>
          <a:p>
            <a:pPr lvl="1"/>
            <a:r>
              <a:rPr lang="en-US" dirty="0" smtClean="0"/>
              <a:t>From </a:t>
            </a:r>
            <a:r>
              <a:rPr lang="en-US" dirty="0" smtClean="0">
                <a:solidFill>
                  <a:srgbClr val="C00000"/>
                </a:solidFill>
              </a:rPr>
              <a:t>Snap</a:t>
            </a:r>
            <a:r>
              <a:rPr lang="en-US" dirty="0" smtClean="0"/>
              <a:t> to perform modeling of user preference</a:t>
            </a:r>
            <a:endParaRPr lang="en-US" dirty="0"/>
          </a:p>
          <a:p>
            <a:pPr lvl="1"/>
            <a:r>
              <a:rPr lang="en-US" dirty="0"/>
              <a:t>This yields deployments of over 100 million users </a:t>
            </a:r>
            <a:r>
              <a:rPr lang="en-US" dirty="0" smtClean="0"/>
              <a:t>each</a:t>
            </a:r>
          </a:p>
          <a:p>
            <a:endParaRPr lang="en-US" dirty="0"/>
          </a:p>
          <a:p>
            <a:r>
              <a:rPr lang="en-US" dirty="0"/>
              <a:t>All deployments are based on RR, but extend it substantially</a:t>
            </a:r>
          </a:p>
          <a:p>
            <a:pPr lvl="1"/>
            <a:r>
              <a:rPr lang="en-US" dirty="0"/>
              <a:t>To handle the large space of possible values a user might </a:t>
            </a:r>
            <a:r>
              <a:rPr lang="en-US" dirty="0" smtClean="0"/>
              <a:t>have</a:t>
            </a:r>
          </a:p>
          <a:p>
            <a:endParaRPr lang="en-US" dirty="0"/>
          </a:p>
          <a:p>
            <a:r>
              <a:rPr lang="en-US" dirty="0"/>
              <a:t>Local Differential </a:t>
            </a:r>
            <a:r>
              <a:rPr lang="en-US" dirty="0" smtClean="0"/>
              <a:t>Privacy </a:t>
            </a:r>
            <a:r>
              <a:rPr lang="en-US" dirty="0"/>
              <a:t>is state of the art </a:t>
            </a:r>
            <a:r>
              <a:rPr lang="en-US" dirty="0" smtClean="0"/>
              <a:t>today</a:t>
            </a:r>
          </a:p>
          <a:p>
            <a:pPr lvl="1"/>
            <a:r>
              <a:rPr lang="en-US" dirty="0" smtClean="0"/>
              <a:t>Randomized </a:t>
            </a:r>
            <a:r>
              <a:rPr lang="en-US" dirty="0"/>
              <a:t>response invented in 1965: </a:t>
            </a:r>
            <a:r>
              <a:rPr lang="en-US" dirty="0" smtClean="0"/>
              <a:t>over five decades ago!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15</a:t>
            </a:fld>
            <a:endParaRPr lang="en-US"/>
          </a:p>
        </p:txBody>
      </p:sp>
      <p:pic>
        <p:nvPicPr>
          <p:cNvPr id="9" name="Picture 2" descr="Image result for apple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427" y="523486"/>
            <a:ext cx="940149" cy="115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window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876" y="620045"/>
            <a:ext cx="1373051" cy="102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645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/>
          <a:lstStyle/>
          <a:p>
            <a:r>
              <a:rPr lang="en-GB" dirty="0"/>
              <a:t>Google’s RAPPOR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297636" cy="4351338"/>
          </a:xfrm>
        </p:spPr>
        <p:txBody>
          <a:bodyPr>
            <a:normAutofit/>
          </a:bodyPr>
          <a:lstStyle/>
          <a:p>
            <a:r>
              <a:rPr lang="en-GB" dirty="0"/>
              <a:t>Each user has one value out of a very large set of possibilities</a:t>
            </a:r>
          </a:p>
          <a:p>
            <a:pPr lvl="1"/>
            <a:r>
              <a:rPr lang="en-GB" dirty="0"/>
              <a:t>E.g. their favourite URL, </a:t>
            </a:r>
            <a:r>
              <a:rPr lang="en-GB" dirty="0" smtClean="0">
                <a:hlinkClick r:id="rId2"/>
              </a:rPr>
              <a:t>www.nytimes.com</a:t>
            </a:r>
            <a:r>
              <a:rPr lang="en-GB" dirty="0" smtClean="0"/>
              <a:t> </a:t>
            </a:r>
            <a:endParaRPr lang="en-GB" dirty="0"/>
          </a:p>
          <a:p>
            <a:endParaRPr lang="en-GB" dirty="0"/>
          </a:p>
          <a:p>
            <a:r>
              <a:rPr lang="en-GB" dirty="0" smtClean="0">
                <a:solidFill>
                  <a:srgbClr val="7030A0"/>
                </a:solidFill>
              </a:rPr>
              <a:t>Attempt 1</a:t>
            </a:r>
            <a:r>
              <a:rPr lang="en-GB" dirty="0" smtClean="0"/>
              <a:t>: </a:t>
            </a:r>
            <a:r>
              <a:rPr lang="en-GB" dirty="0"/>
              <a:t>run </a:t>
            </a:r>
            <a:r>
              <a:rPr lang="en-GB" dirty="0" smtClean="0"/>
              <a:t>RR for </a:t>
            </a:r>
            <a:r>
              <a:rPr lang="en-GB" dirty="0"/>
              <a:t>all </a:t>
            </a:r>
            <a:r>
              <a:rPr lang="en-GB" dirty="0" smtClean="0"/>
              <a:t>values: google.com? Bing.com? …</a:t>
            </a:r>
            <a:endParaRPr lang="en-GB" dirty="0"/>
          </a:p>
          <a:p>
            <a:pPr lvl="1"/>
            <a:r>
              <a:rPr lang="en-GB" dirty="0"/>
              <a:t>U</a:t>
            </a:r>
            <a:r>
              <a:rPr lang="en-GB" dirty="0" smtClean="0"/>
              <a:t>ser </a:t>
            </a:r>
            <a:r>
              <a:rPr lang="en-GB" dirty="0"/>
              <a:t>has </a:t>
            </a:r>
            <a:r>
              <a:rPr lang="en-GB" dirty="0" smtClean="0"/>
              <a:t>sparse binary </a:t>
            </a:r>
            <a:r>
              <a:rPr lang="en-GB" dirty="0"/>
              <a:t>vector with one </a:t>
            </a:r>
            <a:r>
              <a:rPr lang="en-GB" dirty="0" smtClean="0"/>
              <a:t>1: run RR on every bit</a:t>
            </a:r>
            <a:endParaRPr lang="en-GB" dirty="0"/>
          </a:p>
          <a:p>
            <a:pPr lvl="1"/>
            <a:r>
              <a:rPr lang="en-GB" dirty="0" smtClean="0">
                <a:solidFill>
                  <a:srgbClr val="C00000"/>
                </a:solidFill>
              </a:rPr>
              <a:t>Satisfies </a:t>
            </a:r>
            <a:r>
              <a:rPr lang="el-GR" dirty="0" smtClean="0">
                <a:solidFill>
                  <a:srgbClr val="C00000"/>
                </a:solidFill>
              </a:rPr>
              <a:t>2ε</a:t>
            </a:r>
            <a:r>
              <a:rPr lang="en-US" dirty="0" smtClean="0">
                <a:solidFill>
                  <a:srgbClr val="C00000"/>
                </a:solidFill>
              </a:rPr>
              <a:t>-</a:t>
            </a:r>
            <a:r>
              <a:rPr lang="en-GB" dirty="0" smtClean="0">
                <a:solidFill>
                  <a:srgbClr val="C00000"/>
                </a:solidFill>
              </a:rPr>
              <a:t>LDP</a:t>
            </a:r>
            <a:r>
              <a:rPr lang="en-GB" dirty="0" smtClean="0"/>
              <a:t>: change user’s choice, 2 bits change: 1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→ 0, 0 → 1</a:t>
            </a:r>
            <a:endParaRPr lang="en-GB" dirty="0">
              <a:solidFill>
                <a:schemeClr val="accent1"/>
              </a:solidFill>
            </a:endParaRPr>
          </a:p>
          <a:p>
            <a:pPr lvl="1"/>
            <a:r>
              <a:rPr lang="en-GB" dirty="0" smtClean="0">
                <a:solidFill>
                  <a:srgbClr val="C00000"/>
                </a:solidFill>
              </a:rPr>
              <a:t>Slow</a:t>
            </a:r>
            <a:r>
              <a:rPr lang="en-GB" dirty="0"/>
              <a:t>: sends 1 bit for every </a:t>
            </a:r>
            <a:r>
              <a:rPr lang="en-GB" dirty="0" smtClean="0"/>
              <a:t>possible index </a:t>
            </a:r>
            <a:r>
              <a:rPr lang="en-GB" dirty="0"/>
              <a:t>in the </a:t>
            </a:r>
            <a:r>
              <a:rPr lang="en-GB" dirty="0" smtClean="0"/>
              <a:t>vector</a:t>
            </a:r>
            <a:endParaRPr lang="en-GB" dirty="0"/>
          </a:p>
          <a:p>
            <a:pPr lvl="1"/>
            <a:r>
              <a:rPr lang="en-GB" dirty="0" smtClean="0">
                <a:solidFill>
                  <a:srgbClr val="C00000"/>
                </a:solidFill>
              </a:rPr>
              <a:t>Limited</a:t>
            </a:r>
            <a:r>
              <a:rPr lang="en-GB" dirty="0"/>
              <a:t>: can’t handle new </a:t>
            </a:r>
            <a:r>
              <a:rPr lang="en-GB" dirty="0" smtClean="0"/>
              <a:t>possibilities being added</a:t>
            </a:r>
          </a:p>
          <a:p>
            <a:endParaRPr lang="en-GB" dirty="0"/>
          </a:p>
          <a:p>
            <a:r>
              <a:rPr lang="en-GB" dirty="0"/>
              <a:t>Try to do better by reducing domain size through </a:t>
            </a:r>
            <a:r>
              <a:rPr lang="en-GB" dirty="0">
                <a:solidFill>
                  <a:srgbClr val="00B050"/>
                </a:solidFill>
              </a:rPr>
              <a:t>hashing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631" y="117067"/>
            <a:ext cx="3761592" cy="152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7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/>
          <a:lstStyle/>
          <a:p>
            <a:r>
              <a:rPr lang="en-US" dirty="0"/>
              <a:t>Bloom Filters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297636" cy="4351338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  <a:p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Bloom </a:t>
            </a:r>
            <a:r>
              <a:rPr lang="en-US" dirty="0">
                <a:solidFill>
                  <a:srgbClr val="C00000"/>
                </a:solidFill>
              </a:rPr>
              <a:t>filters </a:t>
            </a:r>
            <a:r>
              <a:rPr lang="en-US" dirty="0">
                <a:solidFill>
                  <a:schemeClr val="accent1"/>
                </a:solidFill>
              </a:rPr>
              <a:t>[</a:t>
            </a:r>
            <a:r>
              <a:rPr lang="en-US" dirty="0" smtClean="0">
                <a:solidFill>
                  <a:schemeClr val="accent1"/>
                </a:solidFill>
              </a:rPr>
              <a:t>Bloom 70</a:t>
            </a:r>
            <a:r>
              <a:rPr lang="en-US" dirty="0">
                <a:solidFill>
                  <a:schemeClr val="accent1"/>
                </a:solidFill>
              </a:rPr>
              <a:t>] </a:t>
            </a:r>
            <a:r>
              <a:rPr lang="en-US" dirty="0"/>
              <a:t>compactly encode set membership </a:t>
            </a:r>
          </a:p>
          <a:p>
            <a:pPr lvl="1">
              <a:buClr>
                <a:schemeClr val="tx1"/>
              </a:buClr>
            </a:pPr>
            <a:r>
              <a:rPr lang="en-US" dirty="0" smtClean="0">
                <a:solidFill>
                  <a:schemeClr val="accent1"/>
                </a:solidFill>
              </a:rPr>
              <a:t>k</a:t>
            </a:r>
            <a:r>
              <a:rPr lang="en-US" dirty="0" smtClean="0"/>
              <a:t> </a:t>
            </a:r>
            <a:r>
              <a:rPr lang="en-US" dirty="0"/>
              <a:t>hash functions map items to </a:t>
            </a:r>
            <a:r>
              <a:rPr lang="en-US" dirty="0">
                <a:solidFill>
                  <a:schemeClr val="accent1"/>
                </a:solidFill>
              </a:rPr>
              <a:t>m</a:t>
            </a:r>
            <a:r>
              <a:rPr lang="en-US" dirty="0"/>
              <a:t>-bit vector </a:t>
            </a:r>
            <a:r>
              <a:rPr lang="en-US" dirty="0">
                <a:solidFill>
                  <a:schemeClr val="accent1"/>
                </a:solidFill>
              </a:rPr>
              <a:t>k</a:t>
            </a:r>
            <a:r>
              <a:rPr lang="en-US" dirty="0"/>
              <a:t> times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rgbClr val="C00000"/>
                </a:solidFill>
              </a:rPr>
              <a:t>Update: </a:t>
            </a:r>
            <a:r>
              <a:rPr lang="en-US" dirty="0"/>
              <a:t>Set all </a:t>
            </a:r>
            <a:r>
              <a:rPr lang="en-US" dirty="0">
                <a:solidFill>
                  <a:schemeClr val="accent1"/>
                </a:solidFill>
              </a:rPr>
              <a:t>k</a:t>
            </a:r>
            <a:r>
              <a:rPr lang="en-US" dirty="0"/>
              <a:t> entries to </a:t>
            </a:r>
            <a:r>
              <a:rPr lang="en-US" b="1" dirty="0">
                <a:solidFill>
                  <a:schemeClr val="accent1"/>
                </a:solidFill>
              </a:rPr>
              <a:t>1</a:t>
            </a:r>
            <a:r>
              <a:rPr lang="en-US" dirty="0"/>
              <a:t> to indicate item is present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rgbClr val="C00000"/>
                </a:solidFill>
              </a:rPr>
              <a:t>Query: </a:t>
            </a:r>
            <a:r>
              <a:rPr lang="en-US" dirty="0"/>
              <a:t>Can lookup items, store set of size </a:t>
            </a:r>
            <a:r>
              <a:rPr lang="en-US" dirty="0">
                <a:solidFill>
                  <a:schemeClr val="accent1"/>
                </a:solidFill>
              </a:rPr>
              <a:t>n</a:t>
            </a:r>
            <a:r>
              <a:rPr lang="en-US" dirty="0"/>
              <a:t> in </a:t>
            </a:r>
            <a:r>
              <a:rPr lang="en-US" dirty="0">
                <a:solidFill>
                  <a:schemeClr val="accent1"/>
                </a:solidFill>
              </a:rPr>
              <a:t>O(n) </a:t>
            </a:r>
            <a:r>
              <a:rPr lang="en-US" dirty="0" smtClean="0"/>
              <a:t>bits</a:t>
            </a:r>
          </a:p>
          <a:p>
            <a:pPr lvl="1">
              <a:buClr>
                <a:schemeClr val="tx1"/>
              </a:buClr>
            </a:pPr>
            <a:r>
              <a:rPr lang="en-US" dirty="0" smtClean="0">
                <a:solidFill>
                  <a:srgbClr val="00B050"/>
                </a:solidFill>
              </a:rPr>
              <a:t>Analysis</a:t>
            </a:r>
            <a:r>
              <a:rPr lang="en-US" dirty="0"/>
              <a:t>: choose </a:t>
            </a:r>
            <a:r>
              <a:rPr lang="en-US" dirty="0">
                <a:solidFill>
                  <a:schemeClr val="accent1"/>
                </a:solidFill>
              </a:rPr>
              <a:t>k</a:t>
            </a:r>
            <a:r>
              <a:rPr lang="en-US" dirty="0"/>
              <a:t> and </a:t>
            </a:r>
            <a:r>
              <a:rPr lang="en-US" dirty="0" smtClean="0">
                <a:solidFill>
                  <a:schemeClr val="accent1"/>
                </a:solidFill>
              </a:rPr>
              <a:t>m</a:t>
            </a:r>
            <a:r>
              <a:rPr lang="en-US" dirty="0" smtClean="0"/>
              <a:t> </a:t>
            </a:r>
            <a:r>
              <a:rPr lang="en-US" dirty="0"/>
              <a:t>to obtain small false positive </a:t>
            </a:r>
            <a:r>
              <a:rPr lang="en-US" dirty="0" smtClean="0"/>
              <a:t>probability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Can be </a:t>
            </a:r>
            <a:r>
              <a:rPr lang="en-US" dirty="0" smtClean="0">
                <a:solidFill>
                  <a:srgbClr val="C00000"/>
                </a:solidFill>
              </a:rPr>
              <a:t>merged</a:t>
            </a:r>
            <a:r>
              <a:rPr lang="en-US" dirty="0" smtClean="0"/>
              <a:t> </a:t>
            </a:r>
            <a:r>
              <a:rPr lang="en-US" dirty="0"/>
              <a:t>by OR-</a:t>
            </a:r>
            <a:r>
              <a:rPr lang="en-US" dirty="0" err="1"/>
              <a:t>ing</a:t>
            </a:r>
            <a:r>
              <a:rPr lang="en-US" dirty="0"/>
              <a:t> vectors (of same size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Duplicate insertions do not change Bloom filters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17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970202" y="1772240"/>
            <a:ext cx="4646629" cy="1036528"/>
            <a:chOff x="1143000" y="4038600"/>
            <a:chExt cx="6096000" cy="1607634"/>
          </a:xfrm>
        </p:grpSpPr>
        <p:sp>
          <p:nvSpPr>
            <p:cNvPr id="8" name="Oval 4"/>
            <p:cNvSpPr>
              <a:spLocks noChangeArrowheads="1"/>
            </p:cNvSpPr>
            <p:nvPr/>
          </p:nvSpPr>
          <p:spPr bwMode="auto">
            <a:xfrm>
              <a:off x="2971800" y="4038600"/>
              <a:ext cx="533400" cy="5334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dirty="0">
                  <a:solidFill>
                    <a:schemeClr val="bg2"/>
                  </a:solidFill>
                  <a:latin typeface="Calibri" pitchFamily="34" charset="0"/>
                  <a:cs typeface="Calibri" pitchFamily="34" charset="0"/>
                </a:rPr>
                <a:t>item</a:t>
              </a:r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1143000" y="5029200"/>
              <a:ext cx="60960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1752600" y="5029200"/>
              <a:ext cx="6096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1</a:t>
              </a:r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2362200" y="5029200"/>
              <a:ext cx="6096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GB">
                <a:solidFill>
                  <a:schemeClr val="accent1"/>
                </a:solidFill>
              </a:endParaRPr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2971800" y="5029200"/>
              <a:ext cx="6096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3581400" y="5029200"/>
              <a:ext cx="6096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4191000" y="5029200"/>
              <a:ext cx="6096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GB">
                <a:solidFill>
                  <a:schemeClr val="accent1"/>
                </a:solidFill>
              </a:endParaRPr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4800600" y="5029200"/>
              <a:ext cx="6096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7" name="Rectangle 13"/>
            <p:cNvSpPr>
              <a:spLocks noChangeArrowheads="1"/>
            </p:cNvSpPr>
            <p:nvPr/>
          </p:nvSpPr>
          <p:spPr bwMode="auto">
            <a:xfrm>
              <a:off x="5410200" y="5029200"/>
              <a:ext cx="6096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6019800" y="5029200"/>
              <a:ext cx="6096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19" name="Rectangle 15"/>
            <p:cNvSpPr>
              <a:spLocks noChangeArrowheads="1"/>
            </p:cNvSpPr>
            <p:nvPr/>
          </p:nvSpPr>
          <p:spPr bwMode="auto">
            <a:xfrm>
              <a:off x="6629400" y="5029200"/>
              <a:ext cx="6096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20" name="AutoShape 16"/>
            <p:cNvCxnSpPr>
              <a:cxnSpLocks noChangeShapeType="1"/>
              <a:stCxn id="8" idx="4"/>
              <a:endCxn id="10" idx="0"/>
            </p:cNvCxnSpPr>
            <p:nvPr/>
          </p:nvCxnSpPr>
          <p:spPr bwMode="auto">
            <a:xfrm flipH="1">
              <a:off x="2057400" y="4572000"/>
              <a:ext cx="11811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1" name="AutoShape 17"/>
            <p:cNvCxnSpPr>
              <a:cxnSpLocks noChangeShapeType="1"/>
              <a:stCxn id="8" idx="4"/>
              <a:endCxn id="15" idx="0"/>
            </p:cNvCxnSpPr>
            <p:nvPr/>
          </p:nvCxnSpPr>
          <p:spPr bwMode="auto">
            <a:xfrm>
              <a:off x="3238500" y="4572000"/>
              <a:ext cx="12573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22" name="AutoShape 18"/>
            <p:cNvCxnSpPr>
              <a:cxnSpLocks noChangeShapeType="1"/>
              <a:stCxn id="8" idx="4"/>
              <a:endCxn id="18" idx="0"/>
            </p:cNvCxnSpPr>
            <p:nvPr/>
          </p:nvCxnSpPr>
          <p:spPr bwMode="auto">
            <a:xfrm>
              <a:off x="3238500" y="4572000"/>
              <a:ext cx="30861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23" name="Rectangle 19"/>
            <p:cNvSpPr>
              <a:spLocks noChangeArrowheads="1"/>
            </p:cNvSpPr>
            <p:nvPr/>
          </p:nvSpPr>
          <p:spPr bwMode="auto">
            <a:xfrm>
              <a:off x="4191000" y="5029200"/>
              <a:ext cx="6096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1</a:t>
              </a:r>
            </a:p>
          </p:txBody>
        </p:sp>
        <p:sp>
          <p:nvSpPr>
            <p:cNvPr id="24" name="Rectangle 20"/>
            <p:cNvSpPr>
              <a:spLocks noChangeArrowheads="1"/>
            </p:cNvSpPr>
            <p:nvPr/>
          </p:nvSpPr>
          <p:spPr bwMode="auto">
            <a:xfrm>
              <a:off x="6019800" y="5029200"/>
              <a:ext cx="6096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1</a:t>
              </a:r>
            </a:p>
          </p:txBody>
        </p:sp>
        <p:sp>
          <p:nvSpPr>
            <p:cNvPr id="25" name="Rectangle 19"/>
            <p:cNvSpPr>
              <a:spLocks noChangeArrowheads="1"/>
            </p:cNvSpPr>
            <p:nvPr/>
          </p:nvSpPr>
          <p:spPr bwMode="auto">
            <a:xfrm>
              <a:off x="4800600" y="5029200"/>
              <a:ext cx="6096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b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6" name="Rectangle 19"/>
            <p:cNvSpPr>
              <a:spLocks noChangeArrowheads="1"/>
            </p:cNvSpPr>
            <p:nvPr/>
          </p:nvSpPr>
          <p:spPr bwMode="auto">
            <a:xfrm>
              <a:off x="4800600" y="5036634"/>
              <a:ext cx="6096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</a:t>
              </a:r>
            </a:p>
          </p:txBody>
        </p:sp>
        <p:sp>
          <p:nvSpPr>
            <p:cNvPr id="27" name="Rectangle 19"/>
            <p:cNvSpPr>
              <a:spLocks noChangeArrowheads="1"/>
            </p:cNvSpPr>
            <p:nvPr/>
          </p:nvSpPr>
          <p:spPr bwMode="auto">
            <a:xfrm>
              <a:off x="5410200" y="5029200"/>
              <a:ext cx="6096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</a:t>
              </a:r>
            </a:p>
          </p:txBody>
        </p:sp>
        <p:sp>
          <p:nvSpPr>
            <p:cNvPr id="28" name="Rectangle 19"/>
            <p:cNvSpPr>
              <a:spLocks noChangeArrowheads="1"/>
            </p:cNvSpPr>
            <p:nvPr/>
          </p:nvSpPr>
          <p:spPr bwMode="auto">
            <a:xfrm>
              <a:off x="6629400" y="5029200"/>
              <a:ext cx="6096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</a:t>
              </a:r>
            </a:p>
          </p:txBody>
        </p:sp>
        <p:sp>
          <p:nvSpPr>
            <p:cNvPr id="29" name="Rectangle 19"/>
            <p:cNvSpPr>
              <a:spLocks noChangeArrowheads="1"/>
            </p:cNvSpPr>
            <p:nvPr/>
          </p:nvSpPr>
          <p:spPr bwMode="auto">
            <a:xfrm>
              <a:off x="3581400" y="5029200"/>
              <a:ext cx="6096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</a:t>
              </a:r>
            </a:p>
          </p:txBody>
        </p:sp>
        <p:sp>
          <p:nvSpPr>
            <p:cNvPr id="30" name="Rectangle 19"/>
            <p:cNvSpPr>
              <a:spLocks noChangeArrowheads="1"/>
            </p:cNvSpPr>
            <p:nvPr/>
          </p:nvSpPr>
          <p:spPr bwMode="auto">
            <a:xfrm>
              <a:off x="1143000" y="5029200"/>
              <a:ext cx="6096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</a:t>
              </a:r>
            </a:p>
          </p:txBody>
        </p:sp>
        <p:sp>
          <p:nvSpPr>
            <p:cNvPr id="31" name="Rectangle 19"/>
            <p:cNvSpPr>
              <a:spLocks noChangeArrowheads="1"/>
            </p:cNvSpPr>
            <p:nvPr/>
          </p:nvSpPr>
          <p:spPr bwMode="auto">
            <a:xfrm>
              <a:off x="2362200" y="5029200"/>
              <a:ext cx="6096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</a:t>
              </a:r>
            </a:p>
          </p:txBody>
        </p:sp>
        <p:sp>
          <p:nvSpPr>
            <p:cNvPr id="32" name="Rectangle 19"/>
            <p:cNvSpPr>
              <a:spLocks noChangeArrowheads="1"/>
            </p:cNvSpPr>
            <p:nvPr/>
          </p:nvSpPr>
          <p:spPr bwMode="auto">
            <a:xfrm>
              <a:off x="2971800" y="5029200"/>
              <a:ext cx="6096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163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/>
          <a:lstStyle/>
          <a:p>
            <a:r>
              <a:rPr lang="en-US" dirty="0" smtClean="0"/>
              <a:t>Counting Bloom </a:t>
            </a:r>
            <a:r>
              <a:rPr lang="en-US" dirty="0"/>
              <a:t>Filters &amp; Randomized Response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297636" cy="4351338"/>
          </a:xfrm>
        </p:spPr>
        <p:txBody>
          <a:bodyPr>
            <a:normAutofit/>
          </a:bodyPr>
          <a:lstStyle/>
          <a:p>
            <a:endParaRPr lang="en-US" dirty="0" smtClean="0">
              <a:solidFill>
                <a:srgbClr val="C00000"/>
              </a:solidFill>
            </a:endParaRPr>
          </a:p>
          <a:p>
            <a:endParaRPr lang="en-US" dirty="0">
              <a:solidFill>
                <a:srgbClr val="C00000"/>
              </a:solidFill>
            </a:endParaRPr>
          </a:p>
          <a:p>
            <a:endParaRPr lang="en-US" dirty="0" smtClean="0">
              <a:solidFill>
                <a:srgbClr val="C00000"/>
              </a:solidFill>
            </a:endParaRPr>
          </a:p>
          <a:p>
            <a:r>
              <a:rPr lang="en-GB" dirty="0"/>
              <a:t>Idea: a</a:t>
            </a:r>
            <a:r>
              <a:rPr lang="en-GB" dirty="0" smtClean="0"/>
              <a:t>pply </a:t>
            </a:r>
            <a:r>
              <a:rPr lang="en-GB" dirty="0"/>
              <a:t>Randomized </a:t>
            </a:r>
            <a:r>
              <a:rPr lang="en-GB" dirty="0" smtClean="0"/>
              <a:t>Response </a:t>
            </a:r>
            <a:r>
              <a:rPr lang="en-GB" dirty="0"/>
              <a:t>to the bits in a Bloom filter</a:t>
            </a:r>
          </a:p>
          <a:p>
            <a:pPr lvl="1"/>
            <a:r>
              <a:rPr lang="en-GB" dirty="0"/>
              <a:t>Not too many bits in the filter compared to all </a:t>
            </a:r>
            <a:r>
              <a:rPr lang="en-GB" dirty="0" smtClean="0"/>
              <a:t>possibilities</a:t>
            </a:r>
          </a:p>
          <a:p>
            <a:endParaRPr lang="en-GB" dirty="0" smtClean="0"/>
          </a:p>
          <a:p>
            <a:r>
              <a:rPr lang="en-GB" dirty="0" smtClean="0"/>
              <a:t>Each </a:t>
            </a:r>
            <a:r>
              <a:rPr lang="en-GB" dirty="0"/>
              <a:t>user maps their input to at most </a:t>
            </a:r>
            <a:r>
              <a:rPr lang="en-GB" dirty="0">
                <a:solidFill>
                  <a:schemeClr val="accent1"/>
                </a:solidFill>
              </a:rPr>
              <a:t>k</a:t>
            </a:r>
            <a:r>
              <a:rPr lang="en-GB" dirty="0"/>
              <a:t> bits in the filter</a:t>
            </a:r>
          </a:p>
          <a:p>
            <a:pPr lvl="1"/>
            <a:r>
              <a:rPr lang="en-GB" dirty="0" smtClean="0"/>
              <a:t>Privacy </a:t>
            </a:r>
            <a:r>
              <a:rPr lang="en-GB" dirty="0"/>
              <a:t>guarantee with parameter </a:t>
            </a:r>
            <a:r>
              <a:rPr lang="en-GB" dirty="0">
                <a:solidFill>
                  <a:schemeClr val="accent1"/>
                </a:solidFill>
              </a:rPr>
              <a:t>2k</a:t>
            </a:r>
            <a:r>
              <a:rPr lang="el-GR" dirty="0" smtClean="0">
                <a:solidFill>
                  <a:schemeClr val="accent1"/>
                </a:solidFill>
              </a:rPr>
              <a:t>ε</a:t>
            </a:r>
            <a:endParaRPr lang="en-US" dirty="0" smtClean="0">
              <a:solidFill>
                <a:schemeClr val="accent1"/>
              </a:solidFill>
            </a:endParaRPr>
          </a:p>
          <a:p>
            <a:endParaRPr lang="en-GB" dirty="0">
              <a:solidFill>
                <a:schemeClr val="accent1"/>
              </a:solidFill>
            </a:endParaRPr>
          </a:p>
          <a:p>
            <a:r>
              <a:rPr lang="en-GB" dirty="0"/>
              <a:t>Combine all user reports and observe how often each bit is set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18</a:t>
            </a:fld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1923067" y="1750209"/>
            <a:ext cx="4864232" cy="1068404"/>
            <a:chOff x="1143000" y="4265034"/>
            <a:chExt cx="6096000" cy="1607634"/>
          </a:xfrm>
        </p:grpSpPr>
        <p:sp>
          <p:nvSpPr>
            <p:cNvPr id="34" name="Oval 4"/>
            <p:cNvSpPr>
              <a:spLocks noChangeArrowheads="1"/>
            </p:cNvSpPr>
            <p:nvPr/>
          </p:nvSpPr>
          <p:spPr bwMode="auto">
            <a:xfrm>
              <a:off x="2971800" y="4265034"/>
              <a:ext cx="533400" cy="533400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Calibri" pitchFamily="34" charset="0"/>
                  <a:cs typeface="Calibri" pitchFamily="34" charset="0"/>
                </a:rPr>
                <a:t>item</a:t>
              </a:r>
            </a:p>
          </p:txBody>
        </p:sp>
        <p:sp>
          <p:nvSpPr>
            <p:cNvPr id="35" name="Rectangle 5"/>
            <p:cNvSpPr>
              <a:spLocks noChangeArrowheads="1"/>
            </p:cNvSpPr>
            <p:nvPr/>
          </p:nvSpPr>
          <p:spPr bwMode="auto">
            <a:xfrm>
              <a:off x="1143000" y="5255634"/>
              <a:ext cx="60960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6" name="Rectangle 7"/>
            <p:cNvSpPr>
              <a:spLocks noChangeArrowheads="1"/>
            </p:cNvSpPr>
            <p:nvPr/>
          </p:nvSpPr>
          <p:spPr bwMode="auto">
            <a:xfrm>
              <a:off x="1752600" y="5255634"/>
              <a:ext cx="6096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1</a:t>
              </a:r>
              <a:r>
                <a:rPr lang="en-US" b="1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/0</a:t>
              </a:r>
            </a:p>
          </p:txBody>
        </p:sp>
        <p:sp>
          <p:nvSpPr>
            <p:cNvPr id="37" name="Rectangle 8"/>
            <p:cNvSpPr>
              <a:spLocks noChangeArrowheads="1"/>
            </p:cNvSpPr>
            <p:nvPr/>
          </p:nvSpPr>
          <p:spPr bwMode="auto">
            <a:xfrm>
              <a:off x="2362200" y="5255634"/>
              <a:ext cx="6096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GB">
                <a:solidFill>
                  <a:schemeClr val="accent1"/>
                </a:solidFill>
              </a:endParaRPr>
            </a:p>
          </p:txBody>
        </p:sp>
        <p:sp>
          <p:nvSpPr>
            <p:cNvPr id="38" name="Rectangle 9"/>
            <p:cNvSpPr>
              <a:spLocks noChangeArrowheads="1"/>
            </p:cNvSpPr>
            <p:nvPr/>
          </p:nvSpPr>
          <p:spPr bwMode="auto">
            <a:xfrm>
              <a:off x="2971800" y="5255634"/>
              <a:ext cx="6096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39" name="Rectangle 10"/>
            <p:cNvSpPr>
              <a:spLocks noChangeArrowheads="1"/>
            </p:cNvSpPr>
            <p:nvPr/>
          </p:nvSpPr>
          <p:spPr bwMode="auto">
            <a:xfrm>
              <a:off x="3581400" y="5255634"/>
              <a:ext cx="6096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0" name="Rectangle 11"/>
            <p:cNvSpPr>
              <a:spLocks noChangeArrowheads="1"/>
            </p:cNvSpPr>
            <p:nvPr/>
          </p:nvSpPr>
          <p:spPr bwMode="auto">
            <a:xfrm>
              <a:off x="4191000" y="5255634"/>
              <a:ext cx="6096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GB">
                <a:solidFill>
                  <a:schemeClr val="accent1"/>
                </a:solidFill>
              </a:endParaRPr>
            </a:p>
          </p:txBody>
        </p:sp>
        <p:sp>
          <p:nvSpPr>
            <p:cNvPr id="41" name="Rectangle 12"/>
            <p:cNvSpPr>
              <a:spLocks noChangeArrowheads="1"/>
            </p:cNvSpPr>
            <p:nvPr/>
          </p:nvSpPr>
          <p:spPr bwMode="auto">
            <a:xfrm>
              <a:off x="4800600" y="5255634"/>
              <a:ext cx="6096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2" name="Rectangle 13"/>
            <p:cNvSpPr>
              <a:spLocks noChangeArrowheads="1"/>
            </p:cNvSpPr>
            <p:nvPr/>
          </p:nvSpPr>
          <p:spPr bwMode="auto">
            <a:xfrm>
              <a:off x="5410200" y="5255634"/>
              <a:ext cx="6096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3" name="Rectangle 14"/>
            <p:cNvSpPr>
              <a:spLocks noChangeArrowheads="1"/>
            </p:cNvSpPr>
            <p:nvPr/>
          </p:nvSpPr>
          <p:spPr bwMode="auto">
            <a:xfrm>
              <a:off x="6019800" y="5255634"/>
              <a:ext cx="6096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  <p:sp>
          <p:nvSpPr>
            <p:cNvPr id="44" name="Rectangle 15"/>
            <p:cNvSpPr>
              <a:spLocks noChangeArrowheads="1"/>
            </p:cNvSpPr>
            <p:nvPr/>
          </p:nvSpPr>
          <p:spPr bwMode="auto">
            <a:xfrm>
              <a:off x="6629400" y="5255634"/>
              <a:ext cx="6096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chemeClr val="accent1"/>
                </a:solidFill>
              </a:endParaRPr>
            </a:p>
          </p:txBody>
        </p:sp>
        <p:cxnSp>
          <p:nvCxnSpPr>
            <p:cNvPr id="45" name="AutoShape 16"/>
            <p:cNvCxnSpPr>
              <a:cxnSpLocks noChangeShapeType="1"/>
              <a:stCxn id="34" idx="4"/>
              <a:endCxn id="36" idx="0"/>
            </p:cNvCxnSpPr>
            <p:nvPr/>
          </p:nvCxnSpPr>
          <p:spPr bwMode="auto">
            <a:xfrm flipH="1">
              <a:off x="2057400" y="4798434"/>
              <a:ext cx="11811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46" name="AutoShape 17"/>
            <p:cNvCxnSpPr>
              <a:cxnSpLocks noChangeShapeType="1"/>
              <a:stCxn id="34" idx="4"/>
              <a:endCxn id="40" idx="0"/>
            </p:cNvCxnSpPr>
            <p:nvPr/>
          </p:nvCxnSpPr>
          <p:spPr bwMode="auto">
            <a:xfrm>
              <a:off x="3238500" y="4798434"/>
              <a:ext cx="12573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cxnSp>
          <p:nvCxnSpPr>
            <p:cNvPr id="47" name="AutoShape 18"/>
            <p:cNvCxnSpPr>
              <a:cxnSpLocks noChangeShapeType="1"/>
              <a:stCxn id="34" idx="4"/>
              <a:endCxn id="43" idx="0"/>
            </p:cNvCxnSpPr>
            <p:nvPr/>
          </p:nvCxnSpPr>
          <p:spPr bwMode="auto">
            <a:xfrm>
              <a:off x="3238500" y="4798434"/>
              <a:ext cx="3086100" cy="457200"/>
            </a:xfrm>
            <a:prstGeom prst="straightConnector1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</p:cxnSp>
        <p:sp>
          <p:nvSpPr>
            <p:cNvPr id="48" name="Rectangle 19"/>
            <p:cNvSpPr>
              <a:spLocks noChangeArrowheads="1"/>
            </p:cNvSpPr>
            <p:nvPr/>
          </p:nvSpPr>
          <p:spPr bwMode="auto">
            <a:xfrm>
              <a:off x="4191000" y="5255634"/>
              <a:ext cx="6096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1</a:t>
              </a:r>
              <a:r>
                <a:rPr lang="en-US" b="1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/0</a:t>
              </a:r>
            </a:p>
          </p:txBody>
        </p:sp>
        <p:sp>
          <p:nvSpPr>
            <p:cNvPr id="49" name="Rectangle 20"/>
            <p:cNvSpPr>
              <a:spLocks noChangeArrowheads="1"/>
            </p:cNvSpPr>
            <p:nvPr/>
          </p:nvSpPr>
          <p:spPr bwMode="auto">
            <a:xfrm>
              <a:off x="6019800" y="5255634"/>
              <a:ext cx="6096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1</a:t>
              </a:r>
              <a:r>
                <a:rPr lang="en-US" b="1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/0</a:t>
              </a:r>
            </a:p>
          </p:txBody>
        </p:sp>
        <p:sp>
          <p:nvSpPr>
            <p:cNvPr id="50" name="Rectangle 19"/>
            <p:cNvSpPr>
              <a:spLocks noChangeArrowheads="1"/>
            </p:cNvSpPr>
            <p:nvPr/>
          </p:nvSpPr>
          <p:spPr bwMode="auto">
            <a:xfrm>
              <a:off x="4800600" y="5255634"/>
              <a:ext cx="6096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 b="1" dirty="0">
                <a:solidFill>
                  <a:schemeClr val="accent1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1" name="Rectangle 19"/>
            <p:cNvSpPr>
              <a:spLocks noChangeArrowheads="1"/>
            </p:cNvSpPr>
            <p:nvPr/>
          </p:nvSpPr>
          <p:spPr bwMode="auto">
            <a:xfrm>
              <a:off x="4800600" y="5263068"/>
              <a:ext cx="6096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</a:t>
              </a:r>
              <a:r>
                <a:rPr lang="en-US" b="1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/1</a:t>
              </a:r>
            </a:p>
          </p:txBody>
        </p:sp>
        <p:sp>
          <p:nvSpPr>
            <p:cNvPr id="52" name="Rectangle 19"/>
            <p:cNvSpPr>
              <a:spLocks noChangeArrowheads="1"/>
            </p:cNvSpPr>
            <p:nvPr/>
          </p:nvSpPr>
          <p:spPr bwMode="auto">
            <a:xfrm>
              <a:off x="5410200" y="5255634"/>
              <a:ext cx="6096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</a:t>
              </a:r>
              <a:r>
                <a:rPr lang="en-US" b="1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/1</a:t>
              </a:r>
            </a:p>
          </p:txBody>
        </p:sp>
        <p:sp>
          <p:nvSpPr>
            <p:cNvPr id="53" name="Rectangle 19"/>
            <p:cNvSpPr>
              <a:spLocks noChangeArrowheads="1"/>
            </p:cNvSpPr>
            <p:nvPr/>
          </p:nvSpPr>
          <p:spPr bwMode="auto">
            <a:xfrm>
              <a:off x="6629400" y="5255634"/>
              <a:ext cx="6096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</a:t>
              </a:r>
              <a:r>
                <a:rPr lang="en-US" b="1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/1</a:t>
              </a:r>
            </a:p>
          </p:txBody>
        </p:sp>
        <p:sp>
          <p:nvSpPr>
            <p:cNvPr id="54" name="Rectangle 19"/>
            <p:cNvSpPr>
              <a:spLocks noChangeArrowheads="1"/>
            </p:cNvSpPr>
            <p:nvPr/>
          </p:nvSpPr>
          <p:spPr bwMode="auto">
            <a:xfrm>
              <a:off x="3581400" y="5255634"/>
              <a:ext cx="6096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</a:t>
              </a:r>
              <a:r>
                <a:rPr lang="en-US" b="1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/1</a:t>
              </a:r>
            </a:p>
          </p:txBody>
        </p:sp>
        <p:sp>
          <p:nvSpPr>
            <p:cNvPr id="55" name="Rectangle 19"/>
            <p:cNvSpPr>
              <a:spLocks noChangeArrowheads="1"/>
            </p:cNvSpPr>
            <p:nvPr/>
          </p:nvSpPr>
          <p:spPr bwMode="auto">
            <a:xfrm>
              <a:off x="1143000" y="5255634"/>
              <a:ext cx="6096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</a:t>
              </a:r>
              <a:r>
                <a:rPr lang="en-US" b="1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/1</a:t>
              </a:r>
            </a:p>
          </p:txBody>
        </p:sp>
        <p:sp>
          <p:nvSpPr>
            <p:cNvPr id="56" name="Rectangle 19"/>
            <p:cNvSpPr>
              <a:spLocks noChangeArrowheads="1"/>
            </p:cNvSpPr>
            <p:nvPr/>
          </p:nvSpPr>
          <p:spPr bwMode="auto">
            <a:xfrm>
              <a:off x="2362200" y="5255634"/>
              <a:ext cx="6096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</a:t>
              </a:r>
              <a:r>
                <a:rPr lang="en-US" b="1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/1</a:t>
              </a:r>
            </a:p>
          </p:txBody>
        </p:sp>
        <p:sp>
          <p:nvSpPr>
            <p:cNvPr id="57" name="Rectangle 19"/>
            <p:cNvSpPr>
              <a:spLocks noChangeArrowheads="1"/>
            </p:cNvSpPr>
            <p:nvPr/>
          </p:nvSpPr>
          <p:spPr bwMode="auto">
            <a:xfrm>
              <a:off x="2971800" y="5255634"/>
              <a:ext cx="6096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400" b="1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0</a:t>
              </a:r>
              <a:r>
                <a:rPr lang="en-US" b="1" dirty="0">
                  <a:solidFill>
                    <a:schemeClr val="accent1"/>
                  </a:solidFill>
                  <a:latin typeface="Calibri" pitchFamily="34" charset="0"/>
                  <a:cs typeface="Calibri" pitchFamily="34" charset="0"/>
                </a:rPr>
                <a:t>/1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676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/>
          <a:lstStyle/>
          <a:p>
            <a:r>
              <a:rPr lang="en-GB" dirty="0"/>
              <a:t>Decoding </a:t>
            </a:r>
            <a:r>
              <a:rPr lang="en-GB" dirty="0" smtClean="0"/>
              <a:t>Noisy Counting Bloom Filters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297636" cy="4351338"/>
          </a:xfrm>
        </p:spPr>
        <p:txBody>
          <a:bodyPr>
            <a:normAutofit/>
          </a:bodyPr>
          <a:lstStyle/>
          <a:p>
            <a:r>
              <a:rPr lang="en-GB" dirty="0"/>
              <a:t>We </a:t>
            </a:r>
            <a:r>
              <a:rPr lang="en-GB" dirty="0" smtClean="0"/>
              <a:t>have </a:t>
            </a:r>
            <a:r>
              <a:rPr lang="en-GB" dirty="0"/>
              <a:t>a </a:t>
            </a:r>
            <a:r>
              <a:rPr lang="en-GB" dirty="0" smtClean="0"/>
              <a:t>noisy Bloom </a:t>
            </a:r>
            <a:r>
              <a:rPr lang="en-GB" dirty="0"/>
              <a:t>filter, where each bit </a:t>
            </a:r>
            <a:r>
              <a:rPr lang="en-GB" dirty="0" smtClean="0"/>
              <a:t>has </a:t>
            </a:r>
            <a:r>
              <a:rPr lang="en-GB" dirty="0"/>
              <a:t>a </a:t>
            </a:r>
            <a:r>
              <a:rPr lang="en-GB" dirty="0" smtClean="0"/>
              <a:t>probability</a:t>
            </a:r>
          </a:p>
          <a:p>
            <a:endParaRPr lang="en-GB" dirty="0"/>
          </a:p>
          <a:p>
            <a:r>
              <a:rPr lang="en-GB" dirty="0"/>
              <a:t>To </a:t>
            </a:r>
            <a:r>
              <a:rPr lang="en-GB" dirty="0">
                <a:solidFill>
                  <a:srgbClr val="C00000"/>
                </a:solidFill>
              </a:rPr>
              <a:t>estimate the frequency </a:t>
            </a:r>
            <a:r>
              <a:rPr lang="en-GB" dirty="0"/>
              <a:t>of a particular value:</a:t>
            </a:r>
          </a:p>
          <a:p>
            <a:pPr lvl="1"/>
            <a:r>
              <a:rPr lang="en-GB" dirty="0"/>
              <a:t>Look up its bit locations in the Bloom filter</a:t>
            </a:r>
          </a:p>
          <a:p>
            <a:pPr lvl="1"/>
            <a:r>
              <a:rPr lang="en-GB" dirty="0"/>
              <a:t>Compute the unbiased estimate of the probability </a:t>
            </a:r>
            <a:r>
              <a:rPr lang="en-GB" dirty="0" smtClean="0"/>
              <a:t>each is </a:t>
            </a:r>
            <a:r>
              <a:rPr lang="en-GB" dirty="0"/>
              <a:t>1</a:t>
            </a:r>
          </a:p>
          <a:p>
            <a:pPr lvl="1"/>
            <a:r>
              <a:rPr lang="en-GB" dirty="0"/>
              <a:t>Take the minimum of these estimates as the </a:t>
            </a:r>
            <a:r>
              <a:rPr lang="en-GB" dirty="0" smtClean="0"/>
              <a:t>frequency</a:t>
            </a:r>
          </a:p>
          <a:p>
            <a:pPr lvl="1"/>
            <a:r>
              <a:rPr lang="en-GB" dirty="0" smtClean="0"/>
              <a:t>More </a:t>
            </a:r>
            <a:r>
              <a:rPr lang="en-GB" dirty="0"/>
              <a:t>advanced decoding heuristics to decode all at </a:t>
            </a:r>
            <a:r>
              <a:rPr lang="en-GB" dirty="0" smtClean="0"/>
              <a:t>once</a:t>
            </a:r>
          </a:p>
          <a:p>
            <a:endParaRPr lang="en-GB" dirty="0"/>
          </a:p>
          <a:p>
            <a:r>
              <a:rPr lang="en-GB" dirty="0"/>
              <a:t>How to find frequent strings without knowing them in advance?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Subsequent </a:t>
            </a:r>
            <a:r>
              <a:rPr lang="en-GB" dirty="0" smtClean="0">
                <a:solidFill>
                  <a:srgbClr val="C00000"/>
                </a:solidFill>
              </a:rPr>
              <a:t>work</a:t>
            </a:r>
            <a:r>
              <a:rPr lang="en-GB" dirty="0" smtClean="0"/>
              <a:t>: build </a:t>
            </a:r>
            <a:r>
              <a:rPr lang="en-GB" dirty="0"/>
              <a:t>up frequent strings character by character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2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Schedule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396404" cy="4351338"/>
          </a:xfrm>
        </p:spPr>
        <p:txBody>
          <a:bodyPr/>
          <a:lstStyle/>
          <a:p>
            <a:r>
              <a:rPr lang="en-GB" dirty="0" smtClean="0">
                <a:solidFill>
                  <a:srgbClr val="FF0000"/>
                </a:solidFill>
              </a:rPr>
              <a:t>Part 1 (yesterday): </a:t>
            </a:r>
            <a:r>
              <a:rPr lang="en-GB" dirty="0" smtClean="0"/>
              <a:t>Centralized privacy models</a:t>
            </a:r>
          </a:p>
          <a:p>
            <a:pPr lvl="1"/>
            <a:r>
              <a:rPr lang="en-GB" dirty="0" smtClean="0"/>
              <a:t>The Privacy Problem</a:t>
            </a:r>
          </a:p>
          <a:p>
            <a:pPr lvl="1"/>
            <a:r>
              <a:rPr lang="en-GB" dirty="0" smtClean="0"/>
              <a:t>Syntactic Approaches to </a:t>
            </a:r>
            <a:r>
              <a:rPr lang="en-GB" dirty="0" smtClean="0"/>
              <a:t>Privacy (</a:t>
            </a:r>
            <a:r>
              <a:rPr lang="en-GB" dirty="0"/>
              <a:t>1998 onwards)</a:t>
            </a:r>
          </a:p>
          <a:p>
            <a:pPr lvl="1"/>
            <a:r>
              <a:rPr lang="en-GB" dirty="0"/>
              <a:t>(Centralized) Differential Privacy (2006 onwards)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Part </a:t>
            </a:r>
            <a:r>
              <a:rPr lang="en-GB" dirty="0" smtClean="0">
                <a:solidFill>
                  <a:srgbClr val="FF0000"/>
                </a:solidFill>
              </a:rPr>
              <a:t>2 (today): </a:t>
            </a:r>
            <a:r>
              <a:rPr lang="en-GB" dirty="0" smtClean="0"/>
              <a:t>Local privacy </a:t>
            </a:r>
            <a:r>
              <a:rPr lang="en-GB" dirty="0"/>
              <a:t>models (2014 onwards)</a:t>
            </a:r>
            <a:endParaRPr lang="en-GB" dirty="0" smtClean="0"/>
          </a:p>
          <a:p>
            <a:pPr lvl="1"/>
            <a:r>
              <a:rPr lang="en-GB" dirty="0" smtClean="0"/>
              <a:t>Local Differential Privacy technical foundations</a:t>
            </a:r>
          </a:p>
          <a:p>
            <a:pPr lvl="1"/>
            <a:r>
              <a:rPr lang="en-GB" dirty="0" smtClean="0"/>
              <a:t>Current directions and open problems</a:t>
            </a:r>
          </a:p>
          <a:p>
            <a:pPr lvl="1"/>
            <a:endParaRPr lang="en-GB" dirty="0"/>
          </a:p>
          <a:p>
            <a:r>
              <a:rPr lang="en-GB" b="1" dirty="0" smtClean="0">
                <a:solidFill>
                  <a:srgbClr val="FF0000"/>
                </a:solidFill>
              </a:rPr>
              <a:t>Note: </a:t>
            </a:r>
            <a:r>
              <a:rPr lang="en-GB" dirty="0" smtClean="0"/>
              <a:t>This material can be quite technical and mathematical!</a:t>
            </a:r>
          </a:p>
          <a:p>
            <a:r>
              <a:rPr lang="en-GB" dirty="0" smtClean="0"/>
              <a:t>Slides available from </a:t>
            </a:r>
            <a:r>
              <a:rPr lang="en-GB" dirty="0" smtClean="0">
                <a:solidFill>
                  <a:srgbClr val="C00000"/>
                </a:solidFill>
              </a:rPr>
              <a:t>http://cormode.org/ghent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9C837DC-F3B4-4112-9D51-1B3B0462292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2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/>
          <a:lstStyle/>
          <a:p>
            <a:r>
              <a:rPr lang="en-GB" dirty="0" smtClean="0"/>
              <a:t>RAPPOR </a:t>
            </a:r>
            <a:r>
              <a:rPr lang="en-GB" dirty="0"/>
              <a:t>in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297636" cy="4351338"/>
          </a:xfrm>
        </p:spPr>
        <p:txBody>
          <a:bodyPr>
            <a:normAutofit/>
          </a:bodyPr>
          <a:lstStyle/>
          <a:p>
            <a:r>
              <a:rPr lang="en-GB" dirty="0"/>
              <a:t>The </a:t>
            </a:r>
            <a:r>
              <a:rPr lang="en-GB" dirty="0" smtClean="0"/>
              <a:t>RAPPOR </a:t>
            </a:r>
            <a:r>
              <a:rPr lang="en-GB" dirty="0"/>
              <a:t>approach is implemented in the Chrome browser</a:t>
            </a:r>
          </a:p>
          <a:p>
            <a:pPr lvl="1"/>
            <a:r>
              <a:rPr lang="en-GB" dirty="0"/>
              <a:t>Collects data from opt-in users, tens of millions per day</a:t>
            </a:r>
          </a:p>
          <a:p>
            <a:pPr lvl="1"/>
            <a:r>
              <a:rPr lang="en-GB" dirty="0"/>
              <a:t>Open source implementation </a:t>
            </a:r>
            <a:r>
              <a:rPr lang="en-GB" dirty="0" smtClean="0"/>
              <a:t>available</a:t>
            </a:r>
          </a:p>
          <a:p>
            <a:endParaRPr lang="en-GB" dirty="0"/>
          </a:p>
          <a:p>
            <a:r>
              <a:rPr lang="en-GB" dirty="0"/>
              <a:t>Tracks settings in the </a:t>
            </a:r>
            <a:r>
              <a:rPr lang="en-GB" dirty="0" smtClean="0"/>
              <a:t>browser, e.g</a:t>
            </a:r>
            <a:r>
              <a:rPr lang="en-GB" dirty="0"/>
              <a:t>. home page, search </a:t>
            </a:r>
            <a:r>
              <a:rPr lang="en-GB" dirty="0" smtClean="0"/>
              <a:t>engine</a:t>
            </a:r>
          </a:p>
          <a:p>
            <a:pPr lvl="1"/>
            <a:r>
              <a:rPr lang="en-GB" dirty="0"/>
              <a:t>M</a:t>
            </a:r>
            <a:r>
              <a:rPr lang="en-GB" dirty="0" smtClean="0"/>
              <a:t>any users unexpectedly change home page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GB" dirty="0" smtClean="0"/>
              <a:t>possible malware</a:t>
            </a:r>
          </a:p>
          <a:p>
            <a:endParaRPr lang="en-GB" dirty="0" smtClean="0"/>
          </a:p>
          <a:p>
            <a:r>
              <a:rPr lang="en-GB" dirty="0" smtClean="0">
                <a:solidFill>
                  <a:srgbClr val="00B050"/>
                </a:solidFill>
              </a:rPr>
              <a:t>Typical </a:t>
            </a:r>
            <a:r>
              <a:rPr lang="en-GB" dirty="0">
                <a:solidFill>
                  <a:srgbClr val="00B050"/>
                </a:solidFill>
              </a:rPr>
              <a:t>configuration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128 bit Bloom filter, 2 hash functions, privacy parameter ~0.5</a:t>
            </a:r>
          </a:p>
          <a:p>
            <a:pPr lvl="1"/>
            <a:r>
              <a:rPr lang="en-GB" dirty="0"/>
              <a:t>Needs about 10K reports to identify a value with confidence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2" descr="http://atechjourney.com/wp-content/uploads/google-chrome-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89322"/>
            <a:ext cx="2686049" cy="151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57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/>
          <a:lstStyle/>
          <a:p>
            <a:r>
              <a:rPr lang="en-GB" dirty="0"/>
              <a:t>Apple: </a:t>
            </a:r>
            <a:r>
              <a:rPr lang="en-GB" dirty="0" smtClean="0"/>
              <a:t>Sketches </a:t>
            </a:r>
            <a:r>
              <a:rPr lang="en-GB" dirty="0"/>
              <a:t>and </a:t>
            </a:r>
            <a:r>
              <a:rPr lang="en-GB" dirty="0" smtClean="0"/>
              <a:t>Transforms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297636" cy="4351338"/>
          </a:xfrm>
        </p:spPr>
        <p:txBody>
          <a:bodyPr>
            <a:normAutofit/>
          </a:bodyPr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Similar </a:t>
            </a:r>
            <a:r>
              <a:rPr lang="en-GB" dirty="0"/>
              <a:t>problem to </a:t>
            </a:r>
            <a:r>
              <a:rPr lang="en-GB" dirty="0" smtClean="0"/>
              <a:t>RAPPOR: count </a:t>
            </a:r>
            <a:r>
              <a:rPr lang="en-GB" dirty="0"/>
              <a:t>frequencies of many </a:t>
            </a:r>
            <a:r>
              <a:rPr lang="en-GB" dirty="0" smtClean="0"/>
              <a:t>items</a:t>
            </a:r>
            <a:endParaRPr lang="en-GB" dirty="0"/>
          </a:p>
          <a:p>
            <a:pPr lvl="1"/>
            <a:r>
              <a:rPr lang="en-GB" dirty="0"/>
              <a:t>For simplicity, assume </a:t>
            </a:r>
            <a:r>
              <a:rPr lang="en-GB" dirty="0" smtClean="0"/>
              <a:t>that each </a:t>
            </a:r>
            <a:r>
              <a:rPr lang="en-GB" dirty="0"/>
              <a:t>user holds a single item</a:t>
            </a:r>
          </a:p>
          <a:p>
            <a:pPr lvl="1"/>
            <a:r>
              <a:rPr lang="en-GB" dirty="0"/>
              <a:t>T</a:t>
            </a:r>
            <a:r>
              <a:rPr lang="en-GB" dirty="0" smtClean="0"/>
              <a:t>o </a:t>
            </a:r>
            <a:r>
              <a:rPr lang="en-GB" dirty="0"/>
              <a:t>reduce </a:t>
            </a:r>
            <a:r>
              <a:rPr lang="en-GB" dirty="0" smtClean="0"/>
              <a:t>burden </a:t>
            </a:r>
            <a:r>
              <a:rPr lang="en-GB" dirty="0"/>
              <a:t>of </a:t>
            </a:r>
            <a:r>
              <a:rPr lang="en-GB" dirty="0" smtClean="0"/>
              <a:t>collection, can size of summary be reduced?</a:t>
            </a:r>
          </a:p>
          <a:p>
            <a:endParaRPr lang="en-GB" dirty="0" smtClean="0"/>
          </a:p>
          <a:p>
            <a:r>
              <a:rPr lang="en-GB" dirty="0" smtClean="0"/>
              <a:t>Instead </a:t>
            </a:r>
            <a:r>
              <a:rPr lang="en-GB" dirty="0"/>
              <a:t>of Bloom Filter, make use of </a:t>
            </a:r>
            <a:r>
              <a:rPr lang="en-GB" dirty="0" smtClean="0">
                <a:solidFill>
                  <a:srgbClr val="C00000"/>
                </a:solidFill>
              </a:rPr>
              <a:t>sketches</a:t>
            </a:r>
            <a:endParaRPr lang="en-GB" dirty="0">
              <a:solidFill>
                <a:srgbClr val="C00000"/>
              </a:solidFill>
            </a:endParaRPr>
          </a:p>
          <a:p>
            <a:pPr lvl="1"/>
            <a:r>
              <a:rPr lang="en-GB" dirty="0"/>
              <a:t>Similar idea, but better suited to capturing </a:t>
            </a:r>
            <a:r>
              <a:rPr lang="en-GB" dirty="0" smtClean="0"/>
              <a:t>frequencies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2" descr="Image result for apple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613" y="410365"/>
            <a:ext cx="940149" cy="115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236" y="1824557"/>
            <a:ext cx="3740289" cy="152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9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/>
          <a:lstStyle/>
          <a:p>
            <a:r>
              <a:rPr lang="en-US" dirty="0"/>
              <a:t>Count-Min </a:t>
            </a:r>
            <a:r>
              <a:rPr lang="en-US" dirty="0" smtClean="0"/>
              <a:t>Sketch [CM04]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297636" cy="4351338"/>
          </a:xfrm>
        </p:spPr>
        <p:txBody>
          <a:bodyPr>
            <a:normAutofit/>
          </a:bodyPr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US" dirty="0" smtClean="0"/>
              <a:t>Count-Min sketch encodes </a:t>
            </a:r>
            <a:r>
              <a:rPr lang="en-US" dirty="0"/>
              <a:t>item counts</a:t>
            </a:r>
          </a:p>
          <a:p>
            <a:pPr lvl="1"/>
            <a:r>
              <a:rPr lang="en-US" dirty="0"/>
              <a:t>Allows estimation of frequencies (e.g. for selectivity estimation)</a:t>
            </a:r>
          </a:p>
          <a:p>
            <a:pPr lvl="1"/>
            <a:r>
              <a:rPr lang="en-US" dirty="0"/>
              <a:t>Some similarities in appearance to Bloom </a:t>
            </a:r>
            <a:r>
              <a:rPr lang="en-US" dirty="0" smtClean="0"/>
              <a:t>filters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Model </a:t>
            </a:r>
            <a:r>
              <a:rPr lang="en-US" dirty="0"/>
              <a:t>input data as a sparse frequency vector </a:t>
            </a:r>
            <a:r>
              <a:rPr lang="en-US" dirty="0">
                <a:solidFill>
                  <a:schemeClr val="accent1"/>
                </a:solidFill>
              </a:rPr>
              <a:t>x</a:t>
            </a:r>
            <a:r>
              <a:rPr lang="en-US" dirty="0"/>
              <a:t> of dimension </a:t>
            </a:r>
            <a:r>
              <a:rPr lang="en-US" dirty="0">
                <a:solidFill>
                  <a:schemeClr val="accent1"/>
                </a:solidFill>
              </a:rPr>
              <a:t>U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Create</a:t>
            </a:r>
            <a:r>
              <a:rPr lang="en-US" dirty="0"/>
              <a:t> a small summary as an array of </a:t>
            </a:r>
            <a:r>
              <a:rPr lang="en-US" dirty="0">
                <a:solidFill>
                  <a:schemeClr val="accent1"/>
                </a:solidFill>
              </a:rPr>
              <a:t>w </a:t>
            </a:r>
            <a:r>
              <a:rPr lang="en-US" dirty="0">
                <a:solidFill>
                  <a:schemeClr val="accent1"/>
                </a:solidFill>
                <a:latin typeface="Symbol" pitchFamily="18" charset="2"/>
                <a:sym typeface="Symbol" pitchFamily="18" charset="2"/>
              </a:rPr>
              <a:t></a:t>
            </a:r>
            <a:r>
              <a:rPr lang="en-US" dirty="0">
                <a:solidFill>
                  <a:schemeClr val="accent1"/>
                </a:solidFill>
              </a:rPr>
              <a:t> d </a:t>
            </a:r>
            <a:r>
              <a:rPr lang="en-US" dirty="0"/>
              <a:t>in size</a:t>
            </a:r>
          </a:p>
          <a:p>
            <a:pPr lvl="1"/>
            <a:r>
              <a:rPr lang="en-US" dirty="0"/>
              <a:t>Use </a:t>
            </a:r>
            <a:r>
              <a:rPr lang="en-US" dirty="0">
                <a:solidFill>
                  <a:schemeClr val="accent1"/>
                </a:solidFill>
              </a:rPr>
              <a:t>d </a:t>
            </a:r>
            <a:r>
              <a:rPr lang="en-US" dirty="0"/>
              <a:t>hash function to map vector entries to </a:t>
            </a:r>
            <a:r>
              <a:rPr lang="en-US" dirty="0">
                <a:solidFill>
                  <a:schemeClr val="accent1"/>
                </a:solidFill>
              </a:rPr>
              <a:t>[1..w]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22</a:t>
            </a:fld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2461182" y="1531853"/>
            <a:ext cx="3900718" cy="1828800"/>
            <a:chOff x="1905000" y="4114800"/>
            <a:chExt cx="3900718" cy="1828800"/>
          </a:xfrm>
        </p:grpSpPr>
        <p:sp>
          <p:nvSpPr>
            <p:cNvPr id="29" name="Text Box 19"/>
            <p:cNvSpPr txBox="1">
              <a:spLocks noChangeArrowheads="1"/>
            </p:cNvSpPr>
            <p:nvPr/>
          </p:nvSpPr>
          <p:spPr bwMode="auto">
            <a:xfrm>
              <a:off x="3962400" y="4114800"/>
              <a:ext cx="42386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accent1"/>
                  </a:solidFill>
                </a:rPr>
                <a:t>W</a:t>
              </a: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1905000" y="4495800"/>
              <a:ext cx="3900718" cy="1447800"/>
              <a:chOff x="1905000" y="4495800"/>
              <a:chExt cx="3900718" cy="1447800"/>
            </a:xfrm>
          </p:grpSpPr>
          <p:grpSp>
            <p:nvGrpSpPr>
              <p:cNvPr id="31" name="Group 4"/>
              <p:cNvGrpSpPr>
                <a:grpSpLocks/>
              </p:cNvGrpSpPr>
              <p:nvPr/>
            </p:nvGrpSpPr>
            <p:grpSpPr bwMode="auto">
              <a:xfrm>
                <a:off x="3124200" y="4724400"/>
                <a:ext cx="2133600" cy="1184275"/>
                <a:chOff x="4128" y="864"/>
                <a:chExt cx="864" cy="480"/>
              </a:xfrm>
            </p:grpSpPr>
            <p:sp>
              <p:nvSpPr>
                <p:cNvPr id="36" name="Rectangle 5"/>
                <p:cNvSpPr>
                  <a:spLocks noChangeArrowheads="1"/>
                </p:cNvSpPr>
                <p:nvPr/>
              </p:nvSpPr>
              <p:spPr bwMode="auto">
                <a:xfrm>
                  <a:off x="4128" y="864"/>
                  <a:ext cx="864" cy="48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lIns="0" tIns="0" rIns="0" bIns="0" anchor="ctr"/>
                <a:lstStyle/>
                <a:p>
                  <a:endParaRPr lang="en-US"/>
                </a:p>
              </p:txBody>
            </p:sp>
            <p:sp>
              <p:nvSpPr>
                <p:cNvPr id="37" name="Line 6"/>
                <p:cNvSpPr>
                  <a:spLocks noChangeShapeType="1"/>
                </p:cNvSpPr>
                <p:nvPr/>
              </p:nvSpPr>
              <p:spPr bwMode="auto">
                <a:xfrm>
                  <a:off x="4224" y="864"/>
                  <a:ext cx="0" cy="4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8" name="Line 7"/>
                <p:cNvSpPr>
                  <a:spLocks noChangeShapeType="1"/>
                </p:cNvSpPr>
                <p:nvPr/>
              </p:nvSpPr>
              <p:spPr bwMode="auto">
                <a:xfrm>
                  <a:off x="4320" y="864"/>
                  <a:ext cx="0" cy="4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39" name="Line 8"/>
                <p:cNvSpPr>
                  <a:spLocks noChangeShapeType="1"/>
                </p:cNvSpPr>
                <p:nvPr/>
              </p:nvSpPr>
              <p:spPr bwMode="auto">
                <a:xfrm>
                  <a:off x="4416" y="864"/>
                  <a:ext cx="0" cy="4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0" name="Line 9"/>
                <p:cNvSpPr>
                  <a:spLocks noChangeShapeType="1"/>
                </p:cNvSpPr>
                <p:nvPr/>
              </p:nvSpPr>
              <p:spPr bwMode="auto">
                <a:xfrm>
                  <a:off x="4512" y="864"/>
                  <a:ext cx="0" cy="4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1" name="Line 10"/>
                <p:cNvSpPr>
                  <a:spLocks noChangeShapeType="1"/>
                </p:cNvSpPr>
                <p:nvPr/>
              </p:nvSpPr>
              <p:spPr bwMode="auto">
                <a:xfrm>
                  <a:off x="4608" y="864"/>
                  <a:ext cx="0" cy="4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2" name="Line 11"/>
                <p:cNvSpPr>
                  <a:spLocks noChangeShapeType="1"/>
                </p:cNvSpPr>
                <p:nvPr/>
              </p:nvSpPr>
              <p:spPr bwMode="auto">
                <a:xfrm>
                  <a:off x="4704" y="864"/>
                  <a:ext cx="0" cy="4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3" name="Line 12"/>
                <p:cNvSpPr>
                  <a:spLocks noChangeShapeType="1"/>
                </p:cNvSpPr>
                <p:nvPr/>
              </p:nvSpPr>
              <p:spPr bwMode="auto">
                <a:xfrm>
                  <a:off x="4800" y="864"/>
                  <a:ext cx="0" cy="4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4" name="Line 13"/>
                <p:cNvSpPr>
                  <a:spLocks noChangeShapeType="1"/>
                </p:cNvSpPr>
                <p:nvPr/>
              </p:nvSpPr>
              <p:spPr bwMode="auto">
                <a:xfrm>
                  <a:off x="4896" y="864"/>
                  <a:ext cx="0" cy="4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5" name="Line 14"/>
                <p:cNvSpPr>
                  <a:spLocks noChangeShapeType="1"/>
                </p:cNvSpPr>
                <p:nvPr/>
              </p:nvSpPr>
              <p:spPr bwMode="auto">
                <a:xfrm>
                  <a:off x="4128" y="960"/>
                  <a:ext cx="86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6" name="Line 15"/>
                <p:cNvSpPr>
                  <a:spLocks noChangeShapeType="1"/>
                </p:cNvSpPr>
                <p:nvPr/>
              </p:nvSpPr>
              <p:spPr bwMode="auto">
                <a:xfrm>
                  <a:off x="4128" y="1056"/>
                  <a:ext cx="86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7" name="Line 16"/>
                <p:cNvSpPr>
                  <a:spLocks noChangeShapeType="1"/>
                </p:cNvSpPr>
                <p:nvPr/>
              </p:nvSpPr>
              <p:spPr bwMode="auto">
                <a:xfrm>
                  <a:off x="4128" y="1152"/>
                  <a:ext cx="86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48" name="Line 17"/>
                <p:cNvSpPr>
                  <a:spLocks noChangeShapeType="1"/>
                </p:cNvSpPr>
                <p:nvPr/>
              </p:nvSpPr>
              <p:spPr bwMode="auto">
                <a:xfrm>
                  <a:off x="4128" y="1248"/>
                  <a:ext cx="86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  <p:sp>
            <p:nvSpPr>
              <p:cNvPr id="32" name="Line 18"/>
              <p:cNvSpPr>
                <a:spLocks noChangeShapeType="1"/>
              </p:cNvSpPr>
              <p:nvPr/>
            </p:nvSpPr>
            <p:spPr bwMode="auto">
              <a:xfrm>
                <a:off x="3048000" y="4495800"/>
                <a:ext cx="220980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Line 20"/>
              <p:cNvSpPr>
                <a:spLocks noChangeShapeType="1"/>
              </p:cNvSpPr>
              <p:nvPr/>
            </p:nvSpPr>
            <p:spPr bwMode="auto">
              <a:xfrm>
                <a:off x="5486400" y="4724400"/>
                <a:ext cx="0" cy="12192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Text Box 21"/>
              <p:cNvSpPr txBox="1">
                <a:spLocks noChangeArrowheads="1"/>
              </p:cNvSpPr>
              <p:nvPr/>
            </p:nvSpPr>
            <p:spPr bwMode="auto">
              <a:xfrm>
                <a:off x="5486400" y="5105400"/>
                <a:ext cx="31931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solidFill>
                      <a:schemeClr val="accent1"/>
                    </a:solidFill>
                  </a:rPr>
                  <a:t>d</a:t>
                </a:r>
              </a:p>
            </p:txBody>
          </p:sp>
          <p:sp>
            <p:nvSpPr>
              <p:cNvPr id="35" name="Text Box 22"/>
              <p:cNvSpPr txBox="1">
                <a:spLocks noChangeArrowheads="1"/>
              </p:cNvSpPr>
              <p:nvPr/>
            </p:nvSpPr>
            <p:spPr bwMode="auto">
              <a:xfrm>
                <a:off x="1905000" y="4800600"/>
                <a:ext cx="1143000" cy="8309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0" dirty="0">
                    <a:solidFill>
                      <a:schemeClr val="accent1"/>
                    </a:solidFill>
                  </a:rPr>
                  <a:t>Array: CM[</a:t>
                </a:r>
                <a:r>
                  <a:rPr lang="en-US" sz="2400" b="0" dirty="0" err="1">
                    <a:solidFill>
                      <a:schemeClr val="accent1"/>
                    </a:solidFill>
                  </a:rPr>
                  <a:t>i,j</a:t>
                </a:r>
                <a:r>
                  <a:rPr lang="en-US" sz="2400" b="0" dirty="0">
                    <a:solidFill>
                      <a:schemeClr val="accent1"/>
                    </a:solidFill>
                  </a:rPr>
                  <a:t>]</a:t>
                </a:r>
                <a:endParaRPr lang="en-GB" sz="2400" b="0" dirty="0">
                  <a:solidFill>
                    <a:schemeClr val="accent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323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/>
          <a:lstStyle/>
          <a:p>
            <a:r>
              <a:rPr lang="en-US" dirty="0"/>
              <a:t>Count-Min </a:t>
            </a:r>
            <a:r>
              <a:rPr lang="en-US" dirty="0" smtClean="0"/>
              <a:t>Sketch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297636" cy="4405230"/>
          </a:xfrm>
        </p:spPr>
        <p:txBody>
          <a:bodyPr>
            <a:normAutofit/>
          </a:bodyPr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US" dirty="0">
                <a:solidFill>
                  <a:srgbClr val="C00000"/>
                </a:solidFill>
              </a:rPr>
              <a:t>Update</a:t>
            </a:r>
            <a:r>
              <a:rPr lang="en-US" dirty="0"/>
              <a:t>: each entry in vector </a:t>
            </a:r>
            <a:r>
              <a:rPr lang="en-US" dirty="0">
                <a:solidFill>
                  <a:schemeClr val="accent1"/>
                </a:solidFill>
              </a:rPr>
              <a:t>x</a:t>
            </a:r>
            <a:r>
              <a:rPr lang="en-US" dirty="0"/>
              <a:t> is mapped to one bucket per </a:t>
            </a:r>
            <a:r>
              <a:rPr lang="en-US" dirty="0" smtClean="0"/>
              <a:t>row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C00000"/>
                </a:solidFill>
              </a:rPr>
              <a:t>Query</a:t>
            </a:r>
            <a:r>
              <a:rPr lang="en-US" dirty="0"/>
              <a:t>: estimate </a:t>
            </a:r>
            <a:r>
              <a:rPr lang="en-US" dirty="0">
                <a:solidFill>
                  <a:schemeClr val="accent1"/>
                </a:solidFill>
              </a:rPr>
              <a:t>x[j]</a:t>
            </a:r>
            <a:r>
              <a:rPr lang="en-US" dirty="0"/>
              <a:t> by taking </a:t>
            </a:r>
            <a:r>
              <a:rPr lang="en-US" dirty="0">
                <a:solidFill>
                  <a:schemeClr val="accent1"/>
                </a:solidFill>
              </a:rPr>
              <a:t>min</a:t>
            </a:r>
            <a:r>
              <a:rPr lang="en-US" baseline="-25000" dirty="0">
                <a:solidFill>
                  <a:schemeClr val="accent1"/>
                </a:solidFill>
              </a:rPr>
              <a:t>k</a:t>
            </a:r>
            <a:r>
              <a:rPr lang="en-US" dirty="0">
                <a:solidFill>
                  <a:schemeClr val="accent1"/>
                </a:solidFill>
              </a:rPr>
              <a:t> CM[</a:t>
            </a:r>
            <a:r>
              <a:rPr lang="en-US" dirty="0" err="1">
                <a:solidFill>
                  <a:schemeClr val="accent1"/>
                </a:solidFill>
              </a:rPr>
              <a:t>k,h</a:t>
            </a:r>
            <a:r>
              <a:rPr lang="en-US" baseline="-25000" dirty="0" err="1">
                <a:solidFill>
                  <a:schemeClr val="accent1"/>
                </a:solidFill>
              </a:rPr>
              <a:t>k</a:t>
            </a:r>
            <a:r>
              <a:rPr lang="en-US" dirty="0">
                <a:solidFill>
                  <a:schemeClr val="accent1"/>
                </a:solidFill>
              </a:rPr>
              <a:t>(j)]</a:t>
            </a:r>
          </a:p>
          <a:p>
            <a:pPr lvl="1"/>
            <a:r>
              <a:rPr lang="en-US" dirty="0"/>
              <a:t>Guarantees error less </a:t>
            </a:r>
            <a:r>
              <a:rPr lang="en-US" dirty="0" smtClean="0"/>
              <a:t>than </a:t>
            </a:r>
            <a:r>
              <a:rPr lang="en-US" dirty="0" smtClean="0">
                <a:solidFill>
                  <a:schemeClr val="accent1"/>
                </a:solidFill>
              </a:rPr>
              <a:t>eps*</a:t>
            </a:r>
            <a:r>
              <a:rPr lang="en-GB" dirty="0" smtClean="0">
                <a:solidFill>
                  <a:schemeClr val="accent1"/>
                </a:solidFill>
              </a:rPr>
              <a:t>‖</a:t>
            </a:r>
            <a:r>
              <a:rPr lang="en-US" dirty="0">
                <a:solidFill>
                  <a:schemeClr val="accent1"/>
                </a:solidFill>
              </a:rPr>
              <a:t>x</a:t>
            </a:r>
            <a:r>
              <a:rPr lang="en-GB" dirty="0">
                <a:solidFill>
                  <a:schemeClr val="accent1"/>
                </a:solidFill>
              </a:rPr>
              <a:t>‖</a:t>
            </a:r>
            <a:r>
              <a:rPr lang="en-US" baseline="-25000" dirty="0">
                <a:solidFill>
                  <a:schemeClr val="accent1"/>
                </a:solidFill>
              </a:rPr>
              <a:t>1</a:t>
            </a:r>
            <a:r>
              <a:rPr lang="en-US" dirty="0"/>
              <a:t> in size </a:t>
            </a:r>
            <a:r>
              <a:rPr lang="en-US" dirty="0" smtClean="0">
                <a:solidFill>
                  <a:schemeClr val="accent1"/>
                </a:solidFill>
              </a:rPr>
              <a:t>O(1/eps)</a:t>
            </a:r>
            <a:endParaRPr lang="en-US" dirty="0">
              <a:solidFill>
                <a:schemeClr val="accent1"/>
              </a:solidFill>
            </a:endParaRPr>
          </a:p>
          <a:p>
            <a:endParaRPr lang="en-US" dirty="0" smtClean="0"/>
          </a:p>
          <a:p>
            <a:r>
              <a:rPr lang="en-US" dirty="0">
                <a:solidFill>
                  <a:srgbClr val="C00000"/>
                </a:solidFill>
              </a:rPr>
              <a:t>Merge</a:t>
            </a:r>
            <a:r>
              <a:rPr lang="en-US" dirty="0"/>
              <a:t> two sketches by entry-wise </a:t>
            </a:r>
            <a:r>
              <a:rPr lang="en-US" dirty="0" smtClean="0"/>
              <a:t>summation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23</a:t>
            </a:fld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1270048" y="1569566"/>
            <a:ext cx="6603903" cy="1822379"/>
            <a:chOff x="76200" y="1371600"/>
            <a:chExt cx="8494877" cy="3319638"/>
          </a:xfrm>
        </p:grpSpPr>
        <p:sp>
          <p:nvSpPr>
            <p:cNvPr id="49" name="Oval 4"/>
            <p:cNvSpPr>
              <a:spLocks noChangeArrowheads="1"/>
            </p:cNvSpPr>
            <p:nvPr/>
          </p:nvSpPr>
          <p:spPr bwMode="auto">
            <a:xfrm>
              <a:off x="76200" y="2133600"/>
              <a:ext cx="1676400" cy="6096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000">
                <a:solidFill>
                  <a:schemeClr val="accent1"/>
                </a:solidFill>
                <a:latin typeface="Calibri" pitchFamily="34" charset="0"/>
              </a:endParaRPr>
            </a:p>
          </p:txBody>
        </p:sp>
        <p:sp>
          <p:nvSpPr>
            <p:cNvPr id="50" name="Rectangle 5"/>
            <p:cNvSpPr>
              <a:spLocks noChangeArrowheads="1"/>
            </p:cNvSpPr>
            <p:nvPr/>
          </p:nvSpPr>
          <p:spPr bwMode="auto">
            <a:xfrm>
              <a:off x="2209800" y="1371600"/>
              <a:ext cx="5486400" cy="6096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000">
                <a:solidFill>
                  <a:schemeClr val="accent1"/>
                </a:solidFill>
                <a:latin typeface="Calibri" pitchFamily="34" charset="0"/>
              </a:endParaRPr>
            </a:p>
          </p:txBody>
        </p:sp>
        <p:sp>
          <p:nvSpPr>
            <p:cNvPr id="51" name="Rectangle 6"/>
            <p:cNvSpPr>
              <a:spLocks noChangeArrowheads="1"/>
            </p:cNvSpPr>
            <p:nvPr/>
          </p:nvSpPr>
          <p:spPr bwMode="auto">
            <a:xfrm>
              <a:off x="2209800" y="1574800"/>
              <a:ext cx="609600" cy="4064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GB" sz="2000" b="0">
                <a:solidFill>
                  <a:schemeClr val="accent1"/>
                </a:solidFill>
                <a:latin typeface="Calibri" pitchFamily="34" charset="0"/>
              </a:endParaRPr>
            </a:p>
          </p:txBody>
        </p:sp>
        <p:sp>
          <p:nvSpPr>
            <p:cNvPr id="52" name="Rectangle 7"/>
            <p:cNvSpPr>
              <a:spLocks noChangeArrowheads="1"/>
            </p:cNvSpPr>
            <p:nvPr/>
          </p:nvSpPr>
          <p:spPr bwMode="auto">
            <a:xfrm>
              <a:off x="2819400" y="1778000"/>
              <a:ext cx="609600" cy="20320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GB" sz="2000" b="0">
                <a:solidFill>
                  <a:schemeClr val="accent1"/>
                </a:solidFill>
                <a:latin typeface="Calibri" pitchFamily="34" charset="0"/>
              </a:endParaRPr>
            </a:p>
          </p:txBody>
        </p:sp>
        <p:sp>
          <p:nvSpPr>
            <p:cNvPr id="53" name="Rectangle 8"/>
            <p:cNvSpPr>
              <a:spLocks noChangeArrowheads="1"/>
            </p:cNvSpPr>
            <p:nvPr/>
          </p:nvSpPr>
          <p:spPr bwMode="auto">
            <a:xfrm>
              <a:off x="3429000" y="1439863"/>
              <a:ext cx="609600" cy="54133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GB" sz="2000" b="0">
                <a:solidFill>
                  <a:schemeClr val="accent1"/>
                </a:solidFill>
                <a:latin typeface="Calibri" pitchFamily="34" charset="0"/>
              </a:endParaRPr>
            </a:p>
          </p:txBody>
        </p:sp>
        <p:sp>
          <p:nvSpPr>
            <p:cNvPr id="54" name="Rectangle 9"/>
            <p:cNvSpPr>
              <a:spLocks noChangeArrowheads="1"/>
            </p:cNvSpPr>
            <p:nvPr/>
          </p:nvSpPr>
          <p:spPr bwMode="auto">
            <a:xfrm>
              <a:off x="4038600" y="1846263"/>
              <a:ext cx="609600" cy="13493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GB" sz="2000" b="0">
                <a:solidFill>
                  <a:schemeClr val="accent1"/>
                </a:solidFill>
                <a:latin typeface="Calibri" pitchFamily="34" charset="0"/>
              </a:endParaRPr>
            </a:p>
          </p:txBody>
        </p:sp>
        <p:sp>
          <p:nvSpPr>
            <p:cNvPr id="55" name="Rectangle 10"/>
            <p:cNvSpPr>
              <a:spLocks noChangeArrowheads="1"/>
            </p:cNvSpPr>
            <p:nvPr/>
          </p:nvSpPr>
          <p:spPr bwMode="auto">
            <a:xfrm>
              <a:off x="4648200" y="1643063"/>
              <a:ext cx="609600" cy="33813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GB" sz="2000" b="0">
                <a:solidFill>
                  <a:schemeClr val="accent1"/>
                </a:solidFill>
                <a:latin typeface="Calibri" pitchFamily="34" charset="0"/>
              </a:endParaRPr>
            </a:p>
          </p:txBody>
        </p:sp>
        <p:sp>
          <p:nvSpPr>
            <p:cNvPr id="56" name="Rectangle 11"/>
            <p:cNvSpPr>
              <a:spLocks noChangeArrowheads="1"/>
            </p:cNvSpPr>
            <p:nvPr/>
          </p:nvSpPr>
          <p:spPr bwMode="auto">
            <a:xfrm>
              <a:off x="5867400" y="1912938"/>
              <a:ext cx="609600" cy="6826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GB" sz="2000" b="0">
                <a:solidFill>
                  <a:schemeClr val="accent1"/>
                </a:solidFill>
                <a:latin typeface="Calibri" pitchFamily="34" charset="0"/>
              </a:endParaRPr>
            </a:p>
          </p:txBody>
        </p:sp>
        <p:sp>
          <p:nvSpPr>
            <p:cNvPr id="57" name="Rectangle 12"/>
            <p:cNvSpPr>
              <a:spLocks noChangeArrowheads="1"/>
            </p:cNvSpPr>
            <p:nvPr/>
          </p:nvSpPr>
          <p:spPr bwMode="auto">
            <a:xfrm>
              <a:off x="6477000" y="1846263"/>
              <a:ext cx="609600" cy="13493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GB" sz="2000" b="0">
                <a:solidFill>
                  <a:schemeClr val="accent1"/>
                </a:solidFill>
                <a:latin typeface="Calibri" pitchFamily="34" charset="0"/>
              </a:endParaRPr>
            </a:p>
          </p:txBody>
        </p:sp>
        <p:sp>
          <p:nvSpPr>
            <p:cNvPr id="58" name="Rectangle 13"/>
            <p:cNvSpPr>
              <a:spLocks noChangeArrowheads="1"/>
            </p:cNvSpPr>
            <p:nvPr/>
          </p:nvSpPr>
          <p:spPr bwMode="auto">
            <a:xfrm>
              <a:off x="7086600" y="1643063"/>
              <a:ext cx="609600" cy="338137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en-GB" sz="2000" b="0">
                <a:solidFill>
                  <a:schemeClr val="accent1"/>
                </a:solidFill>
                <a:latin typeface="Calibri" pitchFamily="34" charset="0"/>
              </a:endParaRPr>
            </a:p>
          </p:txBody>
        </p:sp>
        <p:sp>
          <p:nvSpPr>
            <p:cNvPr id="59" name="Line 14"/>
            <p:cNvSpPr>
              <a:spLocks noChangeShapeType="1"/>
            </p:cNvSpPr>
            <p:nvPr/>
          </p:nvSpPr>
          <p:spPr bwMode="auto">
            <a:xfrm>
              <a:off x="2819400" y="13716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2000">
                <a:solidFill>
                  <a:schemeClr val="accent1"/>
                </a:solidFill>
                <a:latin typeface="Calibri" pitchFamily="34" charset="0"/>
              </a:endParaRPr>
            </a:p>
          </p:txBody>
        </p:sp>
        <p:sp>
          <p:nvSpPr>
            <p:cNvPr id="60" name="Line 15"/>
            <p:cNvSpPr>
              <a:spLocks noChangeShapeType="1"/>
            </p:cNvSpPr>
            <p:nvPr/>
          </p:nvSpPr>
          <p:spPr bwMode="auto">
            <a:xfrm>
              <a:off x="3429000" y="13716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2000">
                <a:solidFill>
                  <a:schemeClr val="accent1"/>
                </a:solidFill>
                <a:latin typeface="Calibri" pitchFamily="34" charset="0"/>
              </a:endParaRPr>
            </a:p>
          </p:txBody>
        </p:sp>
        <p:sp>
          <p:nvSpPr>
            <p:cNvPr id="61" name="Line 16"/>
            <p:cNvSpPr>
              <a:spLocks noChangeShapeType="1"/>
            </p:cNvSpPr>
            <p:nvPr/>
          </p:nvSpPr>
          <p:spPr bwMode="auto">
            <a:xfrm>
              <a:off x="4038600" y="13716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2000">
                <a:solidFill>
                  <a:schemeClr val="accent1"/>
                </a:solidFill>
                <a:latin typeface="Calibri" pitchFamily="34" charset="0"/>
              </a:endParaRPr>
            </a:p>
          </p:txBody>
        </p:sp>
        <p:sp>
          <p:nvSpPr>
            <p:cNvPr id="62" name="Line 17"/>
            <p:cNvSpPr>
              <a:spLocks noChangeShapeType="1"/>
            </p:cNvSpPr>
            <p:nvPr/>
          </p:nvSpPr>
          <p:spPr bwMode="auto">
            <a:xfrm>
              <a:off x="4648200" y="13716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2000">
                <a:solidFill>
                  <a:schemeClr val="accent1"/>
                </a:solidFill>
                <a:latin typeface="Calibri" pitchFamily="34" charset="0"/>
              </a:endParaRPr>
            </a:p>
          </p:txBody>
        </p:sp>
        <p:sp>
          <p:nvSpPr>
            <p:cNvPr id="63" name="Line 18"/>
            <p:cNvSpPr>
              <a:spLocks noChangeShapeType="1"/>
            </p:cNvSpPr>
            <p:nvPr/>
          </p:nvSpPr>
          <p:spPr bwMode="auto">
            <a:xfrm>
              <a:off x="5257800" y="13716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2000">
                <a:solidFill>
                  <a:schemeClr val="accent1"/>
                </a:solidFill>
                <a:latin typeface="Calibri" pitchFamily="34" charset="0"/>
              </a:endParaRPr>
            </a:p>
          </p:txBody>
        </p:sp>
        <p:sp>
          <p:nvSpPr>
            <p:cNvPr id="64" name="Line 19"/>
            <p:cNvSpPr>
              <a:spLocks noChangeShapeType="1"/>
            </p:cNvSpPr>
            <p:nvPr/>
          </p:nvSpPr>
          <p:spPr bwMode="auto">
            <a:xfrm>
              <a:off x="5867400" y="13716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2000">
                <a:solidFill>
                  <a:schemeClr val="accent1"/>
                </a:solidFill>
                <a:latin typeface="Calibri" pitchFamily="34" charset="0"/>
              </a:endParaRPr>
            </a:p>
          </p:txBody>
        </p:sp>
        <p:sp>
          <p:nvSpPr>
            <p:cNvPr id="65" name="Line 20"/>
            <p:cNvSpPr>
              <a:spLocks noChangeShapeType="1"/>
            </p:cNvSpPr>
            <p:nvPr/>
          </p:nvSpPr>
          <p:spPr bwMode="auto">
            <a:xfrm>
              <a:off x="6477000" y="13716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2000">
                <a:solidFill>
                  <a:schemeClr val="accent1"/>
                </a:solidFill>
                <a:latin typeface="Calibri" pitchFamily="34" charset="0"/>
              </a:endParaRPr>
            </a:p>
          </p:txBody>
        </p:sp>
        <p:sp>
          <p:nvSpPr>
            <p:cNvPr id="66" name="Line 21"/>
            <p:cNvSpPr>
              <a:spLocks noChangeShapeType="1"/>
            </p:cNvSpPr>
            <p:nvPr/>
          </p:nvSpPr>
          <p:spPr bwMode="auto">
            <a:xfrm>
              <a:off x="7086600" y="1371600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2000">
                <a:solidFill>
                  <a:schemeClr val="accent1"/>
                </a:solidFill>
                <a:latin typeface="Calibri" pitchFamily="34" charset="0"/>
              </a:endParaRPr>
            </a:p>
          </p:txBody>
        </p:sp>
        <p:sp>
          <p:nvSpPr>
            <p:cNvPr id="67" name="Rectangle 22"/>
            <p:cNvSpPr>
              <a:spLocks noChangeArrowheads="1"/>
            </p:cNvSpPr>
            <p:nvPr/>
          </p:nvSpPr>
          <p:spPr bwMode="auto">
            <a:xfrm>
              <a:off x="2209800" y="1371600"/>
              <a:ext cx="5486400" cy="2438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000">
                <a:solidFill>
                  <a:schemeClr val="accent1"/>
                </a:solidFill>
                <a:latin typeface="Calibri" pitchFamily="34" charset="0"/>
              </a:endParaRPr>
            </a:p>
          </p:txBody>
        </p:sp>
        <p:sp>
          <p:nvSpPr>
            <p:cNvPr id="68" name="Line 23"/>
            <p:cNvSpPr>
              <a:spLocks noChangeShapeType="1"/>
            </p:cNvSpPr>
            <p:nvPr/>
          </p:nvSpPr>
          <p:spPr bwMode="auto">
            <a:xfrm>
              <a:off x="2819400" y="1371600"/>
              <a:ext cx="0" cy="2438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2000">
                <a:solidFill>
                  <a:schemeClr val="accent1"/>
                </a:solidFill>
                <a:latin typeface="Calibri" pitchFamily="34" charset="0"/>
              </a:endParaRPr>
            </a:p>
          </p:txBody>
        </p:sp>
        <p:sp>
          <p:nvSpPr>
            <p:cNvPr id="69" name="Line 24"/>
            <p:cNvSpPr>
              <a:spLocks noChangeShapeType="1"/>
            </p:cNvSpPr>
            <p:nvPr/>
          </p:nvSpPr>
          <p:spPr bwMode="auto">
            <a:xfrm>
              <a:off x="3429000" y="1371600"/>
              <a:ext cx="0" cy="2438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2000">
                <a:solidFill>
                  <a:schemeClr val="accent1"/>
                </a:solidFill>
                <a:latin typeface="Calibri" pitchFamily="34" charset="0"/>
              </a:endParaRPr>
            </a:p>
          </p:txBody>
        </p:sp>
        <p:sp>
          <p:nvSpPr>
            <p:cNvPr id="70" name="Line 25"/>
            <p:cNvSpPr>
              <a:spLocks noChangeShapeType="1"/>
            </p:cNvSpPr>
            <p:nvPr/>
          </p:nvSpPr>
          <p:spPr bwMode="auto">
            <a:xfrm>
              <a:off x="4038600" y="1371600"/>
              <a:ext cx="0" cy="2438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2000">
                <a:solidFill>
                  <a:schemeClr val="accent1"/>
                </a:solidFill>
                <a:latin typeface="Calibri" pitchFamily="34" charset="0"/>
              </a:endParaRPr>
            </a:p>
          </p:txBody>
        </p:sp>
        <p:sp>
          <p:nvSpPr>
            <p:cNvPr id="71" name="Line 26"/>
            <p:cNvSpPr>
              <a:spLocks noChangeShapeType="1"/>
            </p:cNvSpPr>
            <p:nvPr/>
          </p:nvSpPr>
          <p:spPr bwMode="auto">
            <a:xfrm>
              <a:off x="4648200" y="1371600"/>
              <a:ext cx="0" cy="2438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2000">
                <a:solidFill>
                  <a:schemeClr val="accent1"/>
                </a:solidFill>
                <a:latin typeface="Calibri" pitchFamily="34" charset="0"/>
              </a:endParaRPr>
            </a:p>
          </p:txBody>
        </p:sp>
        <p:sp>
          <p:nvSpPr>
            <p:cNvPr id="72" name="Line 27"/>
            <p:cNvSpPr>
              <a:spLocks noChangeShapeType="1"/>
            </p:cNvSpPr>
            <p:nvPr/>
          </p:nvSpPr>
          <p:spPr bwMode="auto">
            <a:xfrm>
              <a:off x="5257800" y="1371600"/>
              <a:ext cx="0" cy="2438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2000">
                <a:solidFill>
                  <a:schemeClr val="accent1"/>
                </a:solidFill>
                <a:latin typeface="Calibri" pitchFamily="34" charset="0"/>
              </a:endParaRPr>
            </a:p>
          </p:txBody>
        </p:sp>
        <p:sp>
          <p:nvSpPr>
            <p:cNvPr id="73" name="Line 28"/>
            <p:cNvSpPr>
              <a:spLocks noChangeShapeType="1"/>
            </p:cNvSpPr>
            <p:nvPr/>
          </p:nvSpPr>
          <p:spPr bwMode="auto">
            <a:xfrm>
              <a:off x="5867400" y="1371600"/>
              <a:ext cx="0" cy="2438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2000">
                <a:solidFill>
                  <a:schemeClr val="accent1"/>
                </a:solidFill>
                <a:latin typeface="Calibri" pitchFamily="34" charset="0"/>
              </a:endParaRPr>
            </a:p>
          </p:txBody>
        </p:sp>
        <p:sp>
          <p:nvSpPr>
            <p:cNvPr id="74" name="Line 29"/>
            <p:cNvSpPr>
              <a:spLocks noChangeShapeType="1"/>
            </p:cNvSpPr>
            <p:nvPr/>
          </p:nvSpPr>
          <p:spPr bwMode="auto">
            <a:xfrm>
              <a:off x="6477000" y="1371600"/>
              <a:ext cx="0" cy="2438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2000">
                <a:solidFill>
                  <a:schemeClr val="accent1"/>
                </a:solidFill>
                <a:latin typeface="Calibri" pitchFamily="34" charset="0"/>
              </a:endParaRPr>
            </a:p>
          </p:txBody>
        </p:sp>
        <p:sp>
          <p:nvSpPr>
            <p:cNvPr id="75" name="Line 30"/>
            <p:cNvSpPr>
              <a:spLocks noChangeShapeType="1"/>
            </p:cNvSpPr>
            <p:nvPr/>
          </p:nvSpPr>
          <p:spPr bwMode="auto">
            <a:xfrm>
              <a:off x="7086600" y="1371600"/>
              <a:ext cx="0" cy="2438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2000">
                <a:solidFill>
                  <a:schemeClr val="accent1"/>
                </a:solidFill>
                <a:latin typeface="Calibri" pitchFamily="34" charset="0"/>
              </a:endParaRPr>
            </a:p>
          </p:txBody>
        </p:sp>
        <p:sp>
          <p:nvSpPr>
            <p:cNvPr id="76" name="Line 31"/>
            <p:cNvSpPr>
              <a:spLocks noChangeShapeType="1"/>
            </p:cNvSpPr>
            <p:nvPr/>
          </p:nvSpPr>
          <p:spPr bwMode="auto">
            <a:xfrm>
              <a:off x="2209800" y="1981200"/>
              <a:ext cx="5486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2000">
                <a:solidFill>
                  <a:schemeClr val="accent1"/>
                </a:solidFill>
                <a:latin typeface="Calibri" pitchFamily="34" charset="0"/>
              </a:endParaRPr>
            </a:p>
          </p:txBody>
        </p:sp>
        <p:sp>
          <p:nvSpPr>
            <p:cNvPr id="77" name="Line 32"/>
            <p:cNvSpPr>
              <a:spLocks noChangeShapeType="1"/>
            </p:cNvSpPr>
            <p:nvPr/>
          </p:nvSpPr>
          <p:spPr bwMode="auto">
            <a:xfrm>
              <a:off x="2209800" y="2590800"/>
              <a:ext cx="5486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2000">
                <a:solidFill>
                  <a:schemeClr val="accent1"/>
                </a:solidFill>
                <a:latin typeface="Calibri" pitchFamily="34" charset="0"/>
              </a:endParaRPr>
            </a:p>
          </p:txBody>
        </p:sp>
        <p:sp>
          <p:nvSpPr>
            <p:cNvPr id="78" name="Line 33"/>
            <p:cNvSpPr>
              <a:spLocks noChangeShapeType="1"/>
            </p:cNvSpPr>
            <p:nvPr/>
          </p:nvSpPr>
          <p:spPr bwMode="auto">
            <a:xfrm>
              <a:off x="2209800" y="3200400"/>
              <a:ext cx="5486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 sz="2000">
                <a:solidFill>
                  <a:schemeClr val="accent1"/>
                </a:solidFill>
                <a:latin typeface="Calibri" pitchFamily="34" charset="0"/>
              </a:endParaRPr>
            </a:p>
          </p:txBody>
        </p:sp>
        <p:grpSp>
          <p:nvGrpSpPr>
            <p:cNvPr id="79" name="Group 34"/>
            <p:cNvGrpSpPr>
              <a:grpSpLocks/>
            </p:cNvGrpSpPr>
            <p:nvPr/>
          </p:nvGrpSpPr>
          <p:grpSpPr bwMode="auto">
            <a:xfrm>
              <a:off x="3200400" y="1385888"/>
              <a:ext cx="4114800" cy="2487616"/>
              <a:chOff x="2016" y="873"/>
              <a:chExt cx="2592" cy="1567"/>
            </a:xfrm>
          </p:grpSpPr>
          <p:sp>
            <p:nvSpPr>
              <p:cNvPr id="91" name="Text Box 35"/>
              <p:cNvSpPr txBox="1">
                <a:spLocks noChangeArrowheads="1"/>
              </p:cNvSpPr>
              <p:nvPr/>
            </p:nvSpPr>
            <p:spPr bwMode="auto">
              <a:xfrm>
                <a:off x="2016" y="873"/>
                <a:ext cx="672" cy="4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000" b="0">
                    <a:solidFill>
                      <a:schemeClr val="accent1"/>
                    </a:solidFill>
                    <a:latin typeface="Calibri" pitchFamily="34" charset="0"/>
                  </a:rPr>
                  <a:t>+c</a:t>
                </a:r>
              </a:p>
            </p:txBody>
          </p:sp>
          <p:sp>
            <p:nvSpPr>
              <p:cNvPr id="92" name="Text Box 36"/>
              <p:cNvSpPr txBox="1">
                <a:spLocks noChangeArrowheads="1"/>
              </p:cNvSpPr>
              <p:nvPr/>
            </p:nvSpPr>
            <p:spPr bwMode="auto">
              <a:xfrm>
                <a:off x="3936" y="1259"/>
                <a:ext cx="672" cy="4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000" b="0" dirty="0">
                    <a:solidFill>
                      <a:schemeClr val="accent1"/>
                    </a:solidFill>
                    <a:latin typeface="Calibri" pitchFamily="34" charset="0"/>
                  </a:rPr>
                  <a:t>+c</a:t>
                </a:r>
              </a:p>
            </p:txBody>
          </p:sp>
          <p:sp>
            <p:nvSpPr>
              <p:cNvPr id="93" name="Text Box 37"/>
              <p:cNvSpPr txBox="1">
                <a:spLocks noChangeArrowheads="1"/>
              </p:cNvSpPr>
              <p:nvPr/>
            </p:nvSpPr>
            <p:spPr bwMode="auto">
              <a:xfrm>
                <a:off x="2485" y="1603"/>
                <a:ext cx="672" cy="4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000" b="0" dirty="0">
                    <a:solidFill>
                      <a:schemeClr val="accent1"/>
                    </a:solidFill>
                    <a:latin typeface="Calibri" pitchFamily="34" charset="0"/>
                  </a:rPr>
                  <a:t>+c</a:t>
                </a:r>
              </a:p>
            </p:txBody>
          </p:sp>
          <p:sp>
            <p:nvSpPr>
              <p:cNvPr id="94" name="Text Box 38"/>
              <p:cNvSpPr txBox="1">
                <a:spLocks noChangeArrowheads="1"/>
              </p:cNvSpPr>
              <p:nvPr/>
            </p:nvSpPr>
            <p:spPr bwMode="auto">
              <a:xfrm>
                <a:off x="3220" y="1981"/>
                <a:ext cx="720" cy="4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000" b="0" dirty="0">
                    <a:solidFill>
                      <a:schemeClr val="accent1"/>
                    </a:solidFill>
                    <a:latin typeface="Calibri" pitchFamily="34" charset="0"/>
                  </a:rPr>
                  <a:t>+c</a:t>
                </a:r>
              </a:p>
            </p:txBody>
          </p:sp>
        </p:grpSp>
        <p:sp>
          <p:nvSpPr>
            <p:cNvPr id="80" name="Line 40"/>
            <p:cNvSpPr>
              <a:spLocks noChangeShapeType="1"/>
            </p:cNvSpPr>
            <p:nvPr/>
          </p:nvSpPr>
          <p:spPr bwMode="auto">
            <a:xfrm flipV="1">
              <a:off x="1752600" y="1676400"/>
              <a:ext cx="1981200" cy="76200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2000">
                <a:solidFill>
                  <a:schemeClr val="accent1"/>
                </a:solidFill>
                <a:latin typeface="Calibri" pitchFamily="34" charset="0"/>
              </a:endParaRPr>
            </a:p>
          </p:txBody>
        </p:sp>
        <p:sp>
          <p:nvSpPr>
            <p:cNvPr id="81" name="Line 41"/>
            <p:cNvSpPr>
              <a:spLocks noChangeShapeType="1"/>
            </p:cNvSpPr>
            <p:nvPr/>
          </p:nvSpPr>
          <p:spPr bwMode="auto">
            <a:xfrm flipV="1">
              <a:off x="1752600" y="2209800"/>
              <a:ext cx="4953000" cy="22860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2000">
                <a:solidFill>
                  <a:schemeClr val="accent1"/>
                </a:solidFill>
                <a:latin typeface="Calibri" pitchFamily="34" charset="0"/>
              </a:endParaRPr>
            </a:p>
          </p:txBody>
        </p:sp>
        <p:sp>
          <p:nvSpPr>
            <p:cNvPr id="82" name="Line 42"/>
            <p:cNvSpPr>
              <a:spLocks noChangeShapeType="1"/>
            </p:cNvSpPr>
            <p:nvPr/>
          </p:nvSpPr>
          <p:spPr bwMode="auto">
            <a:xfrm>
              <a:off x="1752600" y="2438400"/>
              <a:ext cx="2590800" cy="53340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2000">
                <a:solidFill>
                  <a:schemeClr val="accent1"/>
                </a:solidFill>
                <a:latin typeface="Calibri" pitchFamily="34" charset="0"/>
              </a:endParaRPr>
            </a:p>
          </p:txBody>
        </p:sp>
        <p:sp>
          <p:nvSpPr>
            <p:cNvPr id="83" name="Line 43"/>
            <p:cNvSpPr>
              <a:spLocks noChangeShapeType="1"/>
            </p:cNvSpPr>
            <p:nvPr/>
          </p:nvSpPr>
          <p:spPr bwMode="auto">
            <a:xfrm>
              <a:off x="1752600" y="2438400"/>
              <a:ext cx="3810000" cy="1143000"/>
            </a:xfrm>
            <a:prstGeom prst="lin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2000">
                <a:solidFill>
                  <a:schemeClr val="accent1"/>
                </a:solidFill>
                <a:latin typeface="Calibri" pitchFamily="34" charset="0"/>
              </a:endParaRPr>
            </a:p>
          </p:txBody>
        </p:sp>
        <p:sp>
          <p:nvSpPr>
            <p:cNvPr id="84" name="Text Box 44"/>
            <p:cNvSpPr txBox="1">
              <a:spLocks noChangeArrowheads="1"/>
            </p:cNvSpPr>
            <p:nvPr/>
          </p:nvSpPr>
          <p:spPr bwMode="auto">
            <a:xfrm>
              <a:off x="1371600" y="1384386"/>
              <a:ext cx="990600" cy="728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b="0" dirty="0">
                  <a:solidFill>
                    <a:schemeClr val="accent1"/>
                  </a:solidFill>
                  <a:latin typeface="Calibri" pitchFamily="34" charset="0"/>
                </a:rPr>
                <a:t>h</a:t>
              </a:r>
              <a:r>
                <a:rPr lang="en-US" sz="2000" b="0" baseline="-25000" dirty="0">
                  <a:solidFill>
                    <a:schemeClr val="accent1"/>
                  </a:solidFill>
                  <a:latin typeface="Calibri" pitchFamily="34" charset="0"/>
                </a:rPr>
                <a:t>1</a:t>
              </a:r>
              <a:r>
                <a:rPr lang="en-US" sz="2000" b="0" dirty="0">
                  <a:solidFill>
                    <a:schemeClr val="accent1"/>
                  </a:solidFill>
                  <a:latin typeface="Calibri" pitchFamily="34" charset="0"/>
                </a:rPr>
                <a:t>(j)</a:t>
              </a:r>
            </a:p>
          </p:txBody>
        </p:sp>
        <p:sp>
          <p:nvSpPr>
            <p:cNvPr id="85" name="Text Box 45"/>
            <p:cNvSpPr txBox="1">
              <a:spLocks noChangeArrowheads="1"/>
            </p:cNvSpPr>
            <p:nvPr/>
          </p:nvSpPr>
          <p:spPr bwMode="auto">
            <a:xfrm>
              <a:off x="1397649" y="3145661"/>
              <a:ext cx="1600200" cy="728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b="0" dirty="0" err="1">
                  <a:solidFill>
                    <a:schemeClr val="accent1"/>
                  </a:solidFill>
                  <a:latin typeface="Calibri" pitchFamily="34" charset="0"/>
                </a:rPr>
                <a:t>h</a:t>
              </a:r>
              <a:r>
                <a:rPr lang="en-US" sz="2000" b="0" baseline="-25000" dirty="0" err="1">
                  <a:solidFill>
                    <a:schemeClr val="accent1"/>
                  </a:solidFill>
                  <a:latin typeface="Calibri" pitchFamily="34" charset="0"/>
                </a:rPr>
                <a:t>d</a:t>
              </a:r>
              <a:r>
                <a:rPr lang="en-US" sz="2000" b="0" dirty="0">
                  <a:solidFill>
                    <a:schemeClr val="accent1"/>
                  </a:solidFill>
                  <a:latin typeface="Calibri" pitchFamily="34" charset="0"/>
                </a:rPr>
                <a:t>(j)</a:t>
              </a:r>
            </a:p>
          </p:txBody>
        </p:sp>
        <p:sp>
          <p:nvSpPr>
            <p:cNvPr id="86" name="Text Box 46"/>
            <p:cNvSpPr txBox="1">
              <a:spLocks noChangeArrowheads="1"/>
            </p:cNvSpPr>
            <p:nvPr/>
          </p:nvSpPr>
          <p:spPr bwMode="auto">
            <a:xfrm>
              <a:off x="381000" y="2089595"/>
              <a:ext cx="1066801" cy="728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000" b="0" dirty="0" err="1">
                  <a:solidFill>
                    <a:schemeClr val="accent1"/>
                  </a:solidFill>
                  <a:latin typeface="Calibri" pitchFamily="34" charset="0"/>
                </a:rPr>
                <a:t>j,+c</a:t>
              </a:r>
              <a:endParaRPr lang="en-US" sz="2000" b="0" dirty="0">
                <a:solidFill>
                  <a:schemeClr val="accent1"/>
                </a:solidFill>
                <a:latin typeface="Calibri" pitchFamily="34" charset="0"/>
              </a:endParaRPr>
            </a:p>
          </p:txBody>
        </p:sp>
        <p:sp>
          <p:nvSpPr>
            <p:cNvPr id="87" name="Line 47"/>
            <p:cNvSpPr>
              <a:spLocks noChangeShapeType="1"/>
            </p:cNvSpPr>
            <p:nvPr/>
          </p:nvSpPr>
          <p:spPr bwMode="auto">
            <a:xfrm>
              <a:off x="7924800" y="1371600"/>
              <a:ext cx="0" cy="2438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 sz="2000">
                <a:solidFill>
                  <a:schemeClr val="accent1"/>
                </a:solidFill>
              </a:endParaRPr>
            </a:p>
          </p:txBody>
        </p:sp>
        <p:sp>
          <p:nvSpPr>
            <p:cNvPr id="88" name="Line 48"/>
            <p:cNvSpPr>
              <a:spLocks noChangeShapeType="1"/>
            </p:cNvSpPr>
            <p:nvPr/>
          </p:nvSpPr>
          <p:spPr bwMode="auto">
            <a:xfrm>
              <a:off x="2209800" y="4038600"/>
              <a:ext cx="54864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 sz="2000">
                <a:solidFill>
                  <a:schemeClr val="accent1"/>
                </a:solidFill>
                <a:latin typeface="Calibri" pitchFamily="34" charset="0"/>
              </a:endParaRPr>
            </a:p>
          </p:txBody>
        </p:sp>
        <p:sp>
          <p:nvSpPr>
            <p:cNvPr id="89" name="Text Box 49"/>
            <p:cNvSpPr txBox="1">
              <a:spLocks noChangeArrowheads="1"/>
            </p:cNvSpPr>
            <p:nvPr/>
          </p:nvSpPr>
          <p:spPr bwMode="auto">
            <a:xfrm rot="5400000">
              <a:off x="7403307" y="2337432"/>
              <a:ext cx="1820862" cy="5146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sz="2000" b="0" dirty="0">
                  <a:solidFill>
                    <a:schemeClr val="accent1"/>
                  </a:solidFill>
                  <a:latin typeface="Calibri" pitchFamily="34" charset="0"/>
                </a:rPr>
                <a:t>d rows</a:t>
              </a:r>
              <a:endParaRPr lang="en-US" sz="2000" b="0" dirty="0">
                <a:solidFill>
                  <a:schemeClr val="accent1"/>
                </a:solidFill>
                <a:latin typeface="Calibri" pitchFamily="34" charset="0"/>
                <a:sym typeface="Symbol" pitchFamily="18" charset="2"/>
              </a:endParaRPr>
            </a:p>
          </p:txBody>
        </p:sp>
        <p:sp>
          <p:nvSpPr>
            <p:cNvPr id="90" name="Text Box 50"/>
            <p:cNvSpPr txBox="1">
              <a:spLocks noChangeArrowheads="1"/>
            </p:cNvSpPr>
            <p:nvPr/>
          </p:nvSpPr>
          <p:spPr bwMode="auto">
            <a:xfrm>
              <a:off x="4419599" y="3962399"/>
              <a:ext cx="1638070" cy="7288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000" b="0" dirty="0">
                  <a:solidFill>
                    <a:schemeClr val="accent1"/>
                  </a:solidFill>
                  <a:latin typeface="Calibri" pitchFamily="34" charset="0"/>
                </a:rPr>
                <a:t>w = </a:t>
              </a:r>
              <a:r>
                <a:rPr lang="en-US" sz="2000" b="0" dirty="0" smtClean="0">
                  <a:solidFill>
                    <a:schemeClr val="accent1"/>
                  </a:solidFill>
                  <a:latin typeface="Calibri" pitchFamily="34" charset="0"/>
                </a:rPr>
                <a:t>2/</a:t>
              </a:r>
              <a:r>
                <a:rPr lang="en-US" sz="2000" dirty="0" smtClean="0">
                  <a:solidFill>
                    <a:schemeClr val="accent1"/>
                  </a:solidFill>
                  <a:latin typeface="Calibri" pitchFamily="34" charset="0"/>
                  <a:sym typeface="Symbol" pitchFamily="18" charset="2"/>
                </a:rPr>
                <a:t>eps</a:t>
              </a:r>
              <a:endParaRPr lang="en-US" sz="2000" b="0" dirty="0">
                <a:solidFill>
                  <a:schemeClr val="accent1"/>
                </a:solidFill>
                <a:latin typeface="Calibri" pitchFamily="34" charset="0"/>
                <a:sym typeface="Symbol" pitchFamily="18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753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/>
          <a:lstStyle/>
          <a:p>
            <a:r>
              <a:rPr lang="en-US" dirty="0"/>
              <a:t>Count-Min Sketch + Randomized Response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515350" cy="4405230"/>
          </a:xfrm>
        </p:spPr>
        <p:txBody>
          <a:bodyPr>
            <a:normAutofit/>
          </a:bodyPr>
          <a:lstStyle/>
          <a:p>
            <a:r>
              <a:rPr lang="en-GB" dirty="0"/>
              <a:t>Each user encodes their (unit) input with a Count-Min sketch</a:t>
            </a:r>
          </a:p>
          <a:p>
            <a:pPr lvl="1"/>
            <a:r>
              <a:rPr lang="en-GB" dirty="0"/>
              <a:t>Then applies randomized response to each (binary) </a:t>
            </a:r>
            <a:r>
              <a:rPr lang="en-GB" dirty="0" smtClean="0"/>
              <a:t>entry</a:t>
            </a:r>
          </a:p>
          <a:p>
            <a:endParaRPr lang="en-GB" dirty="0"/>
          </a:p>
          <a:p>
            <a:r>
              <a:rPr lang="en-GB" dirty="0"/>
              <a:t>Aggregator adds </a:t>
            </a:r>
            <a:r>
              <a:rPr lang="en-GB" dirty="0" smtClean="0"/>
              <a:t>sketches</a:t>
            </a:r>
            <a:r>
              <a:rPr lang="en-GB" dirty="0"/>
              <a:t>, </a:t>
            </a:r>
            <a:r>
              <a:rPr lang="en-GB" dirty="0" err="1"/>
              <a:t>unbiases</a:t>
            </a:r>
            <a:r>
              <a:rPr lang="en-GB" dirty="0"/>
              <a:t> </a:t>
            </a:r>
            <a:r>
              <a:rPr lang="en-GB" dirty="0" smtClean="0"/>
              <a:t>entries, estimates using </a:t>
            </a:r>
            <a:r>
              <a:rPr lang="en-GB" dirty="0">
                <a:solidFill>
                  <a:schemeClr val="accent1"/>
                </a:solidFill>
              </a:rPr>
              <a:t>mean</a:t>
            </a:r>
            <a:endParaRPr lang="en-GB" dirty="0"/>
          </a:p>
          <a:p>
            <a:pPr lvl="1"/>
            <a:r>
              <a:rPr lang="en-GB" dirty="0" smtClean="0"/>
              <a:t>More </a:t>
            </a:r>
            <a:r>
              <a:rPr lang="en-GB" dirty="0"/>
              <a:t>robust than taking </a:t>
            </a:r>
            <a:r>
              <a:rPr lang="en-GB" dirty="0">
                <a:solidFill>
                  <a:schemeClr val="accent1"/>
                </a:solidFill>
              </a:rPr>
              <a:t>min</a:t>
            </a:r>
            <a:r>
              <a:rPr lang="en-GB" dirty="0"/>
              <a:t> when there is random noise</a:t>
            </a:r>
          </a:p>
          <a:p>
            <a:pPr lvl="1"/>
            <a:r>
              <a:rPr lang="en-GB" dirty="0" smtClean="0"/>
              <a:t>Error </a:t>
            </a:r>
            <a:r>
              <a:rPr lang="en-GB" dirty="0"/>
              <a:t>is a random variable with variance proportional to </a:t>
            </a:r>
            <a:r>
              <a:rPr lang="en-GB" dirty="0">
                <a:solidFill>
                  <a:schemeClr val="accent1"/>
                </a:solidFill>
              </a:rPr>
              <a:t>‖x‖</a:t>
            </a:r>
            <a:r>
              <a:rPr lang="en-GB" baseline="-25000" dirty="0">
                <a:solidFill>
                  <a:schemeClr val="accent1"/>
                </a:solidFill>
              </a:rPr>
              <a:t>2</a:t>
            </a:r>
            <a:r>
              <a:rPr lang="en-GB" baseline="30000" dirty="0">
                <a:solidFill>
                  <a:schemeClr val="accent1"/>
                </a:solidFill>
              </a:rPr>
              <a:t>2</a:t>
            </a:r>
            <a:r>
              <a:rPr lang="en-GB" dirty="0">
                <a:solidFill>
                  <a:schemeClr val="accent1"/>
                </a:solidFill>
              </a:rPr>
              <a:t>/(</a:t>
            </a:r>
            <a:r>
              <a:rPr lang="en-GB" dirty="0" err="1">
                <a:solidFill>
                  <a:schemeClr val="accent1"/>
                </a:solidFill>
              </a:rPr>
              <a:t>wdn</a:t>
            </a:r>
            <a:r>
              <a:rPr lang="en-GB" dirty="0">
                <a:solidFill>
                  <a:schemeClr val="accent1"/>
                </a:solidFill>
              </a:rPr>
              <a:t>)</a:t>
            </a:r>
          </a:p>
          <a:p>
            <a:pPr lvl="1"/>
            <a:r>
              <a:rPr lang="en-GB" dirty="0"/>
              <a:t>I.e. (absolute) error decreases proportional to </a:t>
            </a:r>
            <a:r>
              <a:rPr lang="en-GB" dirty="0">
                <a:solidFill>
                  <a:schemeClr val="accent1"/>
                </a:solidFill>
              </a:rPr>
              <a:t>1/√n</a:t>
            </a:r>
            <a:r>
              <a:rPr lang="en-GB" dirty="0"/>
              <a:t>, </a:t>
            </a:r>
            <a:r>
              <a:rPr lang="en-GB" dirty="0">
                <a:solidFill>
                  <a:schemeClr val="accent1"/>
                </a:solidFill>
              </a:rPr>
              <a:t>1/√sketch </a:t>
            </a:r>
            <a:r>
              <a:rPr lang="en-GB" dirty="0" smtClean="0">
                <a:solidFill>
                  <a:schemeClr val="accent1"/>
                </a:solidFill>
              </a:rPr>
              <a:t>size</a:t>
            </a:r>
          </a:p>
          <a:p>
            <a:endParaRPr lang="en-GB" dirty="0">
              <a:solidFill>
                <a:schemeClr val="accent1"/>
              </a:solidFill>
            </a:endParaRPr>
          </a:p>
          <a:p>
            <a:r>
              <a:rPr lang="en-GB" dirty="0"/>
              <a:t>Bigger sketch </a:t>
            </a:r>
            <a:r>
              <a:rPr lang="en-GB" dirty="0">
                <a:sym typeface="Wingdings" panose="05000000000000000000" pitchFamily="2" charset="2"/>
              </a:rPr>
              <a:t> more accuracy  </a:t>
            </a:r>
          </a:p>
          <a:p>
            <a:pPr lvl="1"/>
            <a:r>
              <a:rPr lang="en-GB" dirty="0">
                <a:sym typeface="Wingdings" panose="05000000000000000000" pitchFamily="2" charset="2"/>
              </a:rPr>
              <a:t>But we want </a:t>
            </a:r>
            <a:r>
              <a:rPr lang="en-GB" dirty="0">
                <a:solidFill>
                  <a:srgbClr val="C00000"/>
                </a:solidFill>
                <a:sym typeface="Wingdings" panose="05000000000000000000" pitchFamily="2" charset="2"/>
              </a:rPr>
              <a:t>smaller </a:t>
            </a:r>
            <a:r>
              <a:rPr lang="en-GB" dirty="0" smtClean="0">
                <a:solidFill>
                  <a:srgbClr val="C00000"/>
                </a:solidFill>
                <a:sym typeface="Wingdings" panose="05000000000000000000" pitchFamily="2" charset="2"/>
              </a:rPr>
              <a:t>communication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54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/>
          <a:lstStyle/>
          <a:p>
            <a:r>
              <a:rPr lang="en-US" dirty="0" err="1" smtClean="0"/>
              <a:t>Hadamard</a:t>
            </a:r>
            <a:r>
              <a:rPr lang="en-US" dirty="0" smtClean="0"/>
              <a:t> Transform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515350" cy="4405230"/>
          </a:xfrm>
        </p:spPr>
        <p:txBody>
          <a:bodyPr>
            <a:normAutofit/>
          </a:bodyPr>
          <a:lstStyle/>
          <a:p>
            <a:r>
              <a:rPr lang="en-GB" dirty="0" smtClean="0"/>
              <a:t>The distribution </a:t>
            </a:r>
            <a:r>
              <a:rPr lang="en-GB" dirty="0"/>
              <a:t>of </a:t>
            </a:r>
            <a:r>
              <a:rPr lang="en-GB" dirty="0" smtClean="0"/>
              <a:t>interest could be sparse and spiky</a:t>
            </a:r>
          </a:p>
          <a:p>
            <a:pPr lvl="1"/>
            <a:r>
              <a:rPr lang="en-GB" dirty="0" smtClean="0"/>
              <a:t>This distribution is preserved under CM sketch</a:t>
            </a:r>
            <a:endParaRPr lang="en-GB" dirty="0"/>
          </a:p>
          <a:p>
            <a:pPr lvl="1"/>
            <a:r>
              <a:rPr lang="en-GB" dirty="0" smtClean="0"/>
              <a:t>But, if </a:t>
            </a:r>
            <a:r>
              <a:rPr lang="en-GB" dirty="0"/>
              <a:t>we don’t report the whole sketch, we might lose </a:t>
            </a:r>
            <a:r>
              <a:rPr lang="en-GB" dirty="0" smtClean="0"/>
              <a:t>information</a:t>
            </a:r>
          </a:p>
          <a:p>
            <a:endParaRPr lang="en-GB" dirty="0" smtClean="0">
              <a:solidFill>
                <a:srgbClr val="C00000"/>
              </a:solidFill>
            </a:endParaRPr>
          </a:p>
          <a:p>
            <a:endParaRPr lang="en-GB" dirty="0">
              <a:solidFill>
                <a:srgbClr val="C00000"/>
              </a:solidFill>
            </a:endParaRPr>
          </a:p>
          <a:p>
            <a:endParaRPr lang="en-GB" dirty="0" smtClean="0">
              <a:solidFill>
                <a:srgbClr val="C00000"/>
              </a:solidFill>
            </a:endParaRPr>
          </a:p>
          <a:p>
            <a:endParaRPr lang="en-GB" dirty="0">
              <a:solidFill>
                <a:srgbClr val="C00000"/>
              </a:solidFill>
            </a:endParaRPr>
          </a:p>
          <a:p>
            <a:endParaRPr lang="en-GB" dirty="0">
              <a:solidFill>
                <a:srgbClr val="C00000"/>
              </a:solidFill>
            </a:endParaRPr>
          </a:p>
          <a:p>
            <a:r>
              <a:rPr lang="en-GB" dirty="0" smtClean="0">
                <a:solidFill>
                  <a:srgbClr val="C00000"/>
                </a:solidFill>
              </a:rPr>
              <a:t>Idea</a:t>
            </a:r>
            <a:r>
              <a:rPr lang="en-GB" dirty="0"/>
              <a:t>: T</a:t>
            </a:r>
            <a:r>
              <a:rPr lang="en-GB" dirty="0" smtClean="0"/>
              <a:t>ransform sketched data </a:t>
            </a:r>
            <a:r>
              <a:rPr lang="en-GB" dirty="0"/>
              <a:t>to </a:t>
            </a:r>
            <a:r>
              <a:rPr lang="en-GB" dirty="0" smtClean="0"/>
              <a:t>“spread out” </a:t>
            </a:r>
            <a:r>
              <a:rPr lang="en-GB" dirty="0"/>
              <a:t>the </a:t>
            </a:r>
            <a:r>
              <a:rPr lang="en-GB" dirty="0" smtClean="0"/>
              <a:t>signal</a:t>
            </a:r>
          </a:p>
          <a:p>
            <a:pPr lvl="1"/>
            <a:r>
              <a:rPr lang="en-GB" dirty="0" smtClean="0"/>
              <a:t>Use </a:t>
            </a:r>
            <a:r>
              <a:rPr lang="en-GB" dirty="0" err="1" smtClean="0"/>
              <a:t>Hadamard</a:t>
            </a:r>
            <a:r>
              <a:rPr lang="en-GB" dirty="0" smtClean="0"/>
              <a:t> transform (a discrete </a:t>
            </a:r>
            <a:r>
              <a:rPr lang="en-GB" dirty="0"/>
              <a:t>Fourier </a:t>
            </a:r>
            <a:r>
              <a:rPr lang="en-GB" dirty="0" smtClean="0"/>
              <a:t>transform)</a:t>
            </a:r>
          </a:p>
          <a:p>
            <a:endParaRPr lang="en-GB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2" descr="Image result for hadamard matri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783" y="3107941"/>
            <a:ext cx="3558764" cy="188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02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/>
          <a:lstStyle/>
          <a:p>
            <a:r>
              <a:rPr lang="en-US" dirty="0" smtClean="0"/>
              <a:t>Low Communication with </a:t>
            </a:r>
            <a:r>
              <a:rPr lang="en-US" dirty="0" err="1" smtClean="0"/>
              <a:t>Hadamard</a:t>
            </a:r>
            <a:r>
              <a:rPr lang="en-US" dirty="0" smtClean="0"/>
              <a:t> Transform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515350" cy="4405230"/>
          </a:xfrm>
        </p:spPr>
        <p:txBody>
          <a:bodyPr>
            <a:normAutofit/>
          </a:bodyPr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Now </a:t>
            </a:r>
            <a:r>
              <a:rPr lang="en-GB" dirty="0"/>
              <a:t>the user just </a:t>
            </a:r>
            <a:r>
              <a:rPr lang="en-GB" dirty="0">
                <a:solidFill>
                  <a:srgbClr val="C00000"/>
                </a:solidFill>
              </a:rPr>
              <a:t>samples one entry </a:t>
            </a:r>
            <a:r>
              <a:rPr lang="en-GB" dirty="0"/>
              <a:t>in the transformed sketch</a:t>
            </a:r>
          </a:p>
          <a:p>
            <a:pPr lvl="1"/>
            <a:r>
              <a:rPr lang="en-GB" dirty="0"/>
              <a:t>No danger of missing the important information – it’s </a:t>
            </a:r>
            <a:r>
              <a:rPr lang="en-GB" dirty="0" smtClean="0"/>
              <a:t>everywhere!</a:t>
            </a:r>
            <a:endParaRPr lang="en-GB" dirty="0"/>
          </a:p>
          <a:p>
            <a:pPr lvl="1"/>
            <a:r>
              <a:rPr lang="en-GB" dirty="0" smtClean="0"/>
              <a:t>User </a:t>
            </a:r>
            <a:r>
              <a:rPr lang="en-GB" dirty="0"/>
              <a:t>only has to send one bit of </a:t>
            </a:r>
            <a:r>
              <a:rPr lang="en-GB" dirty="0" smtClean="0"/>
              <a:t>information </a:t>
            </a:r>
            <a:r>
              <a:rPr lang="en-GB" dirty="0" smtClean="0">
                <a:latin typeface="Calibri" panose="020F0502020204030204" pitchFamily="34" charset="0"/>
                <a:cs typeface="Calibri" panose="020F0502020204030204" pitchFamily="34" charset="0"/>
              </a:rPr>
              <a:t>→ low communication</a:t>
            </a:r>
            <a:r>
              <a:rPr lang="en-GB" dirty="0" smtClean="0"/>
              <a:t> </a:t>
            </a:r>
            <a:endParaRPr lang="en-GB" dirty="0"/>
          </a:p>
          <a:p>
            <a:endParaRPr lang="en-GB" dirty="0"/>
          </a:p>
          <a:p>
            <a:r>
              <a:rPr lang="en-GB" dirty="0" smtClean="0"/>
              <a:t>Aggregator can </a:t>
            </a:r>
            <a:r>
              <a:rPr lang="en-GB" dirty="0"/>
              <a:t>invert the transform to get the sketch </a:t>
            </a:r>
            <a:r>
              <a:rPr lang="en-GB" dirty="0" smtClean="0"/>
              <a:t>back</a:t>
            </a:r>
            <a:endParaRPr lang="en-GB" dirty="0"/>
          </a:p>
          <a:p>
            <a:pPr lvl="1"/>
            <a:r>
              <a:rPr lang="en-GB" dirty="0"/>
              <a:t>Variance is essentially unchanged from previous </a:t>
            </a:r>
            <a:r>
              <a:rPr lang="en-GB" dirty="0" smtClean="0"/>
              <a:t>case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2" descr="Image result for hadamard matri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783" y="1514811"/>
            <a:ext cx="3558764" cy="1882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16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/>
          <a:lstStyle/>
          <a:p>
            <a:r>
              <a:rPr lang="en-US" dirty="0"/>
              <a:t>Apple’s Differential Privacy in Practice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515350" cy="4405230"/>
          </a:xfrm>
        </p:spPr>
        <p:txBody>
          <a:bodyPr>
            <a:normAutofit/>
          </a:bodyPr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/>
              <a:t>Apple </a:t>
            </a:r>
            <a:r>
              <a:rPr lang="en-GB" dirty="0" smtClean="0"/>
              <a:t>uses </a:t>
            </a:r>
            <a:r>
              <a:rPr lang="en-GB" dirty="0"/>
              <a:t>their system to collect data from iOS and </a:t>
            </a:r>
            <a:r>
              <a:rPr lang="en-GB" dirty="0" smtClean="0"/>
              <a:t>OS X </a:t>
            </a:r>
            <a:r>
              <a:rPr lang="en-GB" dirty="0"/>
              <a:t>users</a:t>
            </a:r>
          </a:p>
          <a:p>
            <a:pPr lvl="1"/>
            <a:r>
              <a:rPr lang="en-GB" dirty="0"/>
              <a:t>Popular </a:t>
            </a:r>
            <a:r>
              <a:rPr lang="en-GB" dirty="0" err="1" smtClean="0"/>
              <a:t>emojis</a:t>
            </a:r>
            <a:r>
              <a:rPr lang="en-GB" dirty="0"/>
              <a:t>: (heart) (laugh) (smile) (crying) (</a:t>
            </a:r>
            <a:r>
              <a:rPr lang="en-GB" dirty="0" err="1"/>
              <a:t>sadface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“New” words: </a:t>
            </a:r>
            <a:r>
              <a:rPr lang="en-GB" dirty="0" err="1"/>
              <a:t>bruh</a:t>
            </a:r>
            <a:r>
              <a:rPr lang="en-GB" dirty="0"/>
              <a:t>, </a:t>
            </a:r>
            <a:r>
              <a:rPr lang="en-GB" dirty="0" err="1"/>
              <a:t>hun</a:t>
            </a:r>
            <a:r>
              <a:rPr lang="en-GB" dirty="0"/>
              <a:t>, bae, </a:t>
            </a:r>
            <a:r>
              <a:rPr lang="en-GB" dirty="0" err="1"/>
              <a:t>tryna</a:t>
            </a:r>
            <a:r>
              <a:rPr lang="en-GB" dirty="0"/>
              <a:t>, </a:t>
            </a:r>
            <a:r>
              <a:rPr lang="en-GB" dirty="0" err="1"/>
              <a:t>despacito</a:t>
            </a:r>
            <a:r>
              <a:rPr lang="en-GB" dirty="0"/>
              <a:t>, </a:t>
            </a:r>
            <a:r>
              <a:rPr lang="en-GB" dirty="0" err="1"/>
              <a:t>mayweather</a:t>
            </a:r>
            <a:endParaRPr lang="en-GB" dirty="0"/>
          </a:p>
          <a:p>
            <a:pPr lvl="1"/>
            <a:r>
              <a:rPr lang="en-GB" dirty="0"/>
              <a:t>Which websites to mute, which to </a:t>
            </a:r>
            <a:r>
              <a:rPr lang="en-GB" dirty="0" err="1"/>
              <a:t>autoplay</a:t>
            </a:r>
            <a:r>
              <a:rPr lang="en-GB" dirty="0"/>
              <a:t> audio on</a:t>
            </a:r>
            <a:r>
              <a:rPr lang="en-GB" dirty="0" smtClean="0"/>
              <a:t>!</a:t>
            </a:r>
          </a:p>
          <a:p>
            <a:endParaRPr lang="en-GB" dirty="0"/>
          </a:p>
          <a:p>
            <a:r>
              <a:rPr lang="en-GB" dirty="0"/>
              <a:t>Deployment settings</a:t>
            </a:r>
            <a:r>
              <a:rPr lang="en-GB" dirty="0" smtClean="0"/>
              <a:t>: </a:t>
            </a:r>
            <a:r>
              <a:rPr lang="en-GB" dirty="0">
                <a:solidFill>
                  <a:schemeClr val="accent1"/>
                </a:solidFill>
              </a:rPr>
              <a:t>w=1000</a:t>
            </a:r>
            <a:r>
              <a:rPr lang="en-GB" dirty="0"/>
              <a:t>, </a:t>
            </a:r>
            <a:r>
              <a:rPr lang="en-GB" dirty="0" smtClean="0">
                <a:solidFill>
                  <a:schemeClr val="accent1"/>
                </a:solidFill>
              </a:rPr>
              <a:t>d=1000, </a:t>
            </a:r>
            <a:r>
              <a:rPr lang="el-GR" dirty="0" smtClean="0">
                <a:solidFill>
                  <a:schemeClr val="accent1"/>
                </a:solidFill>
              </a:rPr>
              <a:t>ε</a:t>
            </a:r>
            <a:r>
              <a:rPr lang="en-GB" dirty="0" smtClean="0">
                <a:solidFill>
                  <a:schemeClr val="accent1"/>
                </a:solidFill>
              </a:rPr>
              <a:t>=2-8 </a:t>
            </a:r>
            <a:r>
              <a:rPr lang="en-GB" dirty="0" smtClean="0"/>
              <a:t>(some criticism)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27</a:t>
            </a:fld>
            <a:endParaRPr lang="en-US"/>
          </a:p>
        </p:txBody>
      </p:sp>
      <p:pic>
        <p:nvPicPr>
          <p:cNvPr id="7" name="Picture 4" descr="https://amp.thisisinsider.com/images/59fc880f3dd1fe057608daf8-750-39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271" y="1272614"/>
            <a:ext cx="4217174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apple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613" y="410365"/>
            <a:ext cx="940149" cy="115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68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/>
          <a:lstStyle/>
          <a:p>
            <a:r>
              <a:rPr lang="en-GB" dirty="0"/>
              <a:t>Microsoft telemetry data collection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515350" cy="4405230"/>
          </a:xfrm>
        </p:spPr>
        <p:txBody>
          <a:bodyPr>
            <a:normAutofit/>
          </a:bodyPr>
          <a:lstStyle/>
          <a:p>
            <a:r>
              <a:rPr lang="en-GB" dirty="0"/>
              <a:t>Microsoft want to collect data on app usage</a:t>
            </a:r>
          </a:p>
          <a:p>
            <a:pPr lvl="1"/>
            <a:r>
              <a:rPr lang="en-GB" dirty="0"/>
              <a:t>How much time was spent on a particular app today?</a:t>
            </a:r>
          </a:p>
          <a:p>
            <a:pPr lvl="1"/>
            <a:r>
              <a:rPr lang="en-GB" dirty="0"/>
              <a:t>Allows finding patterns over time</a:t>
            </a:r>
          </a:p>
          <a:p>
            <a:endParaRPr lang="en-GB" dirty="0"/>
          </a:p>
          <a:p>
            <a:r>
              <a:rPr lang="en-GB" dirty="0"/>
              <a:t>Makes use of multiple subroutines: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1BitMean</a:t>
            </a:r>
            <a:r>
              <a:rPr lang="en-GB" dirty="0"/>
              <a:t> to collect numeric data</a:t>
            </a:r>
          </a:p>
          <a:p>
            <a:pPr lvl="1"/>
            <a:r>
              <a:rPr lang="en-GB" dirty="0" err="1">
                <a:solidFill>
                  <a:srgbClr val="FF0000"/>
                </a:solidFill>
              </a:rPr>
              <a:t>dBitFlip</a:t>
            </a:r>
            <a:r>
              <a:rPr lang="en-GB" dirty="0"/>
              <a:t> to collect (sparse) histogram data</a:t>
            </a:r>
          </a:p>
          <a:p>
            <a:pPr lvl="1"/>
            <a:r>
              <a:rPr lang="en-GB" dirty="0" err="1">
                <a:solidFill>
                  <a:srgbClr val="FF0000"/>
                </a:solidFill>
              </a:rPr>
              <a:t>Memoization</a:t>
            </a:r>
            <a:r>
              <a:rPr lang="en-GB" dirty="0"/>
              <a:t> and </a:t>
            </a:r>
            <a:r>
              <a:rPr lang="en-GB" dirty="0">
                <a:solidFill>
                  <a:srgbClr val="FF0000"/>
                </a:solidFill>
              </a:rPr>
              <a:t>output perturbation </a:t>
            </a:r>
            <a:r>
              <a:rPr lang="en-GB" dirty="0"/>
              <a:t>to allow repeated probing</a:t>
            </a:r>
          </a:p>
          <a:p>
            <a:endParaRPr lang="en-GB" dirty="0"/>
          </a:p>
          <a:p>
            <a:r>
              <a:rPr lang="en-GB" dirty="0"/>
              <a:t>Has been implemented in Windows since 2017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28</a:t>
            </a:fld>
            <a:endParaRPr lang="en-US"/>
          </a:p>
        </p:txBody>
      </p:sp>
      <p:pic>
        <p:nvPicPr>
          <p:cNvPr id="9" name="Picture 4" descr="Image result for windows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512" y="314573"/>
            <a:ext cx="1733005" cy="129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61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/>
          <a:lstStyle/>
          <a:p>
            <a:r>
              <a:rPr lang="en-GB" dirty="0"/>
              <a:t>1BitMean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8515350" cy="4443219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Problem 1</a:t>
            </a:r>
            <a:r>
              <a:rPr lang="en-GB" dirty="0"/>
              <a:t>: </a:t>
            </a:r>
            <a:r>
              <a:rPr lang="en-US" dirty="0"/>
              <a:t>Want to estimate the </a:t>
            </a:r>
            <a:r>
              <a:rPr lang="en-US" dirty="0" smtClean="0"/>
              <a:t>mean </a:t>
            </a:r>
            <a:r>
              <a:rPr lang="en-US" dirty="0">
                <a:solidFill>
                  <a:schemeClr val="accent1"/>
                </a:solidFill>
              </a:rPr>
              <a:t>f</a:t>
            </a:r>
            <a:r>
              <a:rPr lang="en-US" dirty="0"/>
              <a:t> value of all users</a:t>
            </a:r>
            <a:endParaRPr lang="en-GB" dirty="0"/>
          </a:p>
          <a:p>
            <a:pPr lvl="1"/>
            <a:r>
              <a:rPr lang="en-GB" dirty="0"/>
              <a:t>Each user has a value </a:t>
            </a:r>
            <a:r>
              <a:rPr lang="en-GB" dirty="0">
                <a:solidFill>
                  <a:schemeClr val="accent1"/>
                </a:solidFill>
              </a:rPr>
              <a:t>f</a:t>
            </a:r>
            <a:r>
              <a:rPr lang="en-GB" dirty="0"/>
              <a:t> between 0 and 1</a:t>
            </a:r>
          </a:p>
          <a:p>
            <a:endParaRPr lang="en-GB" dirty="0"/>
          </a:p>
          <a:p>
            <a:r>
              <a:rPr lang="en-GB" dirty="0">
                <a:solidFill>
                  <a:srgbClr val="00B050"/>
                </a:solidFill>
              </a:rPr>
              <a:t>Simple approach</a:t>
            </a:r>
            <a:r>
              <a:rPr lang="en-GB" dirty="0"/>
              <a:t>: build a histogram</a:t>
            </a:r>
          </a:p>
          <a:p>
            <a:pPr lvl="1"/>
            <a:r>
              <a:rPr lang="en-GB" dirty="0"/>
              <a:t>How to decide bucket boundaries?  Introduces rounding error</a:t>
            </a:r>
          </a:p>
          <a:p>
            <a:endParaRPr lang="en-GB" dirty="0"/>
          </a:p>
          <a:p>
            <a:r>
              <a:rPr lang="en-GB" dirty="0">
                <a:solidFill>
                  <a:srgbClr val="FF0000"/>
                </a:solidFill>
              </a:rPr>
              <a:t>1bitMean</a:t>
            </a:r>
            <a:r>
              <a:rPr lang="en-GB" dirty="0"/>
              <a:t>: modify randomized response</a:t>
            </a:r>
          </a:p>
          <a:p>
            <a:pPr lvl="1"/>
            <a:r>
              <a:rPr lang="en-GB" dirty="0"/>
              <a:t>User outputs 1 with </a:t>
            </a:r>
            <a:r>
              <a:rPr lang="en-GB" dirty="0" smtClean="0"/>
              <a:t>probability linear in </a:t>
            </a:r>
            <a:r>
              <a:rPr lang="en-GB" dirty="0" smtClean="0">
                <a:solidFill>
                  <a:schemeClr val="accent1"/>
                </a:solidFill>
              </a:rPr>
              <a:t>f</a:t>
            </a:r>
            <a:r>
              <a:rPr lang="en-GB" dirty="0" smtClean="0"/>
              <a:t>: </a:t>
            </a:r>
            <a:r>
              <a:rPr lang="en-GB" dirty="0" smtClean="0">
                <a:solidFill>
                  <a:schemeClr val="accent1"/>
                </a:solidFill>
              </a:rPr>
              <a:t>(</a:t>
            </a:r>
            <a:r>
              <a:rPr lang="en-GB" dirty="0">
                <a:solidFill>
                  <a:schemeClr val="accent1"/>
                </a:solidFill>
              </a:rPr>
              <a:t>1 +  f·(e</a:t>
            </a:r>
            <a:r>
              <a:rPr lang="el-GR" baseline="30000" dirty="0">
                <a:solidFill>
                  <a:schemeClr val="accent1"/>
                </a:solidFill>
              </a:rPr>
              <a:t>ε</a:t>
            </a:r>
            <a:r>
              <a:rPr lang="en-GB" dirty="0">
                <a:solidFill>
                  <a:schemeClr val="accent1"/>
                </a:solidFill>
              </a:rPr>
              <a:t> – 1))/(e</a:t>
            </a:r>
            <a:r>
              <a:rPr lang="el-GR" baseline="30000" dirty="0">
                <a:solidFill>
                  <a:schemeClr val="accent1"/>
                </a:solidFill>
              </a:rPr>
              <a:t> ε</a:t>
            </a:r>
            <a:r>
              <a:rPr lang="en-GB" dirty="0">
                <a:solidFill>
                  <a:schemeClr val="accent1"/>
                </a:solidFill>
              </a:rPr>
              <a:t> + 1</a:t>
            </a:r>
            <a:r>
              <a:rPr lang="en-GB" dirty="0" smtClean="0">
                <a:solidFill>
                  <a:schemeClr val="accent1"/>
                </a:solidFill>
              </a:rPr>
              <a:t>)</a:t>
            </a:r>
            <a:endParaRPr lang="en-GB" dirty="0">
              <a:solidFill>
                <a:schemeClr val="accent1"/>
              </a:solidFill>
            </a:endParaRPr>
          </a:p>
          <a:p>
            <a:pPr lvl="1"/>
            <a:r>
              <a:rPr lang="en-GB" dirty="0">
                <a:solidFill>
                  <a:schemeClr val="accent1"/>
                </a:solidFill>
              </a:rPr>
              <a:t>f=0 </a:t>
            </a:r>
            <a:r>
              <a:rPr lang="en-GB" dirty="0"/>
              <a:t>gives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Pr</a:t>
            </a:r>
            <a:r>
              <a:rPr lang="en-GB" dirty="0">
                <a:solidFill>
                  <a:schemeClr val="accent1"/>
                </a:solidFill>
              </a:rPr>
              <a:t>[1] = 1/(e</a:t>
            </a:r>
            <a:r>
              <a:rPr lang="el-GR" baseline="30000" dirty="0">
                <a:solidFill>
                  <a:schemeClr val="accent1"/>
                </a:solidFill>
              </a:rPr>
              <a:t> ε</a:t>
            </a:r>
            <a:r>
              <a:rPr lang="en-GB" dirty="0">
                <a:solidFill>
                  <a:schemeClr val="accent1"/>
                </a:solidFill>
              </a:rPr>
              <a:t> + 1), </a:t>
            </a:r>
            <a:r>
              <a:rPr lang="en-GB" dirty="0"/>
              <a:t>while </a:t>
            </a:r>
            <a:r>
              <a:rPr lang="en-GB" dirty="0">
                <a:solidFill>
                  <a:schemeClr val="accent1"/>
                </a:solidFill>
              </a:rPr>
              <a:t>f=1 </a:t>
            </a:r>
            <a:r>
              <a:rPr lang="en-GB" dirty="0"/>
              <a:t>gives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Pr</a:t>
            </a:r>
            <a:r>
              <a:rPr lang="en-GB" dirty="0">
                <a:solidFill>
                  <a:schemeClr val="accent1"/>
                </a:solidFill>
              </a:rPr>
              <a:t>[1]= e</a:t>
            </a:r>
            <a:r>
              <a:rPr lang="el-GR" baseline="30000" dirty="0">
                <a:solidFill>
                  <a:schemeClr val="accent1"/>
                </a:solidFill>
              </a:rPr>
              <a:t> ε</a:t>
            </a:r>
            <a:r>
              <a:rPr lang="en-GB" dirty="0">
                <a:solidFill>
                  <a:schemeClr val="accent1"/>
                </a:solidFill>
              </a:rPr>
              <a:t>/(e</a:t>
            </a:r>
            <a:r>
              <a:rPr lang="el-GR" baseline="30000" dirty="0">
                <a:solidFill>
                  <a:schemeClr val="accent1"/>
                </a:solidFill>
              </a:rPr>
              <a:t> ε</a:t>
            </a:r>
            <a:r>
              <a:rPr lang="en-GB" dirty="0">
                <a:solidFill>
                  <a:schemeClr val="accent1"/>
                </a:solidFill>
              </a:rPr>
              <a:t> + 1)</a:t>
            </a:r>
          </a:p>
          <a:p>
            <a:pPr lvl="1"/>
            <a:r>
              <a:rPr lang="en-GB" dirty="0"/>
              <a:t>Taking the average of (unbiased version of) reports gives mean</a:t>
            </a:r>
          </a:p>
          <a:p>
            <a:pPr lvl="1"/>
            <a:r>
              <a:rPr lang="en-GB" dirty="0"/>
              <a:t>Error can be bounded proportional to </a:t>
            </a:r>
            <a:r>
              <a:rPr lang="en-GB" dirty="0">
                <a:solidFill>
                  <a:schemeClr val="accent1"/>
                </a:solidFill>
              </a:rPr>
              <a:t>1/</a:t>
            </a:r>
            <a:r>
              <a:rPr lang="el-GR" dirty="0">
                <a:solidFill>
                  <a:schemeClr val="accent1"/>
                </a:solidFill>
              </a:rPr>
              <a:t>ε</a:t>
            </a:r>
            <a:r>
              <a:rPr lang="en-GB" dirty="0">
                <a:solidFill>
                  <a:schemeClr val="accent1"/>
                </a:solidFill>
              </a:rPr>
              <a:t>√n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Privacy at Scale: Local Differential Privacy in Practice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2" descr="Image result for percentage d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929" y="16071"/>
            <a:ext cx="1943100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79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Aims of </a:t>
            </a:r>
            <a:r>
              <a:rPr lang="en-GB" dirty="0" smtClean="0"/>
              <a:t>today’s material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376013" cy="4351338"/>
          </a:xfrm>
        </p:spPr>
        <p:txBody>
          <a:bodyPr/>
          <a:lstStyle/>
          <a:p>
            <a:r>
              <a:rPr lang="en-GB" dirty="0" smtClean="0"/>
              <a:t>To introduce the privacy model of </a:t>
            </a:r>
            <a:r>
              <a:rPr lang="en-GB" dirty="0" smtClean="0">
                <a:solidFill>
                  <a:srgbClr val="C00000"/>
                </a:solidFill>
              </a:rPr>
              <a:t>local differential privacy (LDP)</a:t>
            </a:r>
          </a:p>
          <a:p>
            <a:pPr lvl="1"/>
            <a:r>
              <a:rPr lang="en-GB" dirty="0" smtClean="0"/>
              <a:t>Provide technical understanding, scaling of basic LDP algorithms</a:t>
            </a:r>
          </a:p>
          <a:p>
            <a:pPr lvl="1"/>
            <a:r>
              <a:rPr lang="en-GB" dirty="0" smtClean="0"/>
              <a:t>Show how these have been used in practice</a:t>
            </a:r>
          </a:p>
          <a:p>
            <a:endParaRPr lang="en-GB" dirty="0" smtClean="0"/>
          </a:p>
          <a:p>
            <a:r>
              <a:rPr lang="en-GB" dirty="0" smtClean="0"/>
              <a:t>To connect with the </a:t>
            </a:r>
            <a:r>
              <a:rPr lang="en-GB" dirty="0" smtClean="0">
                <a:solidFill>
                  <a:srgbClr val="C00000"/>
                </a:solidFill>
              </a:rPr>
              <a:t>privacy research literature</a:t>
            </a:r>
          </a:p>
          <a:p>
            <a:pPr lvl="1"/>
            <a:r>
              <a:rPr lang="en-GB" dirty="0" smtClean="0"/>
              <a:t>Give a deep understanding of the frequency estimation problem</a:t>
            </a:r>
          </a:p>
          <a:p>
            <a:pPr lvl="1"/>
            <a:r>
              <a:rPr lang="en-GB" dirty="0" smtClean="0"/>
              <a:t>Describe new work on LDP data mining and data </a:t>
            </a:r>
            <a:r>
              <a:rPr lang="en-GB" dirty="0" err="1" smtClean="0"/>
              <a:t>modeling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To suggest </a:t>
            </a:r>
            <a:r>
              <a:rPr lang="en-GB" dirty="0" smtClean="0">
                <a:solidFill>
                  <a:srgbClr val="C00000"/>
                </a:solidFill>
              </a:rPr>
              <a:t>directions for future research</a:t>
            </a:r>
          </a:p>
          <a:p>
            <a:pPr lvl="1"/>
            <a:r>
              <a:rPr lang="en-GB" dirty="0" smtClean="0"/>
              <a:t>Identify topics that have just recently been considered</a:t>
            </a:r>
          </a:p>
          <a:p>
            <a:pPr lvl="1"/>
            <a:r>
              <a:rPr lang="en-GB" dirty="0" smtClean="0"/>
              <a:t>Suggest open problems and grand challenges for the area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0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/>
          <a:lstStyle/>
          <a:p>
            <a:r>
              <a:rPr lang="en-GB" dirty="0" err="1"/>
              <a:t>dBitFlip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8515350" cy="4443219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Problem 2</a:t>
            </a:r>
            <a:r>
              <a:rPr lang="en-GB" dirty="0"/>
              <a:t>: </a:t>
            </a:r>
            <a:r>
              <a:rPr lang="en-GB" dirty="0" smtClean="0"/>
              <a:t>build a histogram over data items from </a:t>
            </a:r>
            <a:r>
              <a:rPr lang="en-GB" dirty="0"/>
              <a:t>a population</a:t>
            </a:r>
          </a:p>
          <a:p>
            <a:pPr lvl="1"/>
            <a:r>
              <a:rPr lang="en-GB" dirty="0"/>
              <a:t>Each user has a single item value out of </a:t>
            </a:r>
            <a:r>
              <a:rPr lang="en-GB" dirty="0">
                <a:solidFill>
                  <a:schemeClr val="accent1"/>
                </a:solidFill>
              </a:rPr>
              <a:t>k</a:t>
            </a:r>
            <a:r>
              <a:rPr lang="en-GB" dirty="0"/>
              <a:t> possibilities</a:t>
            </a:r>
          </a:p>
          <a:p>
            <a:pPr lvl="1"/>
            <a:r>
              <a:rPr lang="en-GB" dirty="0" smtClean="0"/>
              <a:t>Essentially </a:t>
            </a:r>
            <a:r>
              <a:rPr lang="en-GB" dirty="0"/>
              <a:t>the same problem </a:t>
            </a:r>
            <a:r>
              <a:rPr lang="en-GB" dirty="0" smtClean="0"/>
              <a:t>that Google </a:t>
            </a:r>
            <a:r>
              <a:rPr lang="en-GB" dirty="0"/>
              <a:t>and Apple </a:t>
            </a:r>
            <a:r>
              <a:rPr lang="en-GB" dirty="0" smtClean="0"/>
              <a:t>tackle</a:t>
            </a:r>
          </a:p>
          <a:p>
            <a:endParaRPr lang="en-GB" dirty="0"/>
          </a:p>
          <a:p>
            <a:r>
              <a:rPr lang="en-GB" dirty="0">
                <a:solidFill>
                  <a:srgbClr val="00B050"/>
                </a:solidFill>
              </a:rPr>
              <a:t>Simple approach</a:t>
            </a:r>
            <a:r>
              <a:rPr lang="en-GB" dirty="0"/>
              <a:t>: apply RR to every </a:t>
            </a:r>
            <a:r>
              <a:rPr lang="en-GB" dirty="0" smtClean="0"/>
              <a:t>bucket, costly when </a:t>
            </a:r>
            <a:r>
              <a:rPr lang="en-GB" dirty="0" smtClean="0">
                <a:solidFill>
                  <a:schemeClr val="accent1"/>
                </a:solidFill>
              </a:rPr>
              <a:t>k</a:t>
            </a:r>
            <a:r>
              <a:rPr lang="en-GB" dirty="0" smtClean="0"/>
              <a:t> </a:t>
            </a:r>
            <a:r>
              <a:rPr lang="en-GB" dirty="0"/>
              <a:t>is </a:t>
            </a:r>
            <a:r>
              <a:rPr lang="en-GB" dirty="0" smtClean="0"/>
              <a:t>large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 err="1" smtClean="0">
                <a:solidFill>
                  <a:srgbClr val="FF0000"/>
                </a:solidFill>
              </a:rPr>
              <a:t>dBitFlip</a:t>
            </a:r>
            <a:r>
              <a:rPr lang="en-GB" dirty="0"/>
              <a:t>: apply </a:t>
            </a:r>
            <a:r>
              <a:rPr lang="en-GB" dirty="0" smtClean="0"/>
              <a:t>Randomized Response </a:t>
            </a:r>
            <a:r>
              <a:rPr lang="en-GB" dirty="0"/>
              <a:t>to a </a:t>
            </a:r>
            <a:r>
              <a:rPr lang="en-GB" dirty="0">
                <a:solidFill>
                  <a:srgbClr val="C00000"/>
                </a:solidFill>
              </a:rPr>
              <a:t>sample of buckets</a:t>
            </a:r>
          </a:p>
          <a:p>
            <a:pPr lvl="1"/>
            <a:r>
              <a:rPr lang="en-GB" dirty="0"/>
              <a:t>User samples </a:t>
            </a:r>
            <a:r>
              <a:rPr lang="en-GB" dirty="0">
                <a:solidFill>
                  <a:schemeClr val="accent1"/>
                </a:solidFill>
              </a:rPr>
              <a:t>d</a:t>
            </a:r>
            <a:r>
              <a:rPr lang="en-GB" dirty="0"/>
              <a:t> buckets without replacement, applies RR to each</a:t>
            </a:r>
          </a:p>
          <a:p>
            <a:pPr lvl="1"/>
            <a:r>
              <a:rPr lang="en-GB" dirty="0"/>
              <a:t>Aggregator sums and </a:t>
            </a:r>
            <a:r>
              <a:rPr lang="en-GB" dirty="0" err="1"/>
              <a:t>unbiases</a:t>
            </a:r>
            <a:r>
              <a:rPr lang="en-GB" dirty="0"/>
              <a:t> the noisy reports</a:t>
            </a:r>
          </a:p>
          <a:p>
            <a:pPr lvl="1"/>
            <a:r>
              <a:rPr lang="en-GB" dirty="0"/>
              <a:t>Error proportional to </a:t>
            </a:r>
            <a:r>
              <a:rPr lang="en-GB" dirty="0">
                <a:solidFill>
                  <a:schemeClr val="accent1"/>
                </a:solidFill>
              </a:rPr>
              <a:t>√(k/d)</a:t>
            </a:r>
            <a:r>
              <a:rPr lang="en-GB" dirty="0"/>
              <a:t>: trades off error for speed</a:t>
            </a:r>
          </a:p>
          <a:p>
            <a:pPr lvl="1"/>
            <a:r>
              <a:rPr lang="en-GB" dirty="0"/>
              <a:t>Many alternative solutions for this </a:t>
            </a:r>
            <a:r>
              <a:rPr lang="en-GB" dirty="0" smtClean="0"/>
              <a:t>“frequency oracle” </a:t>
            </a:r>
            <a:r>
              <a:rPr lang="en-GB" dirty="0"/>
              <a:t>problem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Privacy at Scale: Local Differential Privacy in Practice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698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/>
          <a:lstStyle/>
          <a:p>
            <a:r>
              <a:rPr lang="en-GB" dirty="0" err="1"/>
              <a:t>Memoization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8515350" cy="4443219"/>
          </a:xfrm>
        </p:spPr>
        <p:txBody>
          <a:bodyPr>
            <a:normAutofit/>
          </a:bodyPr>
          <a:lstStyle/>
          <a:p>
            <a:r>
              <a:rPr lang="en-GB" dirty="0"/>
              <a:t>Collecting data continuously erodes the privacy </a:t>
            </a:r>
            <a:r>
              <a:rPr lang="en-GB" dirty="0" smtClean="0"/>
              <a:t>guarantee</a:t>
            </a:r>
            <a:endParaRPr lang="en-GB" dirty="0"/>
          </a:p>
          <a:p>
            <a:pPr lvl="1"/>
            <a:r>
              <a:rPr lang="en-GB" dirty="0"/>
              <a:t>E.g. if we know a user’s value didn’t change, we can estimate </a:t>
            </a:r>
            <a:r>
              <a:rPr lang="en-GB" dirty="0" smtClean="0"/>
              <a:t>it</a:t>
            </a:r>
          </a:p>
          <a:p>
            <a:endParaRPr lang="en-GB" dirty="0">
              <a:solidFill>
                <a:srgbClr val="C00000"/>
              </a:solidFill>
            </a:endParaRPr>
          </a:p>
          <a:p>
            <a:endParaRPr lang="en-GB" dirty="0" smtClean="0">
              <a:solidFill>
                <a:srgbClr val="C00000"/>
              </a:solidFill>
            </a:endParaRPr>
          </a:p>
          <a:p>
            <a:endParaRPr lang="en-GB" dirty="0">
              <a:solidFill>
                <a:srgbClr val="C00000"/>
              </a:solidFill>
            </a:endParaRPr>
          </a:p>
          <a:p>
            <a:endParaRPr lang="en-GB" dirty="0" smtClean="0">
              <a:solidFill>
                <a:srgbClr val="C00000"/>
              </a:solidFill>
            </a:endParaRPr>
          </a:p>
          <a:p>
            <a:r>
              <a:rPr lang="en-GB" dirty="0" err="1" smtClean="0">
                <a:solidFill>
                  <a:srgbClr val="C00000"/>
                </a:solidFill>
              </a:rPr>
              <a:t>Memoization</a:t>
            </a:r>
            <a:r>
              <a:rPr lang="en-GB" dirty="0"/>
              <a:t>: a heuristic </a:t>
            </a:r>
            <a:r>
              <a:rPr lang="en-GB" dirty="0" smtClean="0"/>
              <a:t>to </a:t>
            </a:r>
            <a:r>
              <a:rPr lang="en-GB" dirty="0" smtClean="0">
                <a:solidFill>
                  <a:srgbClr val="C00000"/>
                </a:solidFill>
              </a:rPr>
              <a:t>reduce</a:t>
            </a:r>
            <a:r>
              <a:rPr lang="en-GB" dirty="0" smtClean="0"/>
              <a:t> </a:t>
            </a:r>
            <a:r>
              <a:rPr lang="en-GB" dirty="0"/>
              <a:t>privacy loss</a:t>
            </a:r>
          </a:p>
          <a:p>
            <a:pPr lvl="1"/>
            <a:r>
              <a:rPr lang="en-GB" dirty="0"/>
              <a:t>Each user rounds their current value to a discrete range</a:t>
            </a:r>
          </a:p>
          <a:p>
            <a:pPr lvl="1"/>
            <a:r>
              <a:rPr lang="en-GB" dirty="0"/>
              <a:t>Each user </a:t>
            </a:r>
            <a:r>
              <a:rPr lang="en-GB" dirty="0">
                <a:solidFill>
                  <a:srgbClr val="C00000"/>
                </a:solidFill>
              </a:rPr>
              <a:t>pre</a:t>
            </a:r>
            <a:r>
              <a:rPr lang="en-GB" dirty="0"/>
              <a:t>computes their output for each range</a:t>
            </a:r>
          </a:p>
          <a:p>
            <a:pPr lvl="1"/>
            <a:r>
              <a:rPr lang="en-GB" dirty="0"/>
              <a:t>Choosing a fixed random shift for each user reduces error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Privacy at Scale: Local Differential Privacy in Practice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31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558833" y="2575819"/>
            <a:ext cx="6357257" cy="1751429"/>
            <a:chOff x="1558833" y="4234936"/>
            <a:chExt cx="6357257" cy="1751429"/>
          </a:xfrm>
        </p:grpSpPr>
        <p:grpSp>
          <p:nvGrpSpPr>
            <p:cNvPr id="7" name="Group 6"/>
            <p:cNvGrpSpPr/>
            <p:nvPr/>
          </p:nvGrpSpPr>
          <p:grpSpPr>
            <a:xfrm>
              <a:off x="1558833" y="4850680"/>
              <a:ext cx="6357257" cy="831632"/>
              <a:chOff x="1558833" y="4850680"/>
              <a:chExt cx="6357257" cy="831632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1558833" y="5242565"/>
                <a:ext cx="6357257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2151017" y="4850680"/>
                <a:ext cx="0" cy="801188"/>
              </a:xfrm>
              <a:prstGeom prst="line">
                <a:avLst/>
              </a:prstGeom>
              <a:ln w="381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3322370" y="4863736"/>
                <a:ext cx="0" cy="801188"/>
              </a:xfrm>
              <a:prstGeom prst="line">
                <a:avLst/>
              </a:prstGeom>
              <a:ln w="381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4441469" y="4868083"/>
                <a:ext cx="0" cy="801188"/>
              </a:xfrm>
              <a:prstGeom prst="line">
                <a:avLst/>
              </a:prstGeom>
              <a:ln w="381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5560568" y="4872430"/>
                <a:ext cx="0" cy="801188"/>
              </a:xfrm>
              <a:prstGeom prst="line">
                <a:avLst/>
              </a:prstGeom>
              <a:ln w="381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6679667" y="4876777"/>
                <a:ext cx="0" cy="801188"/>
              </a:xfrm>
              <a:prstGeom prst="line">
                <a:avLst/>
              </a:prstGeom>
              <a:ln w="381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7798766" y="4881124"/>
                <a:ext cx="0" cy="801188"/>
              </a:xfrm>
              <a:prstGeom prst="line">
                <a:avLst/>
              </a:prstGeom>
              <a:ln w="381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Elbow Connector 7"/>
            <p:cNvCxnSpPr/>
            <p:nvPr/>
          </p:nvCxnSpPr>
          <p:spPr>
            <a:xfrm rot="16200000" flipH="1">
              <a:off x="4204063" y="4474031"/>
              <a:ext cx="822963" cy="714106"/>
            </a:xfrm>
            <a:prstGeom prst="bentConnector3">
              <a:avLst>
                <a:gd name="adj1" fmla="val 3439"/>
              </a:avLst>
            </a:prstGeom>
            <a:ln w="254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2151017" y="4234936"/>
              <a:ext cx="2057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User’s current value</a:t>
              </a:r>
              <a:endParaRPr lang="en-GB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4972598" y="5477696"/>
              <a:ext cx="587970" cy="8708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4493277" y="5617033"/>
              <a:ext cx="10760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Rounding</a:t>
              </a:r>
              <a:endParaRPr lang="en-GB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5560568" y="5486404"/>
              <a:ext cx="2238198" cy="0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742744" y="5617033"/>
              <a:ext cx="18738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/>
                <a:t>Memoized</a:t>
              </a:r>
              <a:r>
                <a:rPr lang="en-GB" dirty="0" smtClean="0"/>
                <a:t> output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49838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/>
          <a:lstStyle/>
          <a:p>
            <a:r>
              <a:rPr lang="en-GB" dirty="0"/>
              <a:t>Output Perturbation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8515350" cy="4443219"/>
          </a:xfrm>
        </p:spPr>
        <p:txBody>
          <a:bodyPr>
            <a:normAutofit/>
          </a:bodyPr>
          <a:lstStyle/>
          <a:p>
            <a:r>
              <a:rPr lang="en-GB" dirty="0"/>
              <a:t>Note however “</a:t>
            </a:r>
            <a:r>
              <a:rPr lang="en-GB" dirty="0" err="1">
                <a:solidFill>
                  <a:srgbClr val="C00000"/>
                </a:solidFill>
              </a:rPr>
              <a:t>memoization</a:t>
            </a:r>
            <a:r>
              <a:rPr lang="en-GB" dirty="0">
                <a:solidFill>
                  <a:srgbClr val="C00000"/>
                </a:solidFill>
              </a:rPr>
              <a:t> violates differential privacy</a:t>
            </a:r>
            <a:r>
              <a:rPr lang="en-GB" dirty="0"/>
              <a:t>”!</a:t>
            </a:r>
          </a:p>
          <a:p>
            <a:pPr lvl="1"/>
            <a:r>
              <a:rPr lang="en-GB" dirty="0"/>
              <a:t>Can tell the difference between change and no change</a:t>
            </a:r>
          </a:p>
          <a:p>
            <a:pPr lvl="1"/>
            <a:r>
              <a:rPr lang="en-GB" dirty="0"/>
              <a:t>But at least this process hides </a:t>
            </a:r>
            <a:r>
              <a:rPr lang="en-GB" dirty="0">
                <a:solidFill>
                  <a:srgbClr val="C00000"/>
                </a:solidFill>
              </a:rPr>
              <a:t>what </a:t>
            </a:r>
            <a:r>
              <a:rPr lang="en-GB" dirty="0"/>
              <a:t>the value </a:t>
            </a:r>
            <a:r>
              <a:rPr lang="en-GB" dirty="0" smtClean="0"/>
              <a:t>was</a:t>
            </a:r>
          </a:p>
          <a:p>
            <a:endParaRPr lang="en-GB" dirty="0"/>
          </a:p>
          <a:p>
            <a:r>
              <a:rPr lang="en-GB" dirty="0">
                <a:solidFill>
                  <a:srgbClr val="C00000"/>
                </a:solidFill>
              </a:rPr>
              <a:t>Output perturbation </a:t>
            </a:r>
            <a:r>
              <a:rPr lang="en-GB" dirty="0"/>
              <a:t>aims to address </a:t>
            </a:r>
            <a:r>
              <a:rPr lang="en-GB" dirty="0" smtClean="0"/>
              <a:t>this problem</a:t>
            </a:r>
            <a:endParaRPr lang="en-GB" dirty="0"/>
          </a:p>
          <a:p>
            <a:pPr lvl="1"/>
            <a:r>
              <a:rPr lang="en-GB" dirty="0" smtClean="0"/>
              <a:t>For each </a:t>
            </a:r>
            <a:r>
              <a:rPr lang="en-GB" dirty="0"/>
              <a:t>user output bit, flip it with </a:t>
            </a:r>
            <a:r>
              <a:rPr lang="en-GB" dirty="0" smtClean="0"/>
              <a:t>small probability </a:t>
            </a:r>
            <a:r>
              <a:rPr lang="el-GR" dirty="0" smtClean="0">
                <a:solidFill>
                  <a:schemeClr val="accent1"/>
                </a:solidFill>
              </a:rPr>
              <a:t>γ</a:t>
            </a:r>
            <a:r>
              <a:rPr lang="en-GB" dirty="0" smtClean="0"/>
              <a:t>, e.g</a:t>
            </a:r>
            <a:r>
              <a:rPr lang="en-GB" dirty="0"/>
              <a:t>. </a:t>
            </a:r>
            <a:r>
              <a:rPr lang="en-GB" dirty="0">
                <a:solidFill>
                  <a:schemeClr val="accent1"/>
                </a:solidFill>
              </a:rPr>
              <a:t>0.2</a:t>
            </a:r>
          </a:p>
          <a:p>
            <a:pPr lvl="1"/>
            <a:r>
              <a:rPr lang="en-GB" dirty="0"/>
              <a:t>Increases error by a factor of </a:t>
            </a:r>
            <a:r>
              <a:rPr lang="en-GB" dirty="0">
                <a:solidFill>
                  <a:schemeClr val="accent1"/>
                </a:solidFill>
              </a:rPr>
              <a:t>1/(</a:t>
            </a:r>
            <a:r>
              <a:rPr lang="en-GB" dirty="0" smtClean="0">
                <a:solidFill>
                  <a:schemeClr val="accent1"/>
                </a:solidFill>
              </a:rPr>
              <a:t>1 - 2</a:t>
            </a:r>
            <a:r>
              <a:rPr lang="el-GR" dirty="0" smtClean="0">
                <a:solidFill>
                  <a:schemeClr val="accent1"/>
                </a:solidFill>
              </a:rPr>
              <a:t>γ</a:t>
            </a:r>
            <a:r>
              <a:rPr lang="en-GB" dirty="0">
                <a:solidFill>
                  <a:schemeClr val="accent1"/>
                </a:solidFill>
              </a:rPr>
              <a:t>) </a:t>
            </a:r>
            <a:r>
              <a:rPr lang="en-GB" dirty="0"/>
              <a:t>(so </a:t>
            </a:r>
            <a:r>
              <a:rPr lang="en-GB" dirty="0">
                <a:solidFill>
                  <a:schemeClr val="accent1"/>
                </a:solidFill>
              </a:rPr>
              <a:t>5/3</a:t>
            </a:r>
            <a:r>
              <a:rPr lang="en-GB" dirty="0"/>
              <a:t> for </a:t>
            </a:r>
            <a:r>
              <a:rPr lang="el-GR" dirty="0">
                <a:solidFill>
                  <a:schemeClr val="accent1"/>
                </a:solidFill>
              </a:rPr>
              <a:t>γ</a:t>
            </a:r>
            <a:r>
              <a:rPr lang="en-GB" dirty="0">
                <a:solidFill>
                  <a:schemeClr val="accent1"/>
                </a:solidFill>
              </a:rPr>
              <a:t>=0.2</a:t>
            </a:r>
            <a:r>
              <a:rPr lang="en-GB" dirty="0" smtClean="0"/>
              <a:t>)</a:t>
            </a:r>
          </a:p>
          <a:p>
            <a:endParaRPr lang="en-GB" dirty="0"/>
          </a:p>
          <a:p>
            <a:r>
              <a:rPr lang="en-GB" dirty="0"/>
              <a:t>Increases uncertainty about exactly </a:t>
            </a:r>
            <a:r>
              <a:rPr lang="en-GB" dirty="0">
                <a:solidFill>
                  <a:srgbClr val="C00000"/>
                </a:solidFill>
              </a:rPr>
              <a:t>when </a:t>
            </a:r>
            <a:r>
              <a:rPr lang="en-GB" dirty="0"/>
              <a:t>a change happened</a:t>
            </a:r>
          </a:p>
          <a:p>
            <a:pPr lvl="1"/>
            <a:r>
              <a:rPr lang="en-GB" dirty="0"/>
              <a:t>After long enough, can be certain that </a:t>
            </a:r>
            <a:r>
              <a:rPr lang="en-GB" dirty="0">
                <a:solidFill>
                  <a:srgbClr val="C00000"/>
                </a:solidFill>
              </a:rPr>
              <a:t>some</a:t>
            </a:r>
            <a:r>
              <a:rPr lang="en-GB" i="1" dirty="0">
                <a:solidFill>
                  <a:srgbClr val="C00000"/>
                </a:solidFill>
              </a:rPr>
              <a:t> </a:t>
            </a:r>
            <a:r>
              <a:rPr lang="en-GB" dirty="0"/>
              <a:t>change happened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Privacy at Scale: Local Differential Privacy in Practice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1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515350" cy="1325563"/>
          </a:xfrm>
        </p:spPr>
        <p:txBody>
          <a:bodyPr/>
          <a:lstStyle/>
          <a:p>
            <a:r>
              <a:rPr lang="en-GB" dirty="0"/>
              <a:t>MS Telemetry </a:t>
            </a:r>
            <a:r>
              <a:rPr lang="en-GB" dirty="0" smtClean="0"/>
              <a:t>Collection </a:t>
            </a:r>
            <a:r>
              <a:rPr lang="en-GB" dirty="0"/>
              <a:t>in </a:t>
            </a:r>
            <a:r>
              <a:rPr lang="en-GB" dirty="0" smtClean="0"/>
              <a:t>Practice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8515350" cy="4443219"/>
          </a:xfrm>
        </p:spPr>
        <p:txBody>
          <a:bodyPr>
            <a:normAutofit/>
          </a:bodyPr>
          <a:lstStyle/>
          <a:p>
            <a:r>
              <a:rPr lang="en-GB" dirty="0" smtClean="0"/>
              <a:t>Deployed in </a:t>
            </a:r>
            <a:r>
              <a:rPr lang="en-GB" dirty="0"/>
              <a:t>Windows 10 Fall Creators </a:t>
            </a:r>
            <a:r>
              <a:rPr lang="en-GB" dirty="0" smtClean="0"/>
              <a:t>Update (October </a:t>
            </a:r>
            <a:r>
              <a:rPr lang="en-GB" dirty="0"/>
              <a:t>2017)</a:t>
            </a:r>
          </a:p>
          <a:p>
            <a:pPr lvl="1"/>
            <a:r>
              <a:rPr lang="en-GB" dirty="0"/>
              <a:t>Collects number of seconds users spend in different apps</a:t>
            </a:r>
          </a:p>
          <a:p>
            <a:pPr lvl="1"/>
            <a:r>
              <a:rPr lang="en-GB" dirty="0"/>
              <a:t>Parameters: </a:t>
            </a:r>
            <a:r>
              <a:rPr lang="el-GR" dirty="0">
                <a:solidFill>
                  <a:schemeClr val="accent1"/>
                </a:solidFill>
              </a:rPr>
              <a:t>ε</a:t>
            </a:r>
            <a:r>
              <a:rPr lang="en-GB" dirty="0">
                <a:solidFill>
                  <a:schemeClr val="accent1"/>
                </a:solidFill>
              </a:rPr>
              <a:t> =1</a:t>
            </a:r>
            <a:r>
              <a:rPr lang="en-GB" dirty="0"/>
              <a:t> and </a:t>
            </a:r>
            <a:r>
              <a:rPr lang="el-GR" dirty="0">
                <a:solidFill>
                  <a:schemeClr val="accent1"/>
                </a:solidFill>
              </a:rPr>
              <a:t>γ</a:t>
            </a:r>
            <a:r>
              <a:rPr lang="en-GB" dirty="0">
                <a:solidFill>
                  <a:schemeClr val="accent1"/>
                </a:solidFill>
              </a:rPr>
              <a:t> = 0.2</a:t>
            </a:r>
          </a:p>
          <a:p>
            <a:pPr lvl="1"/>
            <a:r>
              <a:rPr lang="en-GB" dirty="0"/>
              <a:t>Collection period: every 6 </a:t>
            </a:r>
            <a:r>
              <a:rPr lang="en-GB" dirty="0" smtClean="0"/>
              <a:t>hours</a:t>
            </a:r>
          </a:p>
          <a:p>
            <a:endParaRPr lang="en-GB" dirty="0"/>
          </a:p>
          <a:p>
            <a:r>
              <a:rPr lang="en-GB" dirty="0"/>
              <a:t>Collects data on all app usage, not just one at a time</a:t>
            </a:r>
          </a:p>
          <a:p>
            <a:pPr lvl="1"/>
            <a:r>
              <a:rPr lang="en-GB" dirty="0"/>
              <a:t>Can </a:t>
            </a:r>
            <a:r>
              <a:rPr lang="en-GB" dirty="0" err="1" smtClean="0"/>
              <a:t>analyze</a:t>
            </a:r>
            <a:r>
              <a:rPr lang="en-GB" dirty="0" smtClean="0"/>
              <a:t> </a:t>
            </a:r>
            <a:r>
              <a:rPr lang="en-GB" dirty="0"/>
              <a:t>based on the fact that total time spent is limited</a:t>
            </a:r>
          </a:p>
          <a:p>
            <a:pPr lvl="1"/>
            <a:r>
              <a:rPr lang="en-GB" dirty="0"/>
              <a:t>Gives overall guarantee of </a:t>
            </a:r>
            <a:r>
              <a:rPr lang="el-GR" dirty="0">
                <a:solidFill>
                  <a:schemeClr val="accent1"/>
                </a:solidFill>
              </a:rPr>
              <a:t>ε</a:t>
            </a:r>
            <a:r>
              <a:rPr lang="en-GB" dirty="0">
                <a:solidFill>
                  <a:schemeClr val="accent1"/>
                </a:solidFill>
              </a:rPr>
              <a:t> = 1.672 </a:t>
            </a:r>
            <a:r>
              <a:rPr lang="en-GB" dirty="0"/>
              <a:t>for a round of collection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Privacy at Scale: Local Differential Privacy in Practice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4" descr="Image result for windows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512" y="314573"/>
            <a:ext cx="1733005" cy="129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26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Snap Private Machine Learning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Snap (parent company of Snapchat) propose LDP ML</a:t>
            </a:r>
          </a:p>
          <a:p>
            <a:pPr lvl="1"/>
            <a:r>
              <a:rPr lang="en-GB" dirty="0" smtClean="0"/>
              <a:t>“Federated Machine Learning”, with privacy</a:t>
            </a:r>
          </a:p>
          <a:p>
            <a:pPr lvl="1"/>
            <a:r>
              <a:rPr lang="en-GB" dirty="0" smtClean="0"/>
              <a:t>Maintain </a:t>
            </a:r>
            <a:r>
              <a:rPr lang="en-GB" dirty="0" smtClean="0">
                <a:solidFill>
                  <a:schemeClr val="accent1"/>
                </a:solidFill>
              </a:rPr>
              <a:t>k</a:t>
            </a:r>
            <a:r>
              <a:rPr lang="en-GB" dirty="0" smtClean="0"/>
              <a:t> current models</a:t>
            </a:r>
          </a:p>
          <a:p>
            <a:pPr lvl="1"/>
            <a:r>
              <a:rPr lang="en-GB" dirty="0" smtClean="0"/>
              <a:t>Each step, send one user a randomly chosen model</a:t>
            </a:r>
          </a:p>
          <a:p>
            <a:pPr lvl="1"/>
            <a:r>
              <a:rPr lang="en-GB" dirty="0" smtClean="0"/>
              <a:t>Receive an updated model, randomly replace one of the </a:t>
            </a:r>
            <a:r>
              <a:rPr lang="en-GB" dirty="0" smtClean="0">
                <a:solidFill>
                  <a:schemeClr val="accent1"/>
                </a:solidFill>
              </a:rPr>
              <a:t>k</a:t>
            </a:r>
          </a:p>
          <a:p>
            <a:pPr lvl="1"/>
            <a:endParaRPr lang="en-GB" dirty="0"/>
          </a:p>
          <a:p>
            <a:r>
              <a:rPr lang="en-GB" dirty="0" smtClean="0"/>
              <a:t>Deployment example: detecting phishing URLs</a:t>
            </a:r>
          </a:p>
          <a:p>
            <a:pPr lvl="1"/>
            <a:r>
              <a:rPr lang="en-GB" dirty="0" smtClean="0">
                <a:solidFill>
                  <a:srgbClr val="C00000"/>
                </a:solidFill>
              </a:rPr>
              <a:t>Model</a:t>
            </a:r>
            <a:r>
              <a:rPr lang="en-GB" dirty="0" smtClean="0"/>
              <a:t>: Logistic regression, circa 1000 features</a:t>
            </a:r>
          </a:p>
          <a:p>
            <a:pPr lvl="1"/>
            <a:r>
              <a:rPr lang="en-GB" dirty="0" smtClean="0">
                <a:solidFill>
                  <a:srgbClr val="C00000"/>
                </a:solidFill>
              </a:rPr>
              <a:t>Parameters</a:t>
            </a:r>
            <a:r>
              <a:rPr lang="en-GB" dirty="0" smtClean="0"/>
              <a:t>: </a:t>
            </a:r>
            <a:r>
              <a:rPr lang="en-GB" dirty="0" smtClean="0">
                <a:solidFill>
                  <a:schemeClr val="accent1"/>
                </a:solidFill>
              </a:rPr>
              <a:t>k=20</a:t>
            </a:r>
            <a:r>
              <a:rPr lang="en-GB" dirty="0" smtClean="0"/>
              <a:t>, </a:t>
            </a:r>
            <a:r>
              <a:rPr lang="el-GR" dirty="0" smtClean="0">
                <a:solidFill>
                  <a:schemeClr val="accent1"/>
                </a:solidFill>
              </a:rPr>
              <a:t>ε</a:t>
            </a:r>
            <a:r>
              <a:rPr lang="en-GB" dirty="0" smtClean="0">
                <a:solidFill>
                  <a:schemeClr val="accent1"/>
                </a:solidFill>
              </a:rPr>
              <a:t> = ???</a:t>
            </a:r>
          </a:p>
          <a:p>
            <a:pPr lvl="1"/>
            <a:r>
              <a:rPr lang="en-GB" dirty="0" smtClean="0">
                <a:solidFill>
                  <a:srgbClr val="C00000"/>
                </a:solidFill>
              </a:rPr>
              <a:t>Accuracy</a:t>
            </a:r>
            <a:r>
              <a:rPr lang="en-GB" dirty="0" smtClean="0"/>
              <a:t>: reached 93% accuracy, after 1 billion updates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34</a:t>
            </a:fld>
            <a:endParaRPr lang="en-US"/>
          </a:p>
        </p:txBody>
      </p:sp>
      <p:pic>
        <p:nvPicPr>
          <p:cNvPr id="1026" name="Picture 2" descr="Image result for snapchat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96333"/>
            <a:ext cx="1821830" cy="154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686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35181" y="3703245"/>
                <a:ext cx="7024255" cy="10618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:r>
                  <a:rPr lang="en-US" sz="2100" dirty="0"/>
                  <a:t>A randomized algorithm </a:t>
                </a:r>
                <a14:m>
                  <m:oMath xmlns:m="http://schemas.openxmlformats.org/officeDocument/2006/math">
                    <m:r>
                      <a:rPr lang="en-US" sz="2100" b="1" i="1">
                        <a:solidFill>
                          <a:srgbClr val="0000FF"/>
                        </a:solidFill>
                        <a:latin typeface="Cambria Math"/>
                      </a:rPr>
                      <m:t>𝑨</m:t>
                    </m:r>
                  </m:oMath>
                </a14:m>
                <a:r>
                  <a:rPr lang="en-US" sz="2100" dirty="0"/>
                  <a:t> satisfies </a:t>
                </a:r>
                <a14:m>
                  <m:oMath xmlns:m="http://schemas.openxmlformats.org/officeDocument/2006/math">
                    <m:r>
                      <a:rPr lang="en-US" sz="2100" b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𝛆</m:t>
                    </m:r>
                  </m:oMath>
                </a14:m>
                <a:r>
                  <a:rPr lang="en-US" sz="2100" dirty="0">
                    <a:solidFill>
                      <a:srgbClr val="C00000"/>
                    </a:solidFill>
                  </a:rPr>
                  <a:t>-local differential privacy</a:t>
                </a:r>
                <a:r>
                  <a:rPr lang="en-US" sz="2100" dirty="0"/>
                  <a:t>, </a:t>
                </a:r>
                <a:r>
                  <a:rPr lang="en-US" sz="2100" dirty="0" err="1"/>
                  <a:t>iff</a:t>
                </a:r>
                <a:r>
                  <a:rPr lang="en-US" sz="2100" dirty="0"/>
                  <a:t> for </a:t>
                </a:r>
                <a:r>
                  <a:rPr lang="en-US" sz="2100" dirty="0">
                    <a:solidFill>
                      <a:schemeClr val="accent2"/>
                    </a:solidFill>
                  </a:rPr>
                  <a:t>any </a:t>
                </a:r>
                <a:r>
                  <a:rPr lang="en-US" sz="2100" dirty="0"/>
                  <a:t>two inputs </a:t>
                </a:r>
                <a14:m>
                  <m:oMath xmlns:m="http://schemas.openxmlformats.org/officeDocument/2006/math">
                    <m:r>
                      <a:rPr lang="en-US" sz="21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2100" dirty="0"/>
                  <a:t> and </a:t>
                </a:r>
                <a14:m>
                  <m:oMath xmlns:m="http://schemas.openxmlformats.org/officeDocument/2006/math">
                    <m:r>
                      <a:rPr lang="en-US" sz="21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2100" b="1" i="1">
                        <a:solidFill>
                          <a:srgbClr val="0000FF"/>
                        </a:solidFill>
                        <a:latin typeface="Cambria Math"/>
                      </a:rPr>
                      <m:t>′</m:t>
                    </m:r>
                  </m:oMath>
                </a14:m>
                <a:r>
                  <a:rPr lang="en-US" sz="2100" dirty="0"/>
                  <a:t> and for any output </a:t>
                </a:r>
                <a14:m>
                  <m:oMath xmlns:m="http://schemas.openxmlformats.org/officeDocument/2006/math">
                    <m:r>
                      <a:rPr lang="en-US" sz="21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2100" b="1" i="1">
                        <a:solidFill>
                          <a:srgbClr val="0000FF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100" dirty="0"/>
                  <a:t>of </a:t>
                </a:r>
                <a14:m>
                  <m:oMath xmlns:m="http://schemas.openxmlformats.org/officeDocument/2006/math">
                    <m:r>
                      <a:rPr lang="en-US" sz="2100" b="1" i="1">
                        <a:solidFill>
                          <a:srgbClr val="0000FF"/>
                        </a:solidFill>
                        <a:latin typeface="Cambria Math"/>
                      </a:rPr>
                      <m:t>𝑨</m:t>
                    </m:r>
                  </m:oMath>
                </a14:m>
                <a:r>
                  <a:rPr lang="en-US" sz="2100" dirty="0"/>
                  <a:t>, </a:t>
                </a:r>
                <a:br>
                  <a:rPr lang="en-US" sz="21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100" i="1" dirty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100" dirty="0">
                              <a:latin typeface="Cambria Math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100" i="1" dirty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100" b="1" i="1" dirty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𝑨</m:t>
                              </m:r>
                              <m:d>
                                <m:dPr>
                                  <m:ctrlPr>
                                    <a:rPr lang="en-US" sz="2100" i="1" dirty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100" b="1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  <m:r>
                                <a:rPr lang="en-US" sz="2100" i="1" dirty="0"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21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</m:d>
                        </m:e>
                      </m:func>
                      <m:r>
                        <a:rPr lang="en-US" sz="2100" i="1" dirty="0">
                          <a:latin typeface="Cambria Math"/>
                          <a:ea typeface="Cambria Math"/>
                        </a:rPr>
                        <m:t>≤</m:t>
                      </m:r>
                      <m:r>
                        <m:rPr>
                          <m:sty m:val="p"/>
                        </m:rPr>
                        <a:rPr lang="en-US" sz="2100" dirty="0">
                          <a:latin typeface="Cambria Math"/>
                          <a:ea typeface="Cambria Math"/>
                        </a:rPr>
                        <m:t>exp</m:t>
                      </m:r>
                      <m:r>
                        <a:rPr lang="en-US" sz="2100" i="1" dirty="0">
                          <a:latin typeface="Cambria Math"/>
                          <a:ea typeface="Cambria Math"/>
                        </a:rPr>
                        <m:t>⁡(</m:t>
                      </m:r>
                      <m:r>
                        <a:rPr lang="en-US" sz="2100" b="1" i="1" dirty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𝜺</m:t>
                      </m:r>
                      <m:r>
                        <a:rPr lang="en-US" sz="2100" i="1" dirty="0">
                          <a:latin typeface="Cambria Math"/>
                          <a:ea typeface="Cambria Math"/>
                        </a:rPr>
                        <m:t>)∙</m:t>
                      </m:r>
                      <m:func>
                        <m:funcPr>
                          <m:ctrlPr>
                            <a:rPr lang="en-US" sz="2100" i="1" dirty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100" dirty="0">
                              <a:latin typeface="Cambria Math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100" i="1" dirty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100" b="1" i="1" dirty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𝑨</m:t>
                              </m:r>
                              <m:d>
                                <m:dPr>
                                  <m:ctrlPr>
                                    <a:rPr lang="en-US" sz="2100" i="1" dirty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100" b="1" i="1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sz="2100" b="1" i="1" dirty="0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  <m:t>′</m:t>
                                  </m:r>
                                </m:e>
                              </m:d>
                              <m:r>
                                <a:rPr lang="en-US" sz="2100" i="1" dirty="0"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2100" b="1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𝒚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181" y="3703245"/>
                <a:ext cx="7024255" cy="1061829"/>
              </a:xfrm>
              <a:prstGeom prst="rect">
                <a:avLst/>
              </a:prstGeom>
              <a:blipFill>
                <a:blip r:embed="rId3"/>
                <a:stretch>
                  <a:fillRect l="-903" t="-3571" b="-5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B715E3F1-28E9-43FA-8972-DB668460CA70}"/>
              </a:ext>
            </a:extLst>
          </p:cNvPr>
          <p:cNvSpPr/>
          <p:nvPr/>
        </p:nvSpPr>
        <p:spPr>
          <a:xfrm>
            <a:off x="1882259" y="2583402"/>
            <a:ext cx="3426588" cy="327769"/>
          </a:xfrm>
          <a:prstGeom prst="roundRect">
            <a:avLst/>
          </a:prstGeom>
          <a:solidFill>
            <a:schemeClr val="bg1"/>
          </a:solidFill>
          <a:ln w="635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35182" y="2226469"/>
                <a:ext cx="7024255" cy="13849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:r>
                  <a:rPr lang="en-US" sz="2100" dirty="0"/>
                  <a:t>A randomized algorithm </a:t>
                </a:r>
                <a14:m>
                  <m:oMath xmlns:m="http://schemas.openxmlformats.org/officeDocument/2006/math">
                    <m:r>
                      <a:rPr lang="en-US" sz="2100" b="1" i="1">
                        <a:solidFill>
                          <a:srgbClr val="0000FF"/>
                        </a:solidFill>
                        <a:latin typeface="Cambria Math"/>
                      </a:rPr>
                      <m:t>𝑨</m:t>
                    </m:r>
                  </m:oMath>
                </a14:m>
                <a:r>
                  <a:rPr lang="en-US" sz="2100" dirty="0"/>
                  <a:t> satisfies </a:t>
                </a:r>
                <a14:m>
                  <m:oMath xmlns:m="http://schemas.openxmlformats.org/officeDocument/2006/math">
                    <m:r>
                      <a:rPr lang="en-US" sz="2100" b="1">
                        <a:solidFill>
                          <a:srgbClr val="C00000"/>
                        </a:solidFill>
                        <a:latin typeface="Cambria Math"/>
                        <a:ea typeface="Cambria Math"/>
                      </a:rPr>
                      <m:t>𝛆</m:t>
                    </m:r>
                  </m:oMath>
                </a14:m>
                <a:r>
                  <a:rPr lang="en-US" sz="2100" dirty="0">
                    <a:solidFill>
                      <a:srgbClr val="C00000"/>
                    </a:solidFill>
                  </a:rPr>
                  <a:t>-differential privacy</a:t>
                </a:r>
                <a:r>
                  <a:rPr lang="en-US" sz="2100" dirty="0"/>
                  <a:t>, </a:t>
                </a:r>
                <a:r>
                  <a:rPr lang="en-US" sz="2100" dirty="0" err="1"/>
                  <a:t>iff</a:t>
                </a:r>
                <a:r>
                  <a:rPr lang="en-US" sz="2100" dirty="0"/>
                  <a:t> for any two </a:t>
                </a:r>
                <a:r>
                  <a:rPr lang="en-US" sz="2100" dirty="0">
                    <a:solidFill>
                      <a:schemeClr val="accent2"/>
                    </a:solidFill>
                  </a:rPr>
                  <a:t>neighboring</a:t>
                </a:r>
                <a:r>
                  <a:rPr lang="en-US" sz="2100" dirty="0"/>
                  <a:t> datasets </a:t>
                </a:r>
                <a14:m>
                  <m:oMath xmlns:m="http://schemas.openxmlformats.org/officeDocument/2006/math">
                    <m:r>
                      <a:rPr lang="en-US" sz="2100" b="1" i="1">
                        <a:solidFill>
                          <a:srgbClr val="0000FF"/>
                        </a:solidFill>
                        <a:latin typeface="Cambria Math"/>
                      </a:rPr>
                      <m:t>𝑫</m:t>
                    </m:r>
                  </m:oMath>
                </a14:m>
                <a:r>
                  <a:rPr lang="en-US" sz="2100" dirty="0"/>
                  <a:t> and </a:t>
                </a:r>
                <a14:m>
                  <m:oMath xmlns:m="http://schemas.openxmlformats.org/officeDocument/2006/math">
                    <m:r>
                      <a:rPr lang="en-US" sz="2100" b="1" i="1">
                        <a:solidFill>
                          <a:srgbClr val="0000FF"/>
                        </a:solidFill>
                        <a:latin typeface="Cambria Math"/>
                      </a:rPr>
                      <m:t>𝑫</m:t>
                    </m:r>
                    <m:r>
                      <a:rPr lang="en-US" sz="2100" b="1" i="1">
                        <a:solidFill>
                          <a:srgbClr val="0000FF"/>
                        </a:solidFill>
                        <a:latin typeface="Cambria Math"/>
                      </a:rPr>
                      <m:t>′</m:t>
                    </m:r>
                  </m:oMath>
                </a14:m>
                <a:r>
                  <a:rPr lang="en-US" sz="2100" dirty="0"/>
                  <a:t> and for any output </a:t>
                </a:r>
                <a14:m>
                  <m:oMath xmlns:m="http://schemas.openxmlformats.org/officeDocument/2006/math">
                    <m:r>
                      <a:rPr lang="en-US" sz="2100" b="1" i="1">
                        <a:solidFill>
                          <a:srgbClr val="0000FF"/>
                        </a:solidFill>
                        <a:latin typeface="Cambria Math"/>
                      </a:rPr>
                      <m:t>𝑶</m:t>
                    </m:r>
                    <m:r>
                      <a:rPr lang="en-US" sz="2100" b="1" i="1">
                        <a:solidFill>
                          <a:srgbClr val="0000FF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100" dirty="0"/>
                  <a:t>of </a:t>
                </a:r>
                <a14:m>
                  <m:oMath xmlns:m="http://schemas.openxmlformats.org/officeDocument/2006/math">
                    <m:r>
                      <a:rPr lang="en-US" sz="2100" b="1" i="1">
                        <a:solidFill>
                          <a:srgbClr val="0000FF"/>
                        </a:solidFill>
                        <a:latin typeface="Cambria Math"/>
                      </a:rPr>
                      <m:t>𝑨</m:t>
                    </m:r>
                  </m:oMath>
                </a14:m>
                <a:r>
                  <a:rPr lang="en-US" sz="2100" dirty="0"/>
                  <a:t>, </a:t>
                </a:r>
                <a:br>
                  <a:rPr lang="en-US" sz="21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100" i="1" dirty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100" dirty="0">
                              <a:latin typeface="Cambria Math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100" i="1" dirty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100" b="1" i="1" dirty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𝑨</m:t>
                              </m:r>
                              <m:d>
                                <m:dPr>
                                  <m:ctrlPr>
                                    <a:rPr lang="en-US" sz="2100" i="1" dirty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100" b="1" i="1" dirty="0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  <m:t>𝑫</m:t>
                                  </m:r>
                                </m:e>
                              </m:d>
                              <m:r>
                                <a:rPr lang="en-US" sz="2100" i="1" dirty="0"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2100" b="1" i="1" dirty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𝑶</m:t>
                              </m:r>
                            </m:e>
                          </m:d>
                        </m:e>
                      </m:func>
                      <m:r>
                        <a:rPr lang="en-US" sz="2100" i="1" dirty="0">
                          <a:latin typeface="Cambria Math"/>
                          <a:ea typeface="Cambria Math"/>
                        </a:rPr>
                        <m:t>≤</m:t>
                      </m:r>
                      <m:r>
                        <m:rPr>
                          <m:sty m:val="p"/>
                        </m:rPr>
                        <a:rPr lang="en-US" sz="2100" dirty="0">
                          <a:latin typeface="Cambria Math"/>
                          <a:ea typeface="Cambria Math"/>
                        </a:rPr>
                        <m:t>exp</m:t>
                      </m:r>
                      <m:r>
                        <a:rPr lang="en-US" sz="2100" i="1" dirty="0">
                          <a:latin typeface="Cambria Math"/>
                          <a:ea typeface="Cambria Math"/>
                        </a:rPr>
                        <m:t>⁡(</m:t>
                      </m:r>
                      <m:r>
                        <a:rPr lang="en-US" sz="2100" b="1" i="1" dirty="0">
                          <a:solidFill>
                            <a:srgbClr val="0000FF"/>
                          </a:solidFill>
                          <a:latin typeface="Cambria Math"/>
                          <a:ea typeface="Cambria Math"/>
                        </a:rPr>
                        <m:t>𝜺</m:t>
                      </m:r>
                      <m:r>
                        <a:rPr lang="en-US" sz="2100" i="1" dirty="0">
                          <a:latin typeface="Cambria Math"/>
                          <a:ea typeface="Cambria Math"/>
                        </a:rPr>
                        <m:t>)∙</m:t>
                      </m:r>
                      <m:func>
                        <m:funcPr>
                          <m:ctrlPr>
                            <a:rPr lang="en-US" sz="2100" i="1" dirty="0">
                              <a:latin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100" dirty="0">
                              <a:latin typeface="Cambria Math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100" i="1" dirty="0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100" b="1" i="1" dirty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𝑨</m:t>
                              </m:r>
                              <m:d>
                                <m:dPr>
                                  <m:ctrlPr>
                                    <a:rPr lang="en-US" sz="2100" i="1" dirty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100" b="1" i="1" dirty="0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  <m:t>𝑫</m:t>
                                  </m:r>
                                  <m:r>
                                    <a:rPr lang="en-US" sz="2100" b="1" i="1" dirty="0">
                                      <a:solidFill>
                                        <a:srgbClr val="0000FF"/>
                                      </a:solidFill>
                                      <a:latin typeface="Cambria Math"/>
                                    </a:rPr>
                                    <m:t>′</m:t>
                                  </m:r>
                                </m:e>
                              </m:d>
                              <m:r>
                                <a:rPr lang="en-US" sz="2100" i="1" dirty="0">
                                  <a:latin typeface="Cambria Math"/>
                                </a:rPr>
                                <m:t>=</m:t>
                              </m:r>
                              <m:r>
                                <a:rPr lang="en-US" sz="2100" b="1" i="1" dirty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𝑶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6909" y="1825625"/>
                <a:ext cx="9365673" cy="1815882"/>
              </a:xfrm>
              <a:prstGeom prst="rect">
                <a:avLst/>
              </a:prstGeom>
              <a:blipFill rotWithShape="0">
                <a:blip r:embed="rId4"/>
                <a:stretch>
                  <a:fillRect l="-1367" t="-3020" r="-19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2B0E7D5B-25D9-44B1-91EE-372F27BD628C}"/>
              </a:ext>
            </a:extLst>
          </p:cNvPr>
          <p:cNvSpPr/>
          <p:nvPr/>
        </p:nvSpPr>
        <p:spPr>
          <a:xfrm>
            <a:off x="1609746" y="4084705"/>
            <a:ext cx="2588125" cy="298908"/>
          </a:xfrm>
          <a:prstGeom prst="roundRect">
            <a:avLst/>
          </a:prstGeom>
          <a:noFill/>
          <a:ln w="635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DP to LDP: Formal Definition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="" xmlns:a16="http://schemas.microsoft.com/office/drawing/2014/main" id="{037C568E-3708-42C9-995C-25639F4D7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6627" y="1480026"/>
            <a:ext cx="7282191" cy="804015"/>
          </a:xfrm>
          <a:solidFill>
            <a:schemeClr val="accent3">
              <a:lumMod val="75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chemeClr val="bg1"/>
                </a:solidFill>
              </a:rPr>
              <a:t>Idea of DP: Any output should be about as likely regardless of whether or not I am in the dataset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BDCC2-87C3-BA45-A57F-92835F40FF4D}" type="slidenum">
              <a:rPr lang="en-US" smtClean="0"/>
              <a:t>35</a:t>
            </a:fld>
            <a:endParaRPr lang="en-US"/>
          </a:p>
        </p:txBody>
      </p:sp>
      <p:sp>
        <p:nvSpPr>
          <p:cNvPr id="7" name="Line 49"/>
          <p:cNvSpPr>
            <a:spLocks noChangeShapeType="1"/>
          </p:cNvSpPr>
          <p:nvPr/>
        </p:nvSpPr>
        <p:spPr bwMode="auto">
          <a:xfrm flipV="1">
            <a:off x="2618101" y="3477167"/>
            <a:ext cx="0" cy="1361912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8" name="Rectangle 50"/>
          <p:cNvSpPr>
            <a:spLocks noChangeArrowheads="1"/>
          </p:cNvSpPr>
          <p:nvPr/>
        </p:nvSpPr>
        <p:spPr bwMode="auto">
          <a:xfrm>
            <a:off x="1449416" y="4885601"/>
            <a:ext cx="238238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accent4">
                    <a:lumMod val="50000"/>
                  </a:schemeClr>
                </a:solidFill>
              </a:rPr>
              <a:t>Run</a:t>
            </a:r>
            <a:r>
              <a:rPr lang="zh-CN" alt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accent4">
                    <a:lumMod val="50000"/>
                  </a:schemeClr>
                </a:solidFill>
              </a:rPr>
              <a:t>by</a:t>
            </a:r>
            <a:r>
              <a:rPr lang="zh-CN" alt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accent4">
                    <a:lumMod val="50000"/>
                  </a:schemeClr>
                </a:solidFill>
              </a:rPr>
              <a:t>the</a:t>
            </a:r>
            <a:r>
              <a:rPr lang="zh-CN" alt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accent4">
                    <a:lumMod val="50000"/>
                  </a:schemeClr>
                </a:solidFill>
              </a:rPr>
              <a:t>server</a:t>
            </a:r>
          </a:p>
        </p:txBody>
      </p:sp>
      <p:sp>
        <p:nvSpPr>
          <p:cNvPr id="9" name="Line 49"/>
          <p:cNvSpPr>
            <a:spLocks noChangeShapeType="1"/>
          </p:cNvSpPr>
          <p:nvPr/>
        </p:nvSpPr>
        <p:spPr bwMode="auto">
          <a:xfrm flipH="1" flipV="1">
            <a:off x="5425651" y="4756364"/>
            <a:ext cx="9713" cy="424368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" name="Rectangle 50"/>
          <p:cNvSpPr>
            <a:spLocks noChangeArrowheads="1"/>
          </p:cNvSpPr>
          <p:nvPr/>
        </p:nvSpPr>
        <p:spPr bwMode="auto">
          <a:xfrm>
            <a:off x="4197871" y="5216562"/>
            <a:ext cx="34272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accent4">
                    <a:lumMod val="50000"/>
                  </a:schemeClr>
                </a:solidFill>
              </a:rPr>
              <a:t>Run</a:t>
            </a:r>
            <a:r>
              <a:rPr lang="zh-CN" alt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accent4">
                    <a:lumMod val="50000"/>
                  </a:schemeClr>
                </a:solidFill>
              </a:rPr>
              <a:t>by</a:t>
            </a:r>
            <a:r>
              <a:rPr lang="zh-CN" alt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accent4">
                    <a:lumMod val="50000"/>
                  </a:schemeClr>
                </a:solidFill>
              </a:rPr>
              <a:t>each</a:t>
            </a:r>
            <a:r>
              <a:rPr lang="zh-CN" alt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zh-CN" sz="2400" dirty="0">
                <a:solidFill>
                  <a:schemeClr val="accent4">
                    <a:lumMod val="50000"/>
                  </a:schemeClr>
                </a:solidFill>
              </a:rPr>
              <a:t>single person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C62A0EA7-2108-4987-A9A0-2BA57BEAAD5B}"/>
                  </a:ext>
                </a:extLst>
              </p:cNvPr>
              <p:cNvSpPr txBox="1"/>
              <p:nvPr/>
            </p:nvSpPr>
            <p:spPr>
              <a:xfrm>
                <a:off x="2413282" y="4854812"/>
                <a:ext cx="4308879" cy="738664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100" dirty="0"/>
                  <a:t>is also called privacy budget</a:t>
                </a:r>
              </a:p>
              <a:p>
                <a:pPr algn="ctr"/>
                <a:r>
                  <a:rPr lang="en-US" altLang="zh-CN" sz="2100" dirty="0"/>
                  <a:t>Smaller</a:t>
                </a:r>
                <a:r>
                  <a:rPr lang="zh-CN" altLang="en-US" sz="2100" dirty="0"/>
                  <a:t>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sz="2100" dirty="0">
                    <a:sym typeface="Wingdings"/>
                  </a:rPr>
                  <a:t> </a:t>
                </a:r>
                <a:r>
                  <a:rPr lang="en-US" altLang="zh-CN" sz="2100" dirty="0">
                    <a:sym typeface="Wingdings"/>
                  </a:rPr>
                  <a:t>stronger</a:t>
                </a:r>
                <a:r>
                  <a:rPr lang="zh-CN" altLang="en-US" sz="2100" dirty="0">
                    <a:sym typeface="Wingdings"/>
                  </a:rPr>
                  <a:t> </a:t>
                </a:r>
                <a:r>
                  <a:rPr lang="en-US" altLang="zh-CN" sz="2100" dirty="0">
                    <a:sym typeface="Wingdings"/>
                  </a:rPr>
                  <a:t>privacy</a:t>
                </a:r>
                <a:endParaRPr lang="en-US" sz="21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62A0EA7-2108-4987-A9A0-2BA57BEAAD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3282" y="4854812"/>
                <a:ext cx="4308879" cy="7386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ontent Placeholder 1">
            <a:extLst>
              <a:ext uri="{FF2B5EF4-FFF2-40B4-BE49-F238E27FC236}">
                <a16:creationId xmlns="" xmlns:a16="http://schemas.microsoft.com/office/drawing/2014/main" id="{C37F6505-9A2E-4DA1-95D6-349C44BC3DAF}"/>
              </a:ext>
            </a:extLst>
          </p:cNvPr>
          <p:cNvSpPr txBox="1">
            <a:spLocks/>
          </p:cNvSpPr>
          <p:nvPr/>
        </p:nvSpPr>
        <p:spPr>
          <a:xfrm>
            <a:off x="1609746" y="5688859"/>
            <a:ext cx="5915949" cy="8040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bg1"/>
                </a:solidFill>
              </a:rPr>
              <a:t>Idea of LDP: Any output should be about as likely regardless of my secret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="" xmlns:a16="http://schemas.microsoft.com/office/drawing/2014/main" id="{8789B3C8-13A6-2646-A110-2A388AC85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Practice at Scale (Part B)</a:t>
            </a:r>
          </a:p>
        </p:txBody>
      </p:sp>
    </p:spTree>
    <p:extLst>
      <p:ext uri="{BB962C8B-B14F-4D97-AF65-F5344CB8AC3E}">
        <p14:creationId xmlns:p14="http://schemas.microsoft.com/office/powerpoint/2010/main" val="240266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build="p" animBg="1"/>
      <p:bldP spid="7" grpId="0" animBg="1"/>
      <p:bldP spid="8" grpId="0"/>
      <p:bldP spid="9" grpId="0" animBg="1"/>
      <p:bldP spid="10" grpId="0"/>
      <p:bldP spid="11" grpId="0" animBg="1"/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210C069A-9108-4F89-AC51-9F66E1F15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Key difference between DP and LDP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="" xmlns:a16="http://schemas.microsoft.com/office/drawing/2014/main" id="{AD418743-FC67-4BD8-9BAB-EF1A8A503B6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DP concerns two neighboring datasets</a:t>
                </a:r>
              </a:p>
              <a:p>
                <a:r>
                  <a:rPr lang="en-US" dirty="0"/>
                  <a:t>LDP concerns any two values</a:t>
                </a:r>
              </a:p>
              <a:p>
                <a:r>
                  <a:rPr lang="en-US" dirty="0"/>
                  <a:t>As a result, the amount of noise is different: In aggregated result for </a:t>
                </a:r>
                <a:r>
                  <a:rPr lang="en-US" dirty="0">
                    <a:solidFill>
                      <a:schemeClr val="accent2"/>
                    </a:solidFill>
                  </a:rPr>
                  <a:t>counting queries</a:t>
                </a:r>
              </a:p>
              <a:p>
                <a:pPr lvl="1"/>
                <a:r>
                  <a:rPr lang="en-US" dirty="0"/>
                  <a:t>Noise in DP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>
                        <a:solidFill>
                          <a:schemeClr val="accent5"/>
                        </a:solidFill>
                        <a:latin typeface="Cambria Math"/>
                      </a:rPr>
                      <m:t>Ω</m:t>
                    </m:r>
                    <m:d>
                      <m:dPr>
                        <m:ctrlPr>
                          <a:rPr lang="en-US" i="1">
                            <a:solidFill>
                              <a:schemeClr val="accent5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altLang="zh-Hans" b="0" i="1" smtClean="0">
                            <a:solidFill>
                              <a:schemeClr val="accent5"/>
                            </a:solidFill>
                            <a:latin typeface="Cambria Math"/>
                          </a:rPr>
                          <m:t>1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en-US" dirty="0"/>
                  <a:t>(sensitivity is constant)</a:t>
                </a:r>
              </a:p>
              <a:p>
                <a:pPr lvl="1"/>
                <a:r>
                  <a:rPr lang="en-US" dirty="0"/>
                  <a:t>But in LDP, even </a:t>
                </a:r>
                <a:r>
                  <a:rPr lang="en-US" dirty="0" smtClean="0"/>
                  <a:t>if noise </a:t>
                </a:r>
                <a:r>
                  <a:rPr lang="en-US" dirty="0"/>
                  <a:t>for each user is constant, the aggregated result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1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i="1">
                            <a:solidFill>
                              <a:srgbClr val="CC0000"/>
                            </a:solidFill>
                            <a:latin typeface="Cambria Math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i="1">
                                <a:solidFill>
                                  <a:srgbClr val="CC0000"/>
                                </a:solidFill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rad>
                      </m:e>
                    </m:d>
                  </m:oMath>
                </a14:m>
                <a:r>
                  <a:rPr lang="en-US" b="0" dirty="0">
                    <a:solidFill>
                      <a:srgbClr val="CC0000"/>
                    </a:solidFill>
                  </a:rPr>
                  <a:t> </a:t>
                </a:r>
                <a:endParaRPr lang="en-US" b="0" dirty="0" smtClean="0"/>
              </a:p>
              <a:p>
                <a:pPr lvl="1"/>
                <a:r>
                  <a:rPr lang="en-US" dirty="0"/>
                  <a:t>If the result is normalized (divide the result with </a:t>
                </a:r>
                <a14:m>
                  <m:oMath xmlns:m="http://schemas.openxmlformats.org/officeDocument/2006/math">
                    <m:r>
                      <a:rPr lang="en-US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), noise is</a:t>
                </a:r>
                <a:r>
                  <a:rPr lang="en-US" dirty="0">
                    <a:solidFill>
                      <a:schemeClr val="accent2">
                        <a:lumMod val="7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i="1">
                            <a:solidFill>
                              <a:schemeClr val="accent5"/>
                            </a:solidFill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accent5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>
                    <a:solidFill>
                      <a:schemeClr val="accent5"/>
                    </a:solidFill>
                  </a:rPr>
                  <a:t> </a:t>
                </a:r>
                <a:r>
                  <a:rPr lang="en-US" dirty="0"/>
                  <a:t>versus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smtClean="0">
                        <a:solidFill>
                          <a:srgbClr val="CC0000"/>
                        </a:solidFill>
                        <a:latin typeface="Cambria Math" panose="02040503050406030204" pitchFamily="18" charset="0"/>
                      </a:rPr>
                      <m:t>Ω</m:t>
                    </m:r>
                    <m:d>
                      <m:dPr>
                        <m:ctrlPr>
                          <a:rPr lang="en-US" i="1">
                            <a:solidFill>
                              <a:srgbClr val="CC0000"/>
                            </a:solidFill>
                            <a:latin typeface="Cambria Math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rgbClr val="CC0000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i="1">
                                    <a:solidFill>
                                      <a:srgbClr val="CC0000"/>
                                    </a:solidFill>
                                    <a:latin typeface="Cambria Math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>
                                    <a:solidFill>
                                      <a:srgbClr val="CC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rad>
                          </m:den>
                        </m:f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D418743-FC67-4BD8-9BAB-EF1A8A503B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005" t="-19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="" xmlns:a16="http://schemas.microsoft.com/office/drawing/2014/main" id="{EAF917AA-3AD7-46F6-9F88-5DE66BF54B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5700649"/>
              </p:ext>
            </p:extLst>
          </p:nvPr>
        </p:nvGraphicFramePr>
        <p:xfrm>
          <a:off x="6546850" y="33623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name="Equation" r:id="rId4" imgW="114120" imgH="177480" progId="Equation.DSMT4">
                  <p:embed/>
                </p:oleObj>
              </mc:Choice>
              <mc:Fallback>
                <p:oleObj name="Equation" r:id="rId4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46850" y="33623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="" xmlns:a16="http://schemas.microsoft.com/office/drawing/2014/main" id="{FBB312CB-FA7B-4376-A1D5-C808BC9F87D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4205302"/>
              </p:ext>
            </p:extLst>
          </p:nvPr>
        </p:nvGraphicFramePr>
        <p:xfrm>
          <a:off x="6546850" y="3362325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5" name="Equation" r:id="rId6" imgW="114120" imgH="177480" progId="Equation.DSMT4">
                  <p:embed/>
                </p:oleObj>
              </mc:Choice>
              <mc:Fallback>
                <p:oleObj name="Equation" r:id="rId6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46850" y="3362325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F40582B7-7936-7040-8F14-6B73BCB12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36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420432F5-CE3A-1D4B-839C-7EB9C69D7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Practice at Scale (Part B)</a:t>
            </a:r>
          </a:p>
        </p:txBody>
      </p:sp>
    </p:spTree>
    <p:extLst>
      <p:ext uri="{BB962C8B-B14F-4D97-AF65-F5344CB8AC3E}">
        <p14:creationId xmlns:p14="http://schemas.microsoft.com/office/powerpoint/2010/main" val="342293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The Frequency Estimation Problem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49" y="1825625"/>
                <a:ext cx="8053711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Assumption: each user has a single value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from a categorical domain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Goal: </a:t>
                </a:r>
                <a:r>
                  <a:rPr lang="en-US" dirty="0"/>
                  <a:t>Estimate the frequency of any value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825625"/>
                <a:ext cx="8053711" cy="4351338"/>
              </a:xfrm>
              <a:blipFill rotWithShape="1">
                <a:blip r:embed="rId3"/>
                <a:stretch>
                  <a:fillRect l="-984" t="-1961" r="-3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3054349" y="2944564"/>
            <a:ext cx="18473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35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FB005A61-6C04-4C66-97BC-347239D17990}"/>
              </a:ext>
            </a:extLst>
          </p:cNvPr>
          <p:cNvSpPr/>
          <p:nvPr/>
        </p:nvSpPr>
        <p:spPr>
          <a:xfrm>
            <a:off x="4746383" y="5520393"/>
            <a:ext cx="859665" cy="1021471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raight Arrow Connector 5">
            <a:extLst>
              <a:ext uri="{FF2B5EF4-FFF2-40B4-BE49-F238E27FC236}">
                <a16:creationId xmlns="" xmlns:a16="http://schemas.microsoft.com/office/drawing/2014/main" id="{A7F23A62-A2C6-4F7A-8715-BF2DD92F3FC3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3017640" y="4462878"/>
            <a:ext cx="1951261" cy="1754396"/>
          </a:xfrm>
          <a:prstGeom prst="straightConnector1">
            <a:avLst/>
          </a:prstGeom>
          <a:noFill/>
          <a:ln w="34925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7" name="Straight Arrow Connector 6">
            <a:extLst>
              <a:ext uri="{FF2B5EF4-FFF2-40B4-BE49-F238E27FC236}">
                <a16:creationId xmlns="" xmlns:a16="http://schemas.microsoft.com/office/drawing/2014/main" id="{DDA53174-2D1D-4D11-88F1-2CED8A320D9E}"/>
              </a:ext>
            </a:extLst>
          </p:cNvPr>
          <p:cNvSpPr>
            <a:spLocks noChangeShapeType="1"/>
          </p:cNvSpPr>
          <p:nvPr/>
        </p:nvSpPr>
        <p:spPr bwMode="auto">
          <a:xfrm rot="5400000" flipH="1" flipV="1">
            <a:off x="1700980" y="4957765"/>
            <a:ext cx="1811546" cy="821773"/>
          </a:xfrm>
          <a:prstGeom prst="straightConnector1">
            <a:avLst/>
          </a:prstGeom>
          <a:noFill/>
          <a:ln w="34925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8" name="Straight Arrow Connector 7">
            <a:extLst>
              <a:ext uri="{FF2B5EF4-FFF2-40B4-BE49-F238E27FC236}">
                <a16:creationId xmlns="" xmlns:a16="http://schemas.microsoft.com/office/drawing/2014/main" id="{AF9A7EED-A040-48CF-8F22-92E8756975F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81465" y="4462878"/>
            <a:ext cx="1736174" cy="1754396"/>
          </a:xfrm>
          <a:prstGeom prst="straightConnector1">
            <a:avLst/>
          </a:prstGeom>
          <a:noFill/>
          <a:ln w="34925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9" name="Straight Arrow Connector 8">
            <a:extLst>
              <a:ext uri="{FF2B5EF4-FFF2-40B4-BE49-F238E27FC236}">
                <a16:creationId xmlns="" xmlns:a16="http://schemas.microsoft.com/office/drawing/2014/main" id="{F3BF79CA-20DC-423D-A6C0-9B73153C2FB7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3038772" y="4482216"/>
            <a:ext cx="1094549" cy="1792208"/>
          </a:xfrm>
          <a:prstGeom prst="straightConnector1">
            <a:avLst/>
          </a:prstGeom>
          <a:noFill/>
          <a:ln w="34925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10" name="Straight Arrow Connector 9">
            <a:extLst>
              <a:ext uri="{FF2B5EF4-FFF2-40B4-BE49-F238E27FC236}">
                <a16:creationId xmlns="" xmlns:a16="http://schemas.microsoft.com/office/drawing/2014/main" id="{D3F0D180-FD88-4227-BF54-BE6A7B71F222}"/>
              </a:ext>
            </a:extLst>
          </p:cNvPr>
          <p:cNvSpPr>
            <a:spLocks noChangeShapeType="1"/>
          </p:cNvSpPr>
          <p:nvPr/>
        </p:nvSpPr>
        <p:spPr bwMode="auto">
          <a:xfrm rot="5400000" flipH="1">
            <a:off x="2132871" y="5347644"/>
            <a:ext cx="1811546" cy="42014"/>
          </a:xfrm>
          <a:prstGeom prst="straightConnector1">
            <a:avLst/>
          </a:prstGeom>
          <a:noFill/>
          <a:ln w="34925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pic>
        <p:nvPicPr>
          <p:cNvPr id="11" name="Picture 5" descr="C:\Documents and Settings\eshi\Local Settings\Temporary Internet Files\Content.IE5\D0FPUIIC\MC900432612[1].png">
            <a:extLst>
              <a:ext uri="{FF2B5EF4-FFF2-40B4-BE49-F238E27FC236}">
                <a16:creationId xmlns="" xmlns:a16="http://schemas.microsoft.com/office/drawing/2014/main" id="{94240328-458B-4614-970A-F1FE9FA89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516" y="5684615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C:\Documents and Settings\eshi\Local Settings\Temporary Internet Files\Content.IE5\6Q4AUOZR\MC900432657[1].png">
            <a:extLst>
              <a:ext uri="{FF2B5EF4-FFF2-40B4-BE49-F238E27FC236}">
                <a16:creationId xmlns="" xmlns:a16="http://schemas.microsoft.com/office/drawing/2014/main" id="{DA072E56-327F-47E3-9C6C-DCF24E1D8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216" y="5684615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C:\Documents and Settings\eshi\Local Settings\Temporary Internet Files\Content.IE5\6Y61LH4J\MC900433941[1].png">
            <a:extLst>
              <a:ext uri="{FF2B5EF4-FFF2-40B4-BE49-F238E27FC236}">
                <a16:creationId xmlns="" xmlns:a16="http://schemas.microsoft.com/office/drawing/2014/main" id="{E99EFF4B-37C2-402B-A817-38CC3465B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766" y="5570315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2" descr="C:\Documents and Settings\eshi\Local Settings\Temporary Internet Files\Content.IE5\N4S1QQGI\MC900434887[1].png">
            <a:extLst>
              <a:ext uri="{FF2B5EF4-FFF2-40B4-BE49-F238E27FC236}">
                <a16:creationId xmlns="" xmlns:a16="http://schemas.microsoft.com/office/drawing/2014/main" id="{AF50F610-B70B-4644-BBA4-6E3554940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9966" y="5635800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3" descr="C:\Documents and Settings\eshi\Local Settings\Temporary Internet Files\Content.IE5\NQWXM84H\MC900434888[1].png">
            <a:extLst>
              <a:ext uri="{FF2B5EF4-FFF2-40B4-BE49-F238E27FC236}">
                <a16:creationId xmlns="" xmlns:a16="http://schemas.microsoft.com/office/drawing/2014/main" id="{DF7BDED7-AB97-4B43-B342-D5AE0C80F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67616" y="5627465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" descr="Image result for data mining">
            <a:extLst>
              <a:ext uri="{FF2B5EF4-FFF2-40B4-BE49-F238E27FC236}">
                <a16:creationId xmlns="" xmlns:a16="http://schemas.microsoft.com/office/drawing/2014/main" id="{22EF1D81-C269-495B-8B30-1CE67187B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640" y="3289459"/>
            <a:ext cx="1588022" cy="114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05D5C8B2-9096-4049-A13A-2D9A8799E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130" y="5218908"/>
            <a:ext cx="14311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2100" dirty="0" err="1"/>
              <a:t>Data</a:t>
            </a:r>
            <a:r>
              <a:rPr lang="en-US" altLang="zh-CN" sz="2100" dirty="0" err="1">
                <a:solidFill>
                  <a:schemeClr val="folHlink"/>
                </a:solidFill>
              </a:rPr>
              <a:t>+</a:t>
            </a:r>
            <a:r>
              <a:rPr lang="en-US" altLang="zh-CN" sz="2100" dirty="0" err="1">
                <a:solidFill>
                  <a:schemeClr val="accent6">
                    <a:lumMod val="75000"/>
                  </a:schemeClr>
                </a:solidFill>
              </a:rPr>
              <a:t>Noise</a:t>
            </a:r>
            <a:endParaRPr lang="en-US" altLang="zh-CN" sz="2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234E7BFB-E0A8-4964-A56C-B9BBFF0CA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1318" y="5181716"/>
            <a:ext cx="14311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2100"/>
              <a:t>Data</a:t>
            </a:r>
            <a:r>
              <a:rPr lang="en-US" altLang="zh-CN" sz="2100">
                <a:solidFill>
                  <a:schemeClr val="folHlink"/>
                </a:solidFill>
              </a:rPr>
              <a:t>+</a:t>
            </a:r>
            <a:r>
              <a:rPr lang="en-US" altLang="zh-CN" sz="2100">
                <a:solidFill>
                  <a:schemeClr val="accent6">
                    <a:lumMod val="75000"/>
                  </a:schemeClr>
                </a:solidFill>
              </a:rPr>
              <a:t>Noise</a:t>
            </a:r>
            <a:endParaRPr lang="en-US" altLang="zh-CN" sz="2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="" xmlns:a16="http://schemas.microsoft.com/office/drawing/2014/main" id="{B7B2DEC9-DDD3-4B2A-B584-87FCAA715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9237" y="5198091"/>
            <a:ext cx="14311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2100" dirty="0" err="1"/>
              <a:t>Data</a:t>
            </a:r>
            <a:r>
              <a:rPr lang="en-US" altLang="zh-CN" sz="2100" dirty="0" err="1">
                <a:solidFill>
                  <a:schemeClr val="folHlink"/>
                </a:solidFill>
              </a:rPr>
              <a:t>+</a:t>
            </a:r>
            <a:r>
              <a:rPr lang="en-US" altLang="zh-CN" sz="2100" dirty="0" err="1">
                <a:solidFill>
                  <a:schemeClr val="accent6">
                    <a:lumMod val="75000"/>
                  </a:schemeClr>
                </a:solidFill>
              </a:rPr>
              <a:t>Noise</a:t>
            </a:r>
            <a:endParaRPr lang="en-US" altLang="zh-CN" sz="21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8" name="Line 49">
            <a:extLst>
              <a:ext uri="{FF2B5EF4-FFF2-40B4-BE49-F238E27FC236}">
                <a16:creationId xmlns="" xmlns:a16="http://schemas.microsoft.com/office/drawing/2014/main" id="{72FC3BD9-F83C-4425-B5A0-B42A60AF670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20204" y="5835043"/>
            <a:ext cx="905136" cy="3589"/>
          </a:xfrm>
          <a:prstGeom prst="line">
            <a:avLst/>
          </a:prstGeom>
          <a:noFill/>
          <a:ln w="57150">
            <a:solidFill>
              <a:schemeClr val="accent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>
              <a:solidFill>
                <a:schemeClr val="accent6"/>
              </a:solidFill>
            </a:endParaRPr>
          </a:p>
        </p:txBody>
      </p:sp>
      <p:sp>
        <p:nvSpPr>
          <p:cNvPr id="49" name="Rectangle 50">
            <a:extLst>
              <a:ext uri="{FF2B5EF4-FFF2-40B4-BE49-F238E27FC236}">
                <a16:creationId xmlns="" xmlns:a16="http://schemas.microsoft.com/office/drawing/2014/main" id="{C2547044-9CF5-4938-8BC1-740BD88D6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646" y="5604210"/>
            <a:ext cx="20791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accent6"/>
                </a:solidFill>
              </a:rPr>
              <a:t>Trust boundary</a:t>
            </a:r>
          </a:p>
        </p:txBody>
      </p:sp>
      <p:pic>
        <p:nvPicPr>
          <p:cNvPr id="50" name="Picture 49" descr="A picture containing screenshot&#10;&#10;Description generated with high confidence">
            <a:extLst>
              <a:ext uri="{FF2B5EF4-FFF2-40B4-BE49-F238E27FC236}">
                <a16:creationId xmlns="" xmlns:a16="http://schemas.microsoft.com/office/drawing/2014/main" id="{D3E1D488-0598-47EA-8C01-0BA5E9F610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510" y="3372455"/>
            <a:ext cx="2035715" cy="1442858"/>
          </a:xfrm>
          <a:prstGeom prst="rect">
            <a:avLst/>
          </a:prstGeom>
        </p:spPr>
      </p:pic>
      <p:sp>
        <p:nvSpPr>
          <p:cNvPr id="51" name="Line 49">
            <a:extLst>
              <a:ext uri="{FF2B5EF4-FFF2-40B4-BE49-F238E27FC236}">
                <a16:creationId xmlns="" xmlns:a16="http://schemas.microsoft.com/office/drawing/2014/main" id="{7A611DD5-1CFD-474E-930D-6B9093766B9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53662" y="3899504"/>
            <a:ext cx="1686706" cy="0"/>
          </a:xfrm>
          <a:prstGeom prst="line">
            <a:avLst/>
          </a:prstGeom>
          <a:noFill/>
          <a:ln w="57150">
            <a:solidFill>
              <a:schemeClr val="accent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>
              <a:solidFill>
                <a:schemeClr val="accent6"/>
              </a:solidFill>
            </a:endParaRPr>
          </a:p>
        </p:txBody>
      </p:sp>
      <p:sp>
        <p:nvSpPr>
          <p:cNvPr id="16" name="Slide Number Placeholder 15">
            <a:extLst>
              <a:ext uri="{FF2B5EF4-FFF2-40B4-BE49-F238E27FC236}">
                <a16:creationId xmlns="" xmlns:a16="http://schemas.microsoft.com/office/drawing/2014/main" id="{6DE71F5E-6AA7-A941-A08B-2AE9EA7E2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37</a:t>
            </a:fld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="" xmlns:a16="http://schemas.microsoft.com/office/drawing/2014/main" id="{9F1AB6E9-685D-5545-9DE3-FB4B9B8AC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Practice at Scale (Part B)</a:t>
            </a:r>
          </a:p>
        </p:txBody>
      </p:sp>
    </p:spTree>
    <p:extLst>
      <p:ext uri="{BB962C8B-B14F-4D97-AF65-F5344CB8AC3E}">
        <p14:creationId xmlns:p14="http://schemas.microsoft.com/office/powerpoint/2010/main" val="40674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s" dirty="0" smtClean="0"/>
              <a:t>The Frequency</a:t>
            </a:r>
            <a:r>
              <a:rPr lang="zh-Hans" altLang="en-US" dirty="0" smtClean="0"/>
              <a:t> </a:t>
            </a:r>
            <a:r>
              <a:rPr lang="en-US" altLang="zh-Hans" dirty="0"/>
              <a:t>Oracle</a:t>
            </a:r>
            <a:r>
              <a:rPr lang="zh-Hans" altLang="en-US" dirty="0"/>
              <a:t> </a:t>
            </a:r>
            <a:r>
              <a:rPr lang="en-US" altLang="zh-Hans" dirty="0"/>
              <a:t>Framework</a:t>
            </a:r>
            <a:endParaRPr lang="en-US" dirty="0"/>
          </a:p>
        </p:txBody>
      </p:sp>
      <p:pic>
        <p:nvPicPr>
          <p:cNvPr id="4" name="Picture 6" descr="C:\Documents and Settings\eshi\Local Settings\Temporary Internet Files\Content.IE5\6Q4AUOZR\MC900432657[1]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83" y="2299315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32412" y="2025481"/>
                <a:ext cx="2706189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takes input value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from domain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and outputs an encoded value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takes an encoded value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outputs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altLang="zh-CN" dirty="0"/>
                  <a:t>.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412" y="2025481"/>
                <a:ext cx="2706189" cy="2308324"/>
              </a:xfrm>
              <a:prstGeom prst="rect">
                <a:avLst/>
              </a:prstGeom>
              <a:blipFill>
                <a:blip r:embed="rId4"/>
                <a:stretch>
                  <a:fillRect l="-1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Image result for data min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578" y="2439523"/>
            <a:ext cx="1588022" cy="114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268378" y="2853425"/>
                <a:ext cx="3713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8378" y="2853425"/>
                <a:ext cx="371384" cy="369332"/>
              </a:xfrm>
              <a:prstGeom prst="rect">
                <a:avLst/>
              </a:prstGeom>
              <a:blipFill>
                <a:blip r:embed="rId6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596743" y="2123452"/>
                <a:ext cx="2547257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𝐸𝑠𝑡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takes reports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from all users and outputs estimations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for any value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in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domain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6743" y="2123452"/>
                <a:ext cx="2547257" cy="1754326"/>
              </a:xfrm>
              <a:prstGeom prst="rect">
                <a:avLst/>
              </a:prstGeom>
              <a:blipFill>
                <a:blip r:embed="rId7"/>
                <a:stretch>
                  <a:fillRect l="-1485" r="-2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/>
          <p:nvPr/>
        </p:nvCxnSpPr>
        <p:spPr>
          <a:xfrm>
            <a:off x="3916235" y="3198859"/>
            <a:ext cx="920931" cy="5612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Line 49"/>
          <p:cNvSpPr>
            <a:spLocks noChangeShapeType="1"/>
          </p:cNvSpPr>
          <p:nvPr/>
        </p:nvSpPr>
        <p:spPr bwMode="auto">
          <a:xfrm flipH="1" flipV="1">
            <a:off x="2222446" y="3477070"/>
            <a:ext cx="13581" cy="759527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50"/>
              <p:cNvSpPr>
                <a:spLocks noChangeArrowheads="1"/>
              </p:cNvSpPr>
              <p:nvPr/>
            </p:nvSpPr>
            <p:spPr bwMode="auto">
              <a:xfrm>
                <a:off x="300967" y="4182479"/>
                <a:ext cx="4097653" cy="17924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altLang="zh-CN" sz="2400" dirty="0"/>
                  <a:t> is</a:t>
                </a:r>
                <a:r>
                  <a:rPr lang="zh-CN" alt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 dirty="0"/>
                  <a:t>-LDP</a:t>
                </a:r>
                <a:r>
                  <a:rPr lang="zh-CN" altLang="en-US" sz="2400" dirty="0"/>
                  <a:t> </a:t>
                </a:r>
                <a:r>
                  <a:rPr lang="en-US" altLang="zh-CN" sz="2400" dirty="0" err="1"/>
                  <a:t>iff</a:t>
                </a:r>
                <a14:m>
                  <m:oMath xmlns:m="http://schemas.openxmlformats.org/officeDocument/2006/math">
                    <m:r>
                      <a:rPr lang="en-US" altLang="zh-CN" sz="2400" b="1" i="1">
                        <a:solidFill>
                          <a:schemeClr val="bg1"/>
                        </a:solidFill>
                        <a:latin typeface="Cambria Math" charset="0"/>
                      </a:rPr>
                      <m:t>′</m:t>
                    </m:r>
                  </m:oMath>
                </a14:m>
                <a:r>
                  <a:rPr lang="en-US" sz="2400" dirty="0"/>
                  <a:t>for any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charset="0"/>
                      </a:rPr>
                      <m:t>𝑣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charset="0"/>
                      </a:rPr>
                      <m:t>𝑣</m:t>
                    </m:r>
                    <m:r>
                      <a:rPr lang="en-US" altLang="zh-CN" sz="2400" b="1" i="1">
                        <a:latin typeface="Cambria Math" charset="0"/>
                      </a:rPr>
                      <m:t>′</m:t>
                    </m:r>
                  </m:oMath>
                </a14:m>
                <a:r>
                  <a:rPr lang="zh-CN" altLang="en-US" sz="2400" dirty="0"/>
                  <a:t> </a:t>
                </a:r>
                <a:r>
                  <a:rPr lang="en-US" altLang="zh-CN" sz="2400" dirty="0"/>
                  <a:t>from</a:t>
                </a:r>
                <a:r>
                  <a:rPr lang="zh-CN" alt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altLang="zh-CN" sz="2400" dirty="0"/>
                  <a:t>, and any valid output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altLang="zh-CN" sz="2400" dirty="0"/>
                  <a:t>,</a:t>
                </a:r>
              </a:p>
              <a:p>
                <a:pPr algn="ctr"/>
                <a:r>
                  <a:rPr lang="en-US" altLang="zh-CN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2400" i="1" dirty="0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dirty="0">
                                <a:latin typeface="Cambria Math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i="1" dirty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en-US" sz="2400" i="1" dirty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d>
                                <m:r>
                                  <a:rPr lang="en-US" sz="2400" i="1" dirty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sz="2400" i="1" dirty="0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dirty="0">
                                <a:latin typeface="Cambria Math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2400" i="1" dirty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en-US" sz="2400" i="1" dirty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sSup>
                                      <m:sSupPr>
                                        <m:ctrlPr>
                                          <a:rPr lang="en-US" sz="2400" b="0" i="1" dirty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2400" i="1" dirty="0">
                                            <a:latin typeface="Cambria Math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  <m:sup>
                                        <m:r>
                                          <a:rPr lang="en-US" sz="2400" i="1" dirty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  <m:r>
                                      <a:rPr lang="en-US" sz="2400" b="0" i="1" dirty="0" smtClean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e>
                                </m:d>
                                <m:r>
                                  <a:rPr lang="en-US" sz="2400" i="1" dirty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</m:func>
                      </m:den>
                    </m:f>
                    <m:r>
                      <a:rPr lang="en-US" sz="2400" i="1" dirty="0">
                        <a:latin typeface="Cambria Math"/>
                        <a:ea typeface="Cambria Math"/>
                      </a:rPr>
                      <m:t>≤</m:t>
                    </m:r>
                    <m:sSup>
                      <m:sSupPr>
                        <m:ctrlPr>
                          <a:rPr lang="en-US" sz="24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𝜀</m:t>
                        </m:r>
                      </m:sup>
                    </m:sSup>
                    <m:r>
                      <a:rPr lang="en-US" sz="2400" i="1">
                        <a:latin typeface="Cambria Math" charset="0"/>
                      </a:rPr>
                      <m:t> </m:t>
                    </m:r>
                  </m:oMath>
                </a14:m>
                <a:endParaRPr lang="en-US" sz="2400" dirty="0"/>
              </a:p>
              <a:p>
                <a:endParaRPr lang="en-US" altLang="zh-CN" sz="2400" dirty="0">
                  <a:solidFill>
                    <a:schemeClr val="folHlink"/>
                  </a:solidFill>
                </a:endParaRPr>
              </a:p>
            </p:txBody>
          </p:sp>
        </mc:Choice>
        <mc:Fallback xmlns="">
          <p:sp>
            <p:nvSpPr>
              <p:cNvPr id="13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0967" y="4182479"/>
                <a:ext cx="4097653" cy="1792478"/>
              </a:xfrm>
              <a:prstGeom prst="rect">
                <a:avLst/>
              </a:prstGeom>
              <a:blipFill>
                <a:blip r:embed="rId8"/>
                <a:stretch>
                  <a:fillRect l="-2484" t="-1408" r="-155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Line 49"/>
          <p:cNvSpPr>
            <a:spLocks noChangeShapeType="1"/>
          </p:cNvSpPr>
          <p:nvPr/>
        </p:nvSpPr>
        <p:spPr bwMode="auto">
          <a:xfrm>
            <a:off x="7670884" y="3571274"/>
            <a:ext cx="8300" cy="611204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pic>
        <p:nvPicPr>
          <p:cNvPr id="17" name="Picture 16" descr="A picture containing screenshot&#10;&#10;Description generated with high confidence">
            <a:extLst>
              <a:ext uri="{FF2B5EF4-FFF2-40B4-BE49-F238E27FC236}">
                <a16:creationId xmlns="" xmlns:a16="http://schemas.microsoft.com/office/drawing/2014/main" id="{E2C4BA2B-2543-4823-AD0A-EE032FDD74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326" y="4187442"/>
            <a:ext cx="2035715" cy="144285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2B25F396-A08D-3D4C-918C-F50CD19E1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38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9EF1F0F-49FB-7D4E-A3A4-11A5683C5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Practice at Scale (Part B)</a:t>
            </a:r>
          </a:p>
        </p:txBody>
      </p:sp>
    </p:spTree>
    <p:extLst>
      <p:ext uri="{BB962C8B-B14F-4D97-AF65-F5344CB8AC3E}">
        <p14:creationId xmlns:p14="http://schemas.microsoft.com/office/powerpoint/2010/main" val="3164806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3" grpId="0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Randomized Response as a binary oracle</a:t>
            </a:r>
            <a:endParaRPr lang="en-US" sz="3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445465"/>
                <a:ext cx="8628084" cy="5186154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GB" altLang="zh-CN" dirty="0" smtClean="0"/>
                  <a:t>Recall the randomized response </a:t>
                </a:r>
                <a:r>
                  <a:rPr lang="en-US" altLang="zh-CN" dirty="0"/>
                  <a:t>(Warner’65</a:t>
                </a:r>
                <a:r>
                  <a:rPr lang="en-US" altLang="zh-CN" dirty="0" smtClean="0"/>
                  <a:t>) approach:</a:t>
                </a:r>
                <a:endParaRPr lang="en-US" altLang="zh-CN" dirty="0"/>
              </a:p>
              <a:p>
                <a:r>
                  <a:rPr lang="en-US" altLang="zh-CN" dirty="0" smtClean="0"/>
                  <a:t>Survey</a:t>
                </a:r>
                <a:r>
                  <a:rPr lang="en-GB" altLang="zh-CN" dirty="0"/>
                  <a:t> </a:t>
                </a:r>
                <a:r>
                  <a:rPr lang="en-GB" altLang="zh-CN" dirty="0" smtClean="0"/>
                  <a:t>taker</a:t>
                </a:r>
                <a:r>
                  <a:rPr lang="en-US" altLang="zh-CN" dirty="0" smtClean="0"/>
                  <a:t>:</a:t>
                </a:r>
                <a:r>
                  <a:rPr lang="zh-CN" altLang="en-US" dirty="0" smtClean="0"/>
                  <a:t> </a:t>
                </a:r>
                <a:endParaRPr lang="en-US" altLang="zh-CN" dirty="0"/>
              </a:p>
              <a:p>
                <a:pPr lvl="1"/>
                <a:r>
                  <a:rPr lang="en-US" altLang="zh-CN" dirty="0"/>
                  <a:t>“Do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you </a:t>
                </a:r>
                <a:r>
                  <a:rPr lang="en-US" altLang="zh-CN" dirty="0" smtClean="0"/>
                  <a:t>have a </a:t>
                </a:r>
                <a:r>
                  <a:rPr lang="en-US" altLang="zh-CN" dirty="0"/>
                  <a:t>disease?”</a:t>
                </a:r>
              </a:p>
              <a:p>
                <a:r>
                  <a:rPr lang="en-US" altLang="zh-CN" dirty="0"/>
                  <a:t>Each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person:</a:t>
                </a:r>
              </a:p>
              <a:p>
                <a:pPr lvl="1"/>
                <a:r>
                  <a:rPr lang="en-US" altLang="zh-CN" dirty="0"/>
                  <a:t>Flip a secret coin</a:t>
                </a:r>
              </a:p>
              <a:p>
                <a:pPr lvl="1"/>
                <a:r>
                  <a:rPr lang="en-US" altLang="zh-CN" dirty="0"/>
                  <a:t>Answer truth if head (w/p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0.5</m:t>
                    </m:r>
                  </m:oMath>
                </a14:m>
                <a:r>
                  <a:rPr lang="en-US" altLang="zh-CN" dirty="0"/>
                  <a:t>)</a:t>
                </a:r>
              </a:p>
              <a:p>
                <a:pPr lvl="1"/>
                <a:r>
                  <a:rPr lang="en-US" altLang="zh-CN" dirty="0"/>
                  <a:t>Answer randomly if tail </a:t>
                </a:r>
              </a:p>
              <a:p>
                <a:pPr lvl="1"/>
                <a:r>
                  <a:rPr lang="en-US" altLang="zh-CN" dirty="0"/>
                  <a:t>E.g., a patient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will answer “yes”  w/p 75%, and “no” w/p 25%</a:t>
                </a:r>
              </a:p>
              <a:p>
                <a:r>
                  <a:rPr lang="en-US" altLang="zh-CN" dirty="0"/>
                  <a:t>To get unbiased estimation of the distribution:</a:t>
                </a:r>
              </a:p>
              <a:p>
                <a:pPr lvl="1">
                  <a:lnSpc>
                    <a:spcPct val="170000"/>
                  </a:lnSpc>
                </a:pPr>
                <a:r>
                  <a:rPr lang="en-US" altLang="zh-CN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dirty="0"/>
                  <a:t> out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people </a:t>
                </a:r>
                <a:r>
                  <a:rPr lang="en-US" altLang="zh-Hans" dirty="0"/>
                  <a:t>have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the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disease</a:t>
                </a:r>
                <a:r>
                  <a:rPr lang="en-US" altLang="zh-CN" dirty="0"/>
                  <a:t>, we expect to see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lnSpc>
                    <a:spcPct val="17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[ 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charset="0"/>
                          </a:rPr>
                          <m:t>]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=0.75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+0.25(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 “yes”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answers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0.25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0.5</m:t>
                        </m:r>
                      </m:den>
                    </m:f>
                  </m:oMath>
                </a14:m>
                <a:r>
                  <a:rPr lang="en-US" dirty="0"/>
                  <a:t> is the unbiased estimation of number of </a:t>
                </a:r>
                <a:r>
                  <a:rPr lang="en-US" altLang="zh-Hans" dirty="0"/>
                  <a:t>patients</a:t>
                </a:r>
                <a:endParaRPr lang="en-US" altLang="zh-CN" dirty="0"/>
              </a:p>
              <a:p>
                <a:pPr lvl="3"/>
                <a:endParaRPr lang="en-US" altLang="zh-CN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445465"/>
                <a:ext cx="8628084" cy="5186154"/>
              </a:xfrm>
              <a:blipFill rotWithShape="1">
                <a:blip r:embed="rId3"/>
                <a:stretch>
                  <a:fillRect l="-919" t="-22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5984" y="2862291"/>
            <a:ext cx="344053" cy="464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7699" y="2680592"/>
            <a:ext cx="4420890" cy="646331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dirty="0"/>
              <a:t>Provide</a:t>
            </a:r>
            <a:r>
              <a:rPr lang="zh-CN" altLang="en-US" dirty="0"/>
              <a:t> </a:t>
            </a:r>
            <a:r>
              <a:rPr lang="en-US" altLang="zh-CN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deniability</a:t>
            </a:r>
            <a:r>
              <a:rPr lang="en-US" altLang="zh-CN" dirty="0"/>
              <a:t>: </a:t>
            </a:r>
          </a:p>
          <a:p>
            <a:r>
              <a:rPr lang="en-US" altLang="zh-CN" dirty="0"/>
              <a:t>Seeing answer, not certain about the secret.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66249" y="3629509"/>
            <a:ext cx="5022901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100" dirty="0"/>
              <a:t>This</a:t>
            </a:r>
            <a:r>
              <a:rPr lang="zh-CN" altLang="en-US" sz="2100" dirty="0"/>
              <a:t> </a:t>
            </a:r>
            <a:r>
              <a:rPr lang="en-US" altLang="zh-CN" sz="2100" dirty="0"/>
              <a:t>only</a:t>
            </a:r>
            <a:r>
              <a:rPr lang="zh-CN" altLang="en-US" sz="2100" dirty="0"/>
              <a:t> </a:t>
            </a:r>
            <a:r>
              <a:rPr lang="en-US" altLang="zh-CN" sz="2100" dirty="0"/>
              <a:t>handles</a:t>
            </a:r>
            <a:r>
              <a:rPr lang="zh-CN" altLang="en-US" sz="2100" dirty="0"/>
              <a:t> </a:t>
            </a:r>
            <a:r>
              <a:rPr lang="en-US" altLang="zh-CN" sz="2100" dirty="0"/>
              <a:t>binary</a:t>
            </a:r>
            <a:r>
              <a:rPr lang="zh-CN" altLang="en-US" sz="2100" dirty="0"/>
              <a:t> </a:t>
            </a:r>
            <a:r>
              <a:rPr lang="en-US" altLang="zh-CN" sz="2100" dirty="0"/>
              <a:t>attribute.</a:t>
            </a:r>
          </a:p>
          <a:p>
            <a:pPr algn="ctr"/>
            <a:r>
              <a:rPr lang="en-US" altLang="zh-CN" sz="2100" dirty="0"/>
              <a:t>We</a:t>
            </a:r>
            <a:r>
              <a:rPr lang="zh-CN" altLang="en-US" sz="2100" dirty="0"/>
              <a:t> </a:t>
            </a:r>
            <a:r>
              <a:rPr lang="en-US" altLang="zh-CN" sz="2100" dirty="0"/>
              <a:t>w</a:t>
            </a:r>
            <a:r>
              <a:rPr lang="en-US" altLang="zh-Hans" sz="2100" dirty="0"/>
              <a:t>ill</a:t>
            </a:r>
            <a:r>
              <a:rPr lang="zh-Hans" altLang="en-US" sz="2100" dirty="0"/>
              <a:t> </a:t>
            </a:r>
            <a:r>
              <a:rPr lang="en-US" altLang="zh-CN" sz="2100" dirty="0"/>
              <a:t>handle</a:t>
            </a:r>
            <a:r>
              <a:rPr lang="zh-CN" altLang="en-US" sz="2100" dirty="0"/>
              <a:t> </a:t>
            </a:r>
            <a:r>
              <a:rPr lang="en-US" altLang="zh-CN" sz="2100" dirty="0"/>
              <a:t>the</a:t>
            </a:r>
            <a:r>
              <a:rPr lang="zh-CN" altLang="en-US" sz="2100" dirty="0"/>
              <a:t> </a:t>
            </a:r>
            <a:r>
              <a:rPr lang="en-US" altLang="zh-CN" sz="2100" dirty="0"/>
              <a:t>more</a:t>
            </a:r>
            <a:r>
              <a:rPr lang="zh-CN" altLang="en-US" sz="2100" dirty="0"/>
              <a:t> </a:t>
            </a:r>
            <a:r>
              <a:rPr lang="en-US" altLang="zh-CN" sz="2100" dirty="0"/>
              <a:t>general</a:t>
            </a:r>
            <a:r>
              <a:rPr lang="zh-CN" altLang="en-US" sz="2100" dirty="0"/>
              <a:t> </a:t>
            </a:r>
            <a:r>
              <a:rPr lang="en-US" altLang="zh-CN" sz="2100" dirty="0"/>
              <a:t>setting.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417560" y="2064584"/>
                <a:ext cx="4308879" cy="1089722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Hans" sz="2100" dirty="0"/>
                  <a:t>For</a:t>
                </a:r>
                <a:r>
                  <a:rPr lang="zh-Hans" altLang="en-US" sz="2100" dirty="0"/>
                  <a:t> </a:t>
                </a:r>
                <a:r>
                  <a:rPr lang="en-US" sz="2100" dirty="0">
                    <a:solidFill>
                      <a:schemeClr val="bg1"/>
                    </a:solidFill>
                  </a:rPr>
                  <a:t>any </a:t>
                </a:r>
                <a14:m>
                  <m:oMath xmlns:m="http://schemas.openxmlformats.org/officeDocument/2006/math">
                    <m:r>
                      <a:rPr lang="en-US" altLang="zh-CN" sz="2100" b="1" i="1">
                        <a:solidFill>
                          <a:schemeClr val="bg1"/>
                        </a:solidFill>
                        <a:latin typeface="Cambria Math" charset="0"/>
                      </a:rPr>
                      <m:t>𝒗</m:t>
                    </m:r>
                  </m:oMath>
                </a14:m>
                <a:r>
                  <a:rPr lang="en-US" sz="2100" dirty="0">
                    <a:solidFill>
                      <a:schemeClr val="bg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2100" b="1" i="1">
                        <a:solidFill>
                          <a:schemeClr val="bg1"/>
                        </a:solidFill>
                        <a:latin typeface="Cambria Math" charset="0"/>
                      </a:rPr>
                      <m:t>𝒗</m:t>
                    </m:r>
                    <m:r>
                      <a:rPr lang="en-US" altLang="zh-CN" sz="2100" b="1" i="1">
                        <a:solidFill>
                          <a:schemeClr val="bg1"/>
                        </a:solidFill>
                        <a:latin typeface="Cambria Math" charset="0"/>
                      </a:rPr>
                      <m:t>′</m:t>
                    </m:r>
                  </m:oMath>
                </a14:m>
                <a:r>
                  <a:rPr lang="zh-CN" altLang="en-US" sz="21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2100" dirty="0">
                    <a:solidFill>
                      <a:schemeClr val="bg1"/>
                    </a:solidFill>
                  </a:rPr>
                  <a:t>from</a:t>
                </a:r>
                <a:r>
                  <a:rPr lang="zh-CN" altLang="en-US" sz="21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2100" dirty="0">
                    <a:solidFill>
                      <a:schemeClr val="bg1"/>
                    </a:solidFill>
                  </a:rPr>
                  <a:t>“yes”</a:t>
                </a:r>
                <a:r>
                  <a:rPr lang="zh-CN" altLang="en-US" sz="21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2100" dirty="0">
                    <a:solidFill>
                      <a:schemeClr val="bg1"/>
                    </a:solidFill>
                  </a:rPr>
                  <a:t>and</a:t>
                </a:r>
                <a:r>
                  <a:rPr lang="zh-CN" altLang="en-US" sz="2100" dirty="0">
                    <a:solidFill>
                      <a:schemeClr val="bg1"/>
                    </a:solidFill>
                  </a:rPr>
                  <a:t> </a:t>
                </a:r>
                <a:r>
                  <a:rPr lang="en-US" altLang="zh-CN" sz="2100" dirty="0">
                    <a:solidFill>
                      <a:schemeClr val="bg1"/>
                    </a:solidFill>
                  </a:rPr>
                  <a:t>“no”,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100" i="1">
                              <a:latin typeface="Cambria Math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2100" i="1" dirty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100" dirty="0">
                                  <a:latin typeface="Cambria Math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100" i="1" dirty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100" i="1" dirty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en-US" sz="2100" i="1" dirty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100" b="1" i="1" dirty="0">
                                          <a:latin typeface="Cambria Math" panose="02040503050406030204" pitchFamily="18" charset="0"/>
                                        </a:rPr>
                                        <m:t>𝒗</m:t>
                                      </m:r>
                                    </m:e>
                                  </m:d>
                                  <m:r>
                                    <a:rPr lang="en-US" sz="2100" i="1" dirty="0">
                                      <a:latin typeface="Cambria Math"/>
                                    </a:rPr>
                                    <m:t>=</m:t>
                                  </m:r>
                                  <m:r>
                                    <a:rPr lang="en-US" sz="2100" b="1" i="1" dirty="0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2100" i="1" dirty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100" dirty="0">
                                  <a:latin typeface="Cambria Math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100" i="1" dirty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100" i="1" dirty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d>
                                    <m:dPr>
                                      <m:ctrlPr>
                                        <a:rPr lang="en-US" sz="2100" i="1" dirty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100" b="1" i="1" dirty="0">
                                          <a:latin typeface="Cambria Math" panose="02040503050406030204" pitchFamily="18" charset="0"/>
                                        </a:rPr>
                                        <m:t>𝒗</m:t>
                                      </m:r>
                                      <m:r>
                                        <a:rPr lang="en-US" sz="2100" b="1" i="1" dirty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e>
                                  </m:d>
                                  <m:r>
                                    <a:rPr lang="en-US" sz="2100" i="1" dirty="0">
                                      <a:latin typeface="Cambria Math"/>
                                    </a:rPr>
                                    <m:t>=</m:t>
                                  </m:r>
                                  <m:r>
                                    <a:rPr lang="en-US" sz="2100" b="1" i="1" dirty="0">
                                      <a:latin typeface="Cambria Math" panose="02040503050406030204" pitchFamily="18" charset="0"/>
                                    </a:rPr>
                                    <m:t>𝒗</m:t>
                                  </m:r>
                                </m:e>
                              </m:d>
                            </m:e>
                          </m:func>
                        </m:den>
                      </m:f>
                      <m:r>
                        <a:rPr lang="en-US" sz="2100" i="1" dirty="0">
                          <a:latin typeface="Cambria Math"/>
                          <a:ea typeface="Cambria Math"/>
                        </a:rPr>
                        <m:t>≤</m:t>
                      </m:r>
                      <m:r>
                        <a:rPr lang="en-US" altLang="zh-Hans" sz="2100" b="0" i="1" dirty="0" smtClean="0">
                          <a:latin typeface="Cambria Math" panose="02040503050406030204" pitchFamily="18" charset="0"/>
                          <a:ea typeface="Cambria Math"/>
                        </a:rPr>
                        <m:t>3=</m:t>
                      </m:r>
                      <m:sSup>
                        <m:sSupPr>
                          <m:ctrlPr>
                            <a:rPr lang="en-US" sz="21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100" i="1">
                              <a:latin typeface="Cambria Math" panose="02040503050406030204" pitchFamily="18" charset="0"/>
                            </a:rPr>
                            <m:t>𝜀</m:t>
                          </m:r>
                        </m:sup>
                      </m:sSup>
                      <m:r>
                        <a:rPr lang="en-US" sz="2100" i="1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n-US" sz="2100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7560" y="2064584"/>
                <a:ext cx="4308879" cy="108972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CEAB78-CC50-7B4F-8459-B652B63E9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39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C649990-4F93-5347-A6BA-1169F1B15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Practice at Scale (Part B)</a:t>
            </a:r>
          </a:p>
        </p:txBody>
      </p:sp>
    </p:spTree>
    <p:extLst>
      <p:ext uri="{BB962C8B-B14F-4D97-AF65-F5344CB8AC3E}">
        <p14:creationId xmlns:p14="http://schemas.microsoft.com/office/powerpoint/2010/main" val="350107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7F2711-A079-4E18-B1B2-389DF937A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780C602-4894-44D9-91E1-51F10E380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62112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C00000"/>
                </a:solidFill>
              </a:rPr>
              <a:t>Module 1</a:t>
            </a:r>
          </a:p>
          <a:p>
            <a:pPr lvl="1"/>
            <a:r>
              <a:rPr lang="en-US" altLang="zh-CN" dirty="0"/>
              <a:t>Introduction and Preliminaries (</a:t>
            </a:r>
            <a:r>
              <a:rPr lang="en-US" altLang="zh-CN" dirty="0" smtClean="0"/>
              <a:t>20 </a:t>
            </a:r>
            <a:r>
              <a:rPr lang="en-US" altLang="zh-CN" dirty="0"/>
              <a:t>min) </a:t>
            </a:r>
          </a:p>
          <a:p>
            <a:pPr lvl="1"/>
            <a:r>
              <a:rPr lang="en-US" dirty="0"/>
              <a:t>State of the Art Deployments (</a:t>
            </a:r>
            <a:r>
              <a:rPr lang="en-US" dirty="0" smtClean="0"/>
              <a:t>25 </a:t>
            </a:r>
            <a:r>
              <a:rPr lang="en-US" dirty="0"/>
              <a:t>min)</a:t>
            </a:r>
          </a:p>
          <a:p>
            <a:pPr lvl="1"/>
            <a:r>
              <a:rPr lang="en-US" dirty="0"/>
              <a:t>Theoretical Foundations </a:t>
            </a:r>
            <a:r>
              <a:rPr lang="en-US" dirty="0" smtClean="0"/>
              <a:t>(20 </a:t>
            </a:r>
            <a:r>
              <a:rPr lang="en-US" dirty="0"/>
              <a:t>min)</a:t>
            </a:r>
          </a:p>
          <a:p>
            <a:pPr lvl="1"/>
            <a:r>
              <a:rPr lang="en-US" dirty="0"/>
              <a:t>Frequency Oracles </a:t>
            </a:r>
            <a:r>
              <a:rPr lang="en-US" dirty="0" smtClean="0"/>
              <a:t>and Mean Oracles (30 </a:t>
            </a:r>
            <a:r>
              <a:rPr lang="en-US" dirty="0"/>
              <a:t>min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Module 2</a:t>
            </a:r>
          </a:p>
          <a:p>
            <a:pPr lvl="1"/>
            <a:r>
              <a:rPr lang="en-US" dirty="0" smtClean="0"/>
              <a:t>Heavy Hitters (20 </a:t>
            </a:r>
            <a:r>
              <a:rPr lang="en-US" dirty="0"/>
              <a:t>min)</a:t>
            </a:r>
          </a:p>
          <a:p>
            <a:pPr lvl="1"/>
            <a:r>
              <a:rPr lang="en-US" dirty="0" smtClean="0"/>
              <a:t>Current </a:t>
            </a:r>
            <a:r>
              <a:rPr lang="en-US" dirty="0"/>
              <a:t>Research Directions part 2 </a:t>
            </a:r>
            <a:r>
              <a:rPr lang="en-US" dirty="0" smtClean="0"/>
              <a:t>(20 </a:t>
            </a:r>
            <a:r>
              <a:rPr lang="en-US" dirty="0"/>
              <a:t>min)</a:t>
            </a:r>
          </a:p>
          <a:p>
            <a:pPr lvl="2"/>
            <a:r>
              <a:rPr lang="en-US" dirty="0" err="1" smtClean="0"/>
              <a:t>Marginals</a:t>
            </a:r>
            <a:r>
              <a:rPr lang="en-US" dirty="0" smtClean="0"/>
              <a:t>, graphs, location data, language modeling</a:t>
            </a:r>
            <a:endParaRPr lang="en-US" dirty="0"/>
          </a:p>
          <a:p>
            <a:pPr lvl="1"/>
            <a:r>
              <a:rPr lang="en-US" dirty="0"/>
              <a:t>Open Problems </a:t>
            </a:r>
            <a:r>
              <a:rPr lang="en-US" dirty="0" smtClean="0"/>
              <a:t>(20 </a:t>
            </a:r>
            <a:r>
              <a:rPr lang="en-US" dirty="0"/>
              <a:t>min)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7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Probabilistic </a:t>
            </a:r>
            <a:r>
              <a:rPr lang="en-US" dirty="0"/>
              <a:t>Analysis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690689"/>
                <a:ext cx="8255155" cy="43434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dirty="0" smtClean="0"/>
                  <a:t>We want  to compare </a:t>
                </a:r>
                <a:r>
                  <a:rPr lang="en-GB" dirty="0"/>
                  <a:t>the result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with the ground truth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endParaRPr lang="en-GB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 is a random variable</a:t>
                </a:r>
              </a:p>
              <a:p>
                <a:r>
                  <a:rPr lang="en-GB" dirty="0" smtClean="0"/>
                  <a:t>First, show </a:t>
                </a:r>
                <a:r>
                  <a:rPr lang="en-GB" dirty="0"/>
                  <a:t>that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 is unbiased: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charset="0"/>
                      </a:rPr>
                      <m:t>𝐸</m:t>
                    </m:r>
                    <m:r>
                      <a:rPr lang="en-US" altLang="zh-CN" i="1">
                        <a:latin typeface="Cambria Math" charset="0"/>
                      </a:rPr>
                      <m:t>[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>
                        <a:latin typeface="Cambria Math" panose="02040503050406030204" pitchFamily="18" charset="0"/>
                      </a:rPr>
                      <m:t>]=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endParaRPr lang="en-GB" dirty="0"/>
              </a:p>
              <a:p>
                <a:r>
                  <a:rPr lang="en-GB" dirty="0" smtClean="0"/>
                  <a:t>Next, compute </a:t>
                </a:r>
                <a:r>
                  <a:rPr lang="en-GB" dirty="0"/>
                  <a:t>the variance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dirty="0"/>
                  <a:t>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𝑉𝑎𝑟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d>
                          <m:dPr>
                            <m:ctrlPr>
                              <a:rPr lang="en-US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dirty="0"/>
              </a:p>
              <a:p>
                <a:r>
                  <a:rPr lang="en-GB" dirty="0"/>
                  <a:t>Use </a:t>
                </a:r>
                <a:r>
                  <a:rPr lang="en-GB" dirty="0" smtClean="0"/>
                  <a:t>an appropriate </a:t>
                </a:r>
                <a:r>
                  <a:rPr lang="en-GB" dirty="0"/>
                  <a:t>inequality to bound the error</a:t>
                </a:r>
              </a:p>
              <a:p>
                <a:pPr lvl="1"/>
                <a:r>
                  <a:rPr lang="en-GB" dirty="0" smtClean="0"/>
                  <a:t>E.g. apply Bernstein </a:t>
                </a:r>
                <a:r>
                  <a:rPr lang="en-GB" dirty="0"/>
                  <a:t>or </a:t>
                </a:r>
                <a:r>
                  <a:rPr lang="en-GB" dirty="0" err="1"/>
                  <a:t>Hoeffding</a:t>
                </a:r>
                <a:r>
                  <a:rPr lang="en-GB" dirty="0"/>
                  <a:t> </a:t>
                </a:r>
                <a:r>
                  <a:rPr lang="en-GB" dirty="0" smtClean="0"/>
                  <a:t>inequalities</a:t>
                </a:r>
              </a:p>
              <a:p>
                <a:pPr lvl="1"/>
                <a:r>
                  <a:rPr lang="en-GB" dirty="0" smtClean="0"/>
                  <a:t>Shows that error is bounded by √(variance) with high probability</a:t>
                </a:r>
                <a:endParaRPr lang="en-GB" dirty="0"/>
              </a:p>
              <a:p>
                <a:r>
                  <a:rPr lang="en-GB" dirty="0" smtClean="0"/>
                  <a:t>That is, we can transform </a:t>
                </a:r>
                <a:r>
                  <a:rPr lang="en-GB" dirty="0"/>
                  <a:t>from variance to error bound</a:t>
                </a:r>
              </a:p>
              <a:p>
                <a:pPr lvl="1"/>
                <a:r>
                  <a:rPr lang="en-GB" dirty="0"/>
                  <a:t>Since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a binomial variable (</a:t>
                </a:r>
                <a:r>
                  <a:rPr lang="en-US" altLang="zh-CN" dirty="0"/>
                  <a:t>sum of </a:t>
                </a:r>
                <a:r>
                  <a:rPr lang="en-US" altLang="zh-CN" dirty="0" err="1"/>
                  <a:t>iid</a:t>
                </a:r>
                <a:r>
                  <a:rPr lang="en-US" altLang="zh-CN" dirty="0"/>
                  <a:t> Bernoulli variables</a:t>
                </a:r>
                <a:r>
                  <a:rPr lang="en-US" altLang="zh-CN" dirty="0" smtClean="0"/>
                  <a:t>)</a:t>
                </a:r>
              </a:p>
              <a:p>
                <a:r>
                  <a:rPr lang="en-US" dirty="0" smtClean="0"/>
                  <a:t>In what follows, we focus on computing the variance</a:t>
                </a:r>
                <a:endParaRPr lang="en-GB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690689"/>
                <a:ext cx="8255155" cy="4343400"/>
              </a:xfrm>
              <a:blipFill rotWithShape="1">
                <a:blip r:embed="rId3"/>
                <a:stretch>
                  <a:fillRect l="-1108" t="-19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356350"/>
            <a:ext cx="3086100" cy="365125"/>
          </a:xfrm>
        </p:spPr>
        <p:txBody>
          <a:bodyPr/>
          <a:lstStyle/>
          <a:p>
            <a:pPr>
              <a:defRPr/>
            </a:pPr>
            <a:fld id="{EC9CB25C-151E-4C0F-A23E-B2050B4D099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786D8C6-6868-A246-AB06-7340C8F43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Practice at Scale (Part B)</a:t>
            </a:r>
          </a:p>
        </p:txBody>
      </p:sp>
    </p:spTree>
    <p:extLst>
      <p:ext uri="{BB962C8B-B14F-4D97-AF65-F5344CB8AC3E}">
        <p14:creationId xmlns:p14="http://schemas.microsoft.com/office/powerpoint/2010/main" val="326716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 smtClean="0">
                    <a:solidFill>
                      <a:srgbClr val="C00000"/>
                    </a:solidFill>
                  </a:rPr>
                  <a:t>User</a:t>
                </a:r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Encode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(suppose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from </a:t>
                </a:r>
                <a:r>
                  <a:rPr lang="en-US" dirty="0" smtClean="0"/>
                  <a:t>domain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𝐷</m:t>
                    </m:r>
                    <m:r>
                      <a:rPr lang="en-US" b="0" i="1" smtClean="0">
                        <a:latin typeface="Cambria Math" charset="0"/>
                      </a:rPr>
                      <m:t>={1,2,…,</m:t>
                    </m:r>
                    <m:r>
                      <a:rPr lang="en-US" b="0" i="1" smtClean="0">
                        <a:latin typeface="Cambria Math" charset="0"/>
                      </a:rPr>
                      <m:t>𝑑</m:t>
                    </m:r>
                    <m:r>
                      <a:rPr lang="en-US" b="0" i="1" smtClean="0">
                        <a:latin typeface="Cambria Math" charset="0"/>
                      </a:rPr>
                      <m:t>}</m:t>
                    </m:r>
                  </m:oMath>
                </a14:m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Toss a coin with bias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If </a:t>
                </a:r>
                <a:r>
                  <a:rPr lang="en-US" dirty="0" smtClean="0"/>
                  <a:t>successful, </a:t>
                </a:r>
                <a:r>
                  <a:rPr lang="en-US" dirty="0"/>
                  <a:t>report the true value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Otherwise, report any other value with probability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</m:oMath>
                </a14:m>
                <a:r>
                  <a:rPr lang="en-US" dirty="0"/>
                  <a:t> (uniformly at random)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  <m:r>
                      <a:rPr lang="en-US">
                        <a:latin typeface="Cambria Math" panose="02040503050406030204" pitchFamily="18" charset="0"/>
                      </a:rPr>
                      <m:t>⇒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i="1" dirty="0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 dirty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en-US" i="1" dirty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</m:e>
                                </m:d>
                                <m:r>
                                  <a:rPr lang="en-US" i="1" dirty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b="1" i="1" dirty="0" smtClean="0">
                                    <a:latin typeface="Cambria Math" panose="02040503050406030204" pitchFamily="18" charset="0"/>
                                  </a:rPr>
                                  <m:t>𝒗</m:t>
                                </m:r>
                              </m:e>
                            </m:d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i="1" dirty="0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 dirty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d>
                                  <m:dPr>
                                    <m:ctrlPr>
                                      <a:rPr lang="en-US" i="1" dirty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  <m:t>𝒗</m:t>
                                    </m:r>
                                    <m:r>
                                      <a:rPr lang="en-US" b="1" i="1" dirty="0" smtClean="0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e>
                                </m:d>
                                <m:r>
                                  <a:rPr lang="en-US" i="1" dirty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b="1" i="1" dirty="0" smtClean="0">
                                    <a:latin typeface="Cambria Math" panose="02040503050406030204" pitchFamily="18" charset="0"/>
                                  </a:rPr>
                                  <m:t>𝒗</m:t>
                                </m:r>
                              </m:e>
                            </m:d>
                          </m:e>
                        </m:func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𝜀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Aggregator</a:t>
                </a:r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Suppose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dirty="0"/>
                  <a:t> users possess value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r>
                  <a:rPr lang="en-US" dirty="0"/>
                  <a:t> is the number of reports 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d>
                    <m:r>
                      <a:rPr lang="en-US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dirty="0"/>
                  <a:t>Unbiased Estimation: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005" t="-2661" b="-4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408818" cy="1325563"/>
          </a:xfrm>
        </p:spPr>
        <p:txBody>
          <a:bodyPr/>
          <a:lstStyle/>
          <a:p>
            <a:r>
              <a:rPr lang="en-US" altLang="zh-Hans" dirty="0"/>
              <a:t>Generalized</a:t>
            </a:r>
            <a:r>
              <a:rPr lang="zh-Hans" altLang="en-US" dirty="0"/>
              <a:t> </a:t>
            </a:r>
            <a:r>
              <a:rPr lang="en-US" dirty="0" smtClean="0"/>
              <a:t>Randomized </a:t>
            </a:r>
            <a:r>
              <a:rPr lang="en-US" dirty="0"/>
              <a:t>Response</a:t>
            </a:r>
            <a:r>
              <a:rPr lang="zh-Hans" altLang="en-US" dirty="0"/>
              <a:t> </a:t>
            </a:r>
            <a:r>
              <a:rPr lang="en-GB" altLang="zh-Hans" dirty="0" smtClean="0"/>
              <a:t/>
            </a:r>
            <a:br>
              <a:rPr lang="en-GB" altLang="zh-Hans" dirty="0" smtClean="0"/>
            </a:br>
            <a:r>
              <a:rPr lang="en-US" altLang="zh-Hans" dirty="0" smtClean="0"/>
              <a:t>(</a:t>
            </a:r>
            <a:r>
              <a:rPr lang="en-US" dirty="0"/>
              <a:t>Direct </a:t>
            </a:r>
            <a:r>
              <a:rPr lang="en-US" dirty="0" smtClean="0"/>
              <a:t>Encoding) for non-binary data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119449" y="1901376"/>
                <a:ext cx="4905102" cy="415498"/>
              </a:xfrm>
              <a:prstGeom prst="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/>
                  <a:t>Intuitively, the higher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100" dirty="0"/>
                  <a:t>, the more accurate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449" y="1901376"/>
                <a:ext cx="4905102" cy="41549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119449" y="2451810"/>
                <a:ext cx="4905102" cy="738664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/>
                  <a:t>However, when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sz="2100" dirty="0"/>
                  <a:t> is large,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100" dirty="0"/>
                  <a:t> becomes small</a:t>
                </a:r>
                <a:r>
                  <a:rPr lang="en-US" altLang="zh-Hans" sz="2100" dirty="0"/>
                  <a:t> (for</a:t>
                </a:r>
                <a:r>
                  <a:rPr lang="zh-Hans" altLang="en-US" sz="2100" dirty="0"/>
                  <a:t> </a:t>
                </a:r>
                <a:r>
                  <a:rPr lang="en-US" altLang="zh-Hans" sz="2100" dirty="0"/>
                  <a:t>the</a:t>
                </a:r>
                <a:r>
                  <a:rPr lang="zh-Hans" altLang="en-US" sz="2100" dirty="0"/>
                  <a:t> </a:t>
                </a:r>
                <a:r>
                  <a:rPr lang="en-US" altLang="zh-Hans" sz="2100" dirty="0"/>
                  <a:t>same</a:t>
                </a:r>
                <a:r>
                  <a:rPr lang="zh-Hans" altLang="en-US" sz="2100" dirty="0"/>
                  <a:t>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altLang="zh-Hans" sz="2100" dirty="0"/>
                  <a:t>)</a:t>
                </a:r>
                <a:r>
                  <a:rPr lang="zh-Hans" altLang="en-US" sz="2100" dirty="0"/>
                  <a:t> </a:t>
                </a:r>
                <a:endParaRPr lang="en-US" sz="21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9449" y="2451810"/>
                <a:ext cx="4905102" cy="7386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="" xmlns:a16="http://schemas.microsoft.com/office/drawing/2014/main" id="{E3098B0C-D6A9-8E42-ABD5-75486EA9AF9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33947" y="3463131"/>
              <a:ext cx="7676105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35221">
                      <a:extLst>
                        <a:ext uri="{9D8B030D-6E8A-4147-A177-3AD203B41FA5}">
                          <a16:colId xmlns="" xmlns:a16="http://schemas.microsoft.com/office/drawing/2014/main" val="3960280975"/>
                        </a:ext>
                      </a:extLst>
                    </a:gridCol>
                    <a:gridCol w="1535221">
                      <a:extLst>
                        <a:ext uri="{9D8B030D-6E8A-4147-A177-3AD203B41FA5}">
                          <a16:colId xmlns="" xmlns:a16="http://schemas.microsoft.com/office/drawing/2014/main" val="2375169018"/>
                        </a:ext>
                      </a:extLst>
                    </a:gridCol>
                    <a:gridCol w="1535221">
                      <a:extLst>
                        <a:ext uri="{9D8B030D-6E8A-4147-A177-3AD203B41FA5}">
                          <a16:colId xmlns="" xmlns:a16="http://schemas.microsoft.com/office/drawing/2014/main" val="1327560992"/>
                        </a:ext>
                      </a:extLst>
                    </a:gridCol>
                    <a:gridCol w="1535221">
                      <a:extLst>
                        <a:ext uri="{9D8B030D-6E8A-4147-A177-3AD203B41FA5}">
                          <a16:colId xmlns="" xmlns:a16="http://schemas.microsoft.com/office/drawing/2014/main" val="1229138257"/>
                        </a:ext>
                      </a:extLst>
                    </a:gridCol>
                    <a:gridCol w="1535221">
                      <a:extLst>
                        <a:ext uri="{9D8B030D-6E8A-4147-A177-3AD203B41FA5}">
                          <a16:colId xmlns="" xmlns:a16="http://schemas.microsoft.com/office/drawing/2014/main" val="62819318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i="1" smtClean="0">
                                    <a:latin typeface="Cambria Math" panose="02040503050406030204" pitchFamily="18" charset="0"/>
                                  </a:rPr>
                                  <m:t>𝜀</m:t>
                                </m:r>
                                <m:r>
                                  <a:rPr lang="en-US" sz="180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𝟐</m:t>
                                </m:r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𝟖</m:t>
                                </m:r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𝟏𝟐𝟖</m:t>
                                </m:r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𝒑</m:t>
                                </m:r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𝒅</m:t>
                                </m:r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𝟏𝟎𝟐𝟒</m:t>
                                </m:r>
                                <m:r>
                                  <a:rPr lang="en-US" altLang="zh-Hans" sz="1800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="" xmlns:a16="http://schemas.microsoft.com/office/drawing/2014/main" val="19222190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Hans" dirty="0"/>
                            <a:t>0.1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0.52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0.13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</a:t>
                          </a:r>
                          <a:r>
                            <a:rPr lang="en-US" altLang="zh-Han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</a:t>
                          </a:r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6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0.001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="" xmlns:a16="http://schemas.microsoft.com/office/drawing/2014/main" val="42941133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Hans" dirty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0.73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0.27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0.027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0.002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="" xmlns:a16="http://schemas.microsoft.com/office/drawing/2014/main" val="13417841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Hans" dirty="0"/>
                            <a:t>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0.88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0.51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0.057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0.007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="" xmlns:a16="http://schemas.microsoft.com/office/drawing/2014/main" val="1248855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Hans" dirty="0"/>
                            <a:t>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0.98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0.88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0.307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0.05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="" xmlns:a16="http://schemas.microsoft.com/office/drawing/2014/main" val="209081226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E3098B0C-D6A9-8E42-ABD5-75486EA9AF9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33947" y="3463131"/>
              <a:ext cx="7676105" cy="18542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35221">
                      <a:extLst>
                        <a:ext uri="{9D8B030D-6E8A-4147-A177-3AD203B41FA5}">
                          <a16:colId xmlns:a16="http://schemas.microsoft.com/office/drawing/2014/main" val="3960280975"/>
                        </a:ext>
                      </a:extLst>
                    </a:gridCol>
                    <a:gridCol w="1535221">
                      <a:extLst>
                        <a:ext uri="{9D8B030D-6E8A-4147-A177-3AD203B41FA5}">
                          <a16:colId xmlns:a16="http://schemas.microsoft.com/office/drawing/2014/main" val="2375169018"/>
                        </a:ext>
                      </a:extLst>
                    </a:gridCol>
                    <a:gridCol w="1535221">
                      <a:extLst>
                        <a:ext uri="{9D8B030D-6E8A-4147-A177-3AD203B41FA5}">
                          <a16:colId xmlns:a16="http://schemas.microsoft.com/office/drawing/2014/main" val="1327560992"/>
                        </a:ext>
                      </a:extLst>
                    </a:gridCol>
                    <a:gridCol w="1535221">
                      <a:extLst>
                        <a:ext uri="{9D8B030D-6E8A-4147-A177-3AD203B41FA5}">
                          <a16:colId xmlns:a16="http://schemas.microsoft.com/office/drawing/2014/main" val="1229138257"/>
                        </a:ext>
                      </a:extLst>
                    </a:gridCol>
                    <a:gridCol w="1535221">
                      <a:extLst>
                        <a:ext uri="{9D8B030D-6E8A-4147-A177-3AD203B41FA5}">
                          <a16:colId xmlns:a16="http://schemas.microsoft.com/office/drawing/2014/main" val="62819318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r="-401653" b="-4482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00000" r="-301653" b="-4482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98361" r="-199180" b="-4482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300826" r="-100826" b="-4482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400826" r="-826" b="-44827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2221901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Hans" dirty="0"/>
                            <a:t>0.1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0.52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0.13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</a:t>
                          </a:r>
                          <a:r>
                            <a:rPr lang="en-US" altLang="zh-Han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</a:t>
                          </a:r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6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0.001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42941133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Hans" dirty="0"/>
                            <a:t>1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0.73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0.27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0.027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0.002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134178413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Hans" dirty="0"/>
                            <a:t>2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0.88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0.51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0.057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0.007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1248855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Hans" dirty="0"/>
                            <a:t>4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0.98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0.88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0.307</a:t>
                          </a:r>
                        </a:p>
                      </a:txBody>
                      <a:tcPr marL="9525" marR="9525" marT="9525" marB="0" anchor="b"/>
                    </a:tc>
                    <a:tc>
                      <a:txBody>
                        <a:bodyPr/>
                        <a:lstStyle/>
                        <a:p>
                          <a:pPr algn="r" fontAlgn="b"/>
                          <a:r>
                            <a:rPr lang="en-US" sz="20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0.05</a:t>
                          </a:r>
                        </a:p>
                      </a:txBody>
                      <a:tcPr marL="9525" marR="9525" marT="9525" marB="0" anchor="b"/>
                    </a:tc>
                    <a:extLst>
                      <a:ext uri="{0D108BD9-81ED-4DB2-BD59-A6C34878D82A}">
                        <a16:rowId xmlns:a16="http://schemas.microsoft.com/office/drawing/2014/main" val="209081226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8953607-69AE-2143-976C-77309309B42B}"/>
              </a:ext>
            </a:extLst>
          </p:cNvPr>
          <p:cNvSpPr txBox="1"/>
          <p:nvPr/>
        </p:nvSpPr>
        <p:spPr>
          <a:xfrm>
            <a:off x="2119449" y="5438299"/>
            <a:ext cx="4905102" cy="73866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Hans" sz="2100" dirty="0"/>
              <a:t>To</a:t>
            </a:r>
            <a:r>
              <a:rPr lang="zh-Hans" altLang="en-US" sz="2100" dirty="0"/>
              <a:t> </a:t>
            </a:r>
            <a:r>
              <a:rPr lang="en-GB" altLang="zh-Hans" sz="2100" dirty="0" smtClean="0"/>
              <a:t>remove </a:t>
            </a:r>
            <a:r>
              <a:rPr lang="en-US" altLang="zh-Hans" sz="2100" dirty="0" smtClean="0"/>
              <a:t>dependency</a:t>
            </a:r>
            <a:r>
              <a:rPr lang="zh-Hans" altLang="en-US" sz="2100" dirty="0" smtClean="0"/>
              <a:t> </a:t>
            </a:r>
            <a:r>
              <a:rPr lang="en-US" altLang="zh-Hans" sz="2100" dirty="0"/>
              <a:t>on</a:t>
            </a:r>
            <a:r>
              <a:rPr lang="zh-Hans" altLang="en-US" sz="2100" dirty="0"/>
              <a:t> </a:t>
            </a:r>
            <a:r>
              <a:rPr lang="en-US" altLang="zh-Hans" sz="2100" dirty="0"/>
              <a:t>domain</a:t>
            </a:r>
            <a:r>
              <a:rPr lang="zh-Hans" altLang="en-US" sz="2100" dirty="0"/>
              <a:t> </a:t>
            </a:r>
            <a:r>
              <a:rPr lang="en-US" altLang="zh-Hans" sz="2100" dirty="0"/>
              <a:t>size,</a:t>
            </a:r>
            <a:r>
              <a:rPr lang="zh-Hans" altLang="en-US" sz="2100" dirty="0"/>
              <a:t> </a:t>
            </a:r>
            <a:r>
              <a:rPr lang="en-US" altLang="zh-Hans" sz="2100" dirty="0"/>
              <a:t>we</a:t>
            </a:r>
            <a:r>
              <a:rPr lang="zh-Hans" altLang="en-US" sz="2100" dirty="0"/>
              <a:t> </a:t>
            </a:r>
            <a:r>
              <a:rPr lang="en-GB" altLang="zh-Hans" sz="2100" dirty="0" smtClean="0"/>
              <a:t>look at</a:t>
            </a:r>
            <a:r>
              <a:rPr lang="zh-Hans" altLang="en-US" sz="2100" dirty="0" smtClean="0"/>
              <a:t> </a:t>
            </a:r>
            <a:r>
              <a:rPr lang="en-US" altLang="zh-Hans" sz="2100" dirty="0"/>
              <a:t>unary</a:t>
            </a:r>
            <a:r>
              <a:rPr lang="zh-Hans" altLang="en-US" sz="2100" dirty="0"/>
              <a:t> </a:t>
            </a:r>
            <a:r>
              <a:rPr lang="en-US" altLang="zh-Hans" sz="2100" dirty="0"/>
              <a:t>encoding</a:t>
            </a:r>
            <a:r>
              <a:rPr lang="zh-Hans" altLang="en-US" sz="2100" dirty="0"/>
              <a:t> </a:t>
            </a:r>
            <a:r>
              <a:rPr lang="en-US" altLang="zh-Hans" sz="2100" dirty="0"/>
              <a:t>protocols.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825E80D-0CB6-EF4E-B16D-5C07D3ACF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41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5BBAFC1-E8CB-CA47-80F7-CC7FC0978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Practice at Scale (Part B)</a:t>
            </a:r>
          </a:p>
        </p:txBody>
      </p:sp>
    </p:spTree>
    <p:extLst>
      <p:ext uri="{BB962C8B-B14F-4D97-AF65-F5344CB8AC3E}">
        <p14:creationId xmlns:p14="http://schemas.microsoft.com/office/powerpoint/2010/main" val="366551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Unary</a:t>
            </a:r>
            <a:r>
              <a:rPr lang="zh-CN" altLang="en-US" dirty="0"/>
              <a:t> </a:t>
            </a:r>
            <a:r>
              <a:rPr lang="en-US" altLang="zh-CN" dirty="0"/>
              <a:t>Encoding (Basic RAPPOR)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45770" y="1825625"/>
                <a:ext cx="8621882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Encode the value</a:t>
                </a:r>
                <a14:m>
                  <m:oMath xmlns:m="http://schemas.openxmlformats.org/officeDocument/2006/math">
                    <m:r>
                      <a:rPr lang="zh-CN" altLang="en-US" b="0" i="0" dirty="0" smtClean="0">
                        <a:latin typeface="Cambria Math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dirty="0"/>
                  <a:t>into a bit string 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≔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acc>
                    <m:r>
                      <a:rPr lang="en-US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𝒙</m:t>
                    </m:r>
                    <m:d>
                      <m:dPr>
                        <m:begChr m:val="["/>
                        <m:endChr m:val="]"/>
                        <m:ctrlPr>
                          <a:rPr lang="en-US" i="1" dirty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  <m:r>
                      <a:rPr lang="en-US" dirty="0">
                        <a:latin typeface="Cambria Math" panose="02040503050406030204" pitchFamily="18" charset="0"/>
                      </a:rPr>
                      <m:t>≔1 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e.g.,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charset="0"/>
                      </a:rPr>
                      <m:t>  </m:t>
                    </m:r>
                    <m:r>
                      <a:rPr lang="en-US" b="0" i="1" dirty="0" smtClean="0">
                        <a:latin typeface="Cambria Math" charset="0"/>
                      </a:rPr>
                      <m:t>𝐷</m:t>
                    </m:r>
                    <m:r>
                      <a:rPr lang="en-US" b="0" i="1" dirty="0" smtClean="0">
                        <a:latin typeface="Cambria Math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dirty="0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charset="0"/>
                          </a:rPr>
                          <m:t>1,2,3,4</m:t>
                        </m:r>
                      </m:e>
                    </m:d>
                    <m:r>
                      <a:rPr lang="en-US" b="0" i="1" dirty="0" smtClean="0">
                        <a:latin typeface="Cambria Math" charset="0"/>
                      </a:rPr>
                      <m:t>, </m:t>
                    </m:r>
                    <m:r>
                      <a:rPr lang="en-US" b="0" i="1" dirty="0" smtClean="0">
                        <a:latin typeface="Cambria Math" charset="0"/>
                      </a:rPr>
                      <m:t>𝑣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=3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nor/>
                      </m:rPr>
                      <a:rPr lang="en-US" dirty="0"/>
                      <m:t>then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[0,0,1,0] </a:t>
                </a:r>
              </a:p>
              <a:p>
                <a:r>
                  <a:rPr lang="en-US" dirty="0"/>
                  <a:t>Perturb each bit, preserving it with probability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</a:rPr>
                      <m:t>𝑝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1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→1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→0</m:t>
                        </m:r>
                      </m:sub>
                    </m:sSub>
                    <m:r>
                      <a:rPr lang="en-US" i="1">
                        <a:latin typeface="Cambria Math"/>
                        <a:ea typeface="Cambria Math"/>
                      </a:rPr>
                      <m:t>=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𝑝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                      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1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→0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→1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/>
                      </a:rPr>
                      <m:t>𝑞</m:t>
                    </m:r>
                    <m:r>
                      <a:rPr lang="en-US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lang="en-US" i="1" dirty="0">
                  <a:latin typeface="Cambria Math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⇒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i="1" dirty="0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 dirty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b="0" i="1" dirty="0" smtClean="0"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en-US" b="0" i="1" dirty="0" smtClean="0">
                                    <a:latin typeface="Cambria Math" charset="0"/>
                                  </a:rPr>
                                  <m:t>𝐸</m:t>
                                </m:r>
                                <m:d>
                                  <m:dPr>
                                    <m:ctrlPr>
                                      <a:rPr lang="en-US" i="1" dirty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d>
                                <m:r>
                                  <a:rPr lang="en-US" b="1" i="1" dirty="0" smtClean="0">
                                    <a:latin typeface="Cambria Math" charset="0"/>
                                  </a:rPr>
                                  <m:t>)</m:t>
                                </m:r>
                                <m:r>
                                  <a:rPr lang="en-US" i="1" dirty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b="1" i="1" dirty="0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i="1" dirty="0">
                                <a:latin typeface="Cambria Math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 dirty="0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r>
                                  <a:rPr lang="en-US" b="0" i="1" dirty="0" smtClean="0">
                                    <a:latin typeface="Cambria Math" charset="0"/>
                                  </a:rPr>
                                  <m:t>(</m:t>
                                </m:r>
                                <m:r>
                                  <a:rPr lang="en-US" b="0" i="1" dirty="0" smtClean="0">
                                    <a:latin typeface="Cambria Math" charset="0"/>
                                  </a:rPr>
                                  <m:t>𝐸</m:t>
                                </m:r>
                                <m:d>
                                  <m:dPr>
                                    <m:ctrlPr>
                                      <a:rPr lang="en-US" i="1" dirty="0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b="1" i="1" dirty="0"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dirty="0" smtClean="0">
                                            <a:latin typeface="Cambria Math" charset="0"/>
                                          </a:rPr>
                                          <m:t>𝑣</m:t>
                                        </m:r>
                                      </m:e>
                                      <m:sup>
                                        <m:r>
                                          <a:rPr lang="en-US" b="1" i="1" dirty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p>
                                  </m:e>
                                </m:d>
                                <m:r>
                                  <a:rPr lang="en-US" b="1" i="1" dirty="0" smtClean="0">
                                    <a:latin typeface="Cambria Math" charset="0"/>
                                  </a:rPr>
                                  <m:t>)</m:t>
                                </m:r>
                                <m:r>
                                  <a:rPr lang="en-US" i="1" dirty="0">
                                    <a:latin typeface="Cambria Math"/>
                                  </a:rPr>
                                  <m:t>=</m:t>
                                </m:r>
                                <m:r>
                                  <a:rPr lang="en-US" b="1" i="1" dirty="0" smtClean="0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</m:e>
                        </m:func>
                      </m:den>
                    </m:f>
                    <m:r>
                      <a:rPr lang="en-US" i="1" smtClean="0">
                        <a:latin typeface="Cambria Math"/>
                        <a:ea typeface="Cambria Math"/>
                      </a:rPr>
                      <m:t>≤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→1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0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→1</m:t>
                            </m:r>
                          </m:sub>
                        </m:sSub>
                      </m:den>
                    </m:f>
                    <m:r>
                      <a:rPr lang="en-US" b="1" i="1" dirty="0" smtClean="0">
                        <a:latin typeface="Cambria Math"/>
                        <a:ea typeface="Cambria Math"/>
                      </a:rPr>
                      <m:t>×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0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/>
                              </a:rPr>
                              <m:t>1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en-US" b="0" i="1" smtClean="0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𝜀</m:t>
                        </m:r>
                      </m:sup>
                    </m:sSup>
                  </m:oMath>
                </a14:m>
                <a:endParaRPr lang="en-US" dirty="0"/>
              </a:p>
              <a:p>
                <a:pPr lvl="2"/>
                <a:r>
                  <a:rPr lang="en-US" sz="2000" dirty="0"/>
                  <a:t>Since </a:t>
                </a:r>
                <a14:m>
                  <m:oMath xmlns:m="http://schemas.openxmlformats.org/officeDocument/2006/math">
                    <m:r>
                      <a:rPr lang="en-US" sz="2000" b="1" i="1" dirty="0">
                        <a:latin typeface="Cambria Math"/>
                      </a:rPr>
                      <m:t>𝒙</m:t>
                    </m:r>
                    <m:r>
                      <a:rPr lang="en-US" sz="2000" b="1" i="1" dirty="0">
                        <a:latin typeface="Cambria Math"/>
                      </a:rPr>
                      <m:t> </m:t>
                    </m:r>
                  </m:oMath>
                </a14:m>
                <a:r>
                  <a:rPr lang="en-US" sz="2000" dirty="0"/>
                  <a:t>is </a:t>
                </a:r>
                <a:r>
                  <a:rPr lang="en-US" sz="2000" dirty="0" smtClean="0"/>
                  <a:t>a unary </a:t>
                </a:r>
                <a:r>
                  <a:rPr lang="en-US" sz="2000" dirty="0"/>
                  <a:t>encoding of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/>
                      </a:rPr>
                      <m:t>𝑣</m:t>
                    </m:r>
                    <m:r>
                      <a:rPr lang="en-US" sz="2000" b="1" i="1" dirty="0">
                        <a:latin typeface="Cambria Math"/>
                      </a:rPr>
                      <m:t>,</m:t>
                    </m:r>
                    <m:r>
                      <a:rPr lang="en-US" sz="2000" b="1" i="1" dirty="0">
                        <a:latin typeface="Cambria Math"/>
                      </a:rPr>
                      <m:t>𝒙</m:t>
                    </m:r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r>
                      <a:rPr lang="en-US" sz="2000" b="1" i="1" dirty="0">
                        <a:latin typeface="Cambria Math"/>
                      </a:rPr>
                      <m:t>𝒙</m:t>
                    </m:r>
                    <m:r>
                      <a:rPr lang="en-US" sz="2000" b="1" i="1" dirty="0">
                        <a:latin typeface="Cambria Math"/>
                      </a:rPr>
                      <m:t>′</m:t>
                    </m:r>
                  </m:oMath>
                </a14:m>
                <a:r>
                  <a:rPr lang="en-US" sz="2000" dirty="0"/>
                  <a:t> differ in two locations</a:t>
                </a:r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Intuition</a:t>
                </a:r>
                <a:r>
                  <a:rPr lang="en-US" dirty="0"/>
                  <a:t>: </a:t>
                </a:r>
              </a:p>
              <a:p>
                <a:pPr lvl="1"/>
                <a:r>
                  <a:rPr lang="en-US" dirty="0"/>
                  <a:t>By unary encoding, each location can only be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, </a:t>
                </a:r>
                <a:r>
                  <a:rPr lang="en-US" altLang="zh-CN" dirty="0"/>
                  <a:t>effectively</a:t>
                </a:r>
                <a:r>
                  <a:rPr lang="zh-CN" altLang="en-US" dirty="0"/>
                  <a:t> </a:t>
                </a:r>
                <a:r>
                  <a:rPr lang="en-US" dirty="0"/>
                  <a:t>reducing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in each location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.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(But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privacy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budget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is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halved.)</a:t>
                </a:r>
                <a:endParaRPr lang="en-US" dirty="0"/>
              </a:p>
              <a:p>
                <a:pPr lvl="1"/>
                <a:r>
                  <a:rPr lang="en-US" dirty="0"/>
                  <a:t>When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/>
                  <a:t> is large, UE is better than DE.</a:t>
                </a:r>
              </a:p>
              <a:p>
                <a:r>
                  <a:rPr lang="en-US" dirty="0"/>
                  <a:t>To estimate frequency of each value, do it for each bit.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5770" y="1825625"/>
                <a:ext cx="8621882" cy="4351338"/>
              </a:xfrm>
              <a:blipFill rotWithShape="1">
                <a:blip r:embed="rId3"/>
                <a:stretch>
                  <a:fillRect l="-919" t="-19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2F3C820-DAC2-9345-B5A6-6F1102EAF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42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4B31889-C8A1-BE44-9E3A-812123628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Practice at Scale (Part B)</a:t>
            </a:r>
          </a:p>
        </p:txBody>
      </p:sp>
    </p:spTree>
    <p:extLst>
      <p:ext uri="{BB962C8B-B14F-4D97-AF65-F5344CB8AC3E}">
        <p14:creationId xmlns:p14="http://schemas.microsoft.com/office/powerpoint/2010/main" val="212194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Straight Arrow Connector 5"/>
          <p:cNvSpPr>
            <a:spLocks noChangeShapeType="1"/>
          </p:cNvSpPr>
          <p:nvPr/>
        </p:nvSpPr>
        <p:spPr bwMode="auto">
          <a:xfrm rot="10800000">
            <a:off x="4474740" y="2797492"/>
            <a:ext cx="1951261" cy="1754396"/>
          </a:xfrm>
          <a:prstGeom prst="straightConnector1">
            <a:avLst/>
          </a:prstGeom>
          <a:noFill/>
          <a:ln w="34925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124" name="Straight Arrow Connector 6"/>
          <p:cNvSpPr>
            <a:spLocks noChangeShapeType="1"/>
          </p:cNvSpPr>
          <p:nvPr/>
        </p:nvSpPr>
        <p:spPr bwMode="auto">
          <a:xfrm rot="5400000" flipH="1" flipV="1">
            <a:off x="3158080" y="3292379"/>
            <a:ext cx="1811546" cy="821773"/>
          </a:xfrm>
          <a:prstGeom prst="straightConnector1">
            <a:avLst/>
          </a:prstGeom>
          <a:noFill/>
          <a:ln w="34925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125" name="Straight Arrow Connector 7"/>
          <p:cNvSpPr>
            <a:spLocks noChangeShapeType="1"/>
          </p:cNvSpPr>
          <p:nvPr/>
        </p:nvSpPr>
        <p:spPr bwMode="auto">
          <a:xfrm flipV="1">
            <a:off x="2738566" y="2797492"/>
            <a:ext cx="1736174" cy="1754396"/>
          </a:xfrm>
          <a:prstGeom prst="straightConnector1">
            <a:avLst/>
          </a:prstGeom>
          <a:noFill/>
          <a:ln w="34925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126" name="Straight Arrow Connector 8"/>
          <p:cNvSpPr>
            <a:spLocks noChangeShapeType="1"/>
          </p:cNvSpPr>
          <p:nvPr/>
        </p:nvSpPr>
        <p:spPr bwMode="auto">
          <a:xfrm rot="10800000">
            <a:off x="4495872" y="2816830"/>
            <a:ext cx="1094549" cy="1792208"/>
          </a:xfrm>
          <a:prstGeom prst="straightConnector1">
            <a:avLst/>
          </a:prstGeom>
          <a:noFill/>
          <a:ln w="34925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5127" name="Straight Arrow Connector 9"/>
          <p:cNvSpPr>
            <a:spLocks noChangeShapeType="1"/>
          </p:cNvSpPr>
          <p:nvPr/>
        </p:nvSpPr>
        <p:spPr bwMode="auto">
          <a:xfrm rot="5400000" flipH="1">
            <a:off x="3589972" y="3682258"/>
            <a:ext cx="1811546" cy="42014"/>
          </a:xfrm>
          <a:prstGeom prst="straightConnector1">
            <a:avLst/>
          </a:prstGeom>
          <a:noFill/>
          <a:ln w="34925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pic>
        <p:nvPicPr>
          <p:cNvPr id="5128" name="Picture 5" descr="C:\Documents and Settings\eshi\Local Settings\Temporary Internet Files\Content.IE5\D0FPUIIC\MC900432612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900" y="4257674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6" descr="C:\Documents and Settings\eshi\Local Settings\Temporary Internet Files\Content.IE5\6Q4AUOZR\MC900432657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882" y="4229099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 descr="C:\Documents and Settings\eshi\Local Settings\Temporary Internet Files\Content.IE5\6Y61LH4J\MC900433941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150" y="4143374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22" descr="C:\Documents and Settings\eshi\Local Settings\Temporary Internet Files\Content.IE5\N4S1QQGI\MC900434887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48350" y="4208859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23" descr="C:\Documents and Settings\eshi\Local Settings\Temporary Internet Files\Content.IE5\NQWXM84H\MC900434888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06000" y="4200524"/>
            <a:ext cx="8001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mage result for data mini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979" y="1671163"/>
            <a:ext cx="1588022" cy="114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430287" y="5499961"/>
                <a:ext cx="327334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383" y="6190281"/>
                <a:ext cx="375423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3420308" y="5499961"/>
                <a:ext cx="327334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0411" y="6190281"/>
                <a:ext cx="375423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4385488" y="5499961"/>
                <a:ext cx="327334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7317" y="6190281"/>
                <a:ext cx="375423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475277" y="5499961"/>
                <a:ext cx="327334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0369" y="6190281"/>
                <a:ext cx="375423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501058" y="5499961"/>
                <a:ext cx="327334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350" b="1" i="1" dirty="0">
                          <a:latin typeface="Cambria Math" panose="02040503050406030204" pitchFamily="18" charset="0"/>
                        </a:rPr>
                        <m:t>𝟒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8078" y="6190281"/>
                <a:ext cx="375423" cy="36933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111291" y="3623594"/>
                <a:ext cx="954107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5054" y="3688459"/>
                <a:ext cx="1208985" cy="369332"/>
              </a:xfrm>
              <a:prstGeom prst="rect">
                <a:avLst/>
              </a:prstGeom>
              <a:blipFill rotWithShape="0">
                <a:blip r:embed="rId1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6165775" y="5023885"/>
                <a:ext cx="954107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1033" y="5555513"/>
                <a:ext cx="1208985" cy="369332"/>
              </a:xfrm>
              <a:prstGeom prst="rect">
                <a:avLst/>
              </a:prstGeom>
              <a:blipFill rotWithShape="0">
                <a:blip r:embed="rId15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5160038" y="5023885"/>
                <a:ext cx="954107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0050" y="5555513"/>
                <a:ext cx="1208985" cy="369332"/>
              </a:xfrm>
              <a:prstGeom prst="rect">
                <a:avLst/>
              </a:prstGeom>
              <a:blipFill rotWithShape="0">
                <a:blip r:embed="rId16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4065351" y="5023885"/>
                <a:ext cx="954107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0467" y="5555513"/>
                <a:ext cx="1208985" cy="369332"/>
              </a:xfrm>
              <a:prstGeom prst="rect">
                <a:avLst/>
              </a:prstGeom>
              <a:blipFill rotWithShape="0">
                <a:blip r:embed="rId17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3055622" y="5023885"/>
                <a:ext cx="954107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4162" y="5555513"/>
                <a:ext cx="1208985" cy="369332"/>
              </a:xfrm>
              <a:prstGeom prst="rect">
                <a:avLst/>
              </a:prstGeom>
              <a:blipFill rotWithShape="0">
                <a:blip r:embed="rId18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2111291" y="5023885"/>
                <a:ext cx="954107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5054" y="5555513"/>
                <a:ext cx="1208985" cy="369332"/>
              </a:xfrm>
              <a:prstGeom prst="rect">
                <a:avLst/>
              </a:prstGeom>
              <a:blipFill rotWithShape="0">
                <a:blip r:embed="rId19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609236" y="5023885"/>
                <a:ext cx="322524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648" y="5555513"/>
                <a:ext cx="370614" cy="369332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1609236" y="5499961"/>
                <a:ext cx="327334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648" y="6190281"/>
                <a:ext cx="375424" cy="369332"/>
              </a:xfrm>
              <a:prstGeom prst="rect">
                <a:avLst/>
              </a:prstGeom>
              <a:blipFill rotWithShape="0"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1606192" y="3623594"/>
                <a:ext cx="327334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1589" y="3688459"/>
                <a:ext cx="375423" cy="369332"/>
              </a:xfrm>
              <a:prstGeom prst="rect">
                <a:avLst/>
              </a:prstGeom>
              <a:blipFill rotWithShape="0">
                <a:blip r:embed="rId22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3055622" y="3623594"/>
                <a:ext cx="954107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4162" y="3688459"/>
                <a:ext cx="1208985" cy="369332"/>
              </a:xfrm>
              <a:prstGeom prst="rect">
                <a:avLst/>
              </a:prstGeom>
              <a:blipFill rotWithShape="0">
                <a:blip r:embed="rId23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4061138" y="3623594"/>
                <a:ext cx="954107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850" y="3688459"/>
                <a:ext cx="1208985" cy="369332"/>
              </a:xfrm>
              <a:prstGeom prst="rect">
                <a:avLst/>
              </a:prstGeom>
              <a:blipFill rotWithShape="0">
                <a:blip r:embed="rId24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5160038" y="3623594"/>
                <a:ext cx="954107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0050" y="3688459"/>
                <a:ext cx="1208985" cy="369332"/>
              </a:xfrm>
              <a:prstGeom prst="rect">
                <a:avLst/>
              </a:prstGeom>
              <a:blipFill rotWithShape="0">
                <a:blip r:embed="rId25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6165775" y="3623594"/>
                <a:ext cx="954107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1033" y="3688459"/>
                <a:ext cx="1208985" cy="369332"/>
              </a:xfrm>
              <a:prstGeom prst="rect">
                <a:avLst/>
              </a:prstGeom>
              <a:blipFill rotWithShape="0">
                <a:blip r:embed="rId26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2486256" y="2639278"/>
                <a:ext cx="954107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5007" y="2376038"/>
                <a:ext cx="1208985" cy="369332"/>
              </a:xfrm>
              <a:prstGeom prst="rect">
                <a:avLst/>
              </a:prstGeom>
              <a:blipFill rotWithShape="0">
                <a:blip r:embed="rId2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556182" y="2658992"/>
                <a:ext cx="426720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>
                          <a:latin typeface="Cambria Math" panose="02040503050406030204" pitchFamily="18" charset="0"/>
                        </a:rPr>
                        <m:t>𝚺</m:t>
                      </m:r>
                      <m:r>
                        <a:rPr lang="en-US" sz="1350" b="1" i="1"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4909" y="2402323"/>
                <a:ext cx="522900" cy="369332"/>
              </a:xfrm>
              <a:prstGeom prst="rect">
                <a:avLst/>
              </a:prstGeom>
              <a:blipFill rotWithShape="0">
                <a:blip r:embed="rId28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2372954" y="1671163"/>
                <a:ext cx="1116011" cy="4868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sz="135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350" b="1" i="1"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135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sz="1350" b="1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350" b="1" i="1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135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3938" y="1085217"/>
                <a:ext cx="1423787" cy="618311"/>
              </a:xfrm>
              <a:prstGeom prst="rect">
                <a:avLst/>
              </a:prstGeom>
              <a:blipFill rotWithShape="0"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/>
              <p:cNvSpPr/>
              <p:nvPr/>
            </p:nvSpPr>
            <p:spPr>
              <a:xfrm>
                <a:off x="1613114" y="1816283"/>
                <a:ext cx="311304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>
                          <a:latin typeface="Cambria Math" panose="02040503050406030204" pitchFamily="18" charset="0"/>
                        </a:rPr>
                        <m:t>𝒄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51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0818" y="1278711"/>
                <a:ext cx="354584" cy="369332"/>
              </a:xfrm>
              <a:prstGeom prst="rect">
                <a:avLst/>
              </a:prstGeom>
              <a:blipFill rotWithShape="0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>
            <a:stCxn id="36" idx="0"/>
            <a:endCxn id="5" idx="2"/>
          </p:cNvCxnSpPr>
          <p:nvPr/>
        </p:nvCxnSpPr>
        <p:spPr>
          <a:xfrm flipH="1" flipV="1">
            <a:off x="1770498" y="5323967"/>
            <a:ext cx="2405" cy="1759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5" idx="0"/>
            <a:endCxn id="37" idx="2"/>
          </p:cNvCxnSpPr>
          <p:nvPr/>
        </p:nvCxnSpPr>
        <p:spPr>
          <a:xfrm flipH="1" flipV="1">
            <a:off x="1769859" y="3923676"/>
            <a:ext cx="639" cy="11002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37" idx="0"/>
            <a:endCxn id="6" idx="2"/>
          </p:cNvCxnSpPr>
          <p:nvPr/>
        </p:nvCxnSpPr>
        <p:spPr>
          <a:xfrm flipH="1" flipV="1">
            <a:off x="1769542" y="2959074"/>
            <a:ext cx="317" cy="6645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0"/>
            <a:endCxn id="51" idx="2"/>
          </p:cNvCxnSpPr>
          <p:nvPr/>
        </p:nvCxnSpPr>
        <p:spPr>
          <a:xfrm flipH="1" flipV="1">
            <a:off x="1768766" y="2116365"/>
            <a:ext cx="776" cy="5426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20636" y="2064072"/>
                <a:ext cx="1449243" cy="5162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35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35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35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  <m:r>
                            <a:rPr lang="en-US" sz="135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135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35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181" y="1609095"/>
                <a:ext cx="1872307" cy="657552"/>
              </a:xfrm>
              <a:prstGeom prst="rect">
                <a:avLst/>
              </a:prstGeom>
              <a:blipFill rotWithShape="0"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417192" y="4150836"/>
                <a:ext cx="1157048" cy="4826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35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135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35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55" y="4391448"/>
                <a:ext cx="1484894" cy="612796"/>
              </a:xfrm>
              <a:prstGeom prst="rect">
                <a:avLst/>
              </a:prstGeom>
              <a:blipFill rotWithShape="0"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51340" y="5211199"/>
                <a:ext cx="651845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=4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786" y="5805266"/>
                <a:ext cx="807529" cy="369332"/>
              </a:xfrm>
              <a:prstGeom prst="rect">
                <a:avLst/>
              </a:prstGeom>
              <a:blipFill rotWithShape="0"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/>
          <p:cNvSpPr txBox="1"/>
          <p:nvPr/>
        </p:nvSpPr>
        <p:spPr>
          <a:xfrm>
            <a:off x="2100998" y="3063397"/>
            <a:ext cx="5018884" cy="41549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100" dirty="0"/>
              <a:t>Accuracy </a:t>
            </a:r>
            <a:r>
              <a:rPr lang="en-US" altLang="zh-CN" sz="2100" dirty="0" smtClean="0"/>
              <a:t>increases </a:t>
            </a:r>
            <a:r>
              <a:rPr lang="en-US" altLang="zh-CN" sz="2100" dirty="0"/>
              <a:t>with </a:t>
            </a:r>
            <a:r>
              <a:rPr lang="en-US" altLang="zh-CN" sz="2100" dirty="0" smtClean="0"/>
              <a:t>the number </a:t>
            </a:r>
            <a:r>
              <a:rPr lang="en-US" altLang="zh-CN" sz="2100" dirty="0"/>
              <a:t>of </a:t>
            </a:r>
            <a:r>
              <a:rPr lang="en-US" altLang="zh-CN" sz="2100" dirty="0" smtClean="0"/>
              <a:t>users</a:t>
            </a:r>
            <a:endParaRPr lang="en-US" sz="2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2100998" y="1100207"/>
                <a:ext cx="2285739" cy="415498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/>
                  <a:t>Truth is </a:t>
                </a:r>
                <a14:m>
                  <m:oMath xmlns:m="http://schemas.openxmlformats.org/officeDocument/2006/math">
                    <m:r>
                      <a:rPr lang="en-US" sz="2100" b="1" i="1" dirty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2100" b="1" i="1" dirty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2100" b="1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100" b="1" i="1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21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1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100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1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2100" b="1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altLang="zh-CN" sz="2100" dirty="0"/>
                  <a:t> </a:t>
                </a:r>
                <a:endParaRPr lang="en-US" sz="2100" dirty="0"/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0998" y="1100207"/>
                <a:ext cx="2285739" cy="415498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BDCC2-87C3-BA45-A57F-92835F40FF4D}" type="slidenum">
              <a:rPr lang="en-US" smtClean="0"/>
              <a:t>43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A810429F-AADB-2E45-BDAD-C91E6C74E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Practice at Scale (Part B)</a:t>
            </a:r>
          </a:p>
        </p:txBody>
      </p:sp>
    </p:spTree>
    <p:extLst>
      <p:ext uri="{BB962C8B-B14F-4D97-AF65-F5344CB8AC3E}">
        <p14:creationId xmlns:p14="http://schemas.microsoft.com/office/powerpoint/2010/main" val="239318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/>
      <p:bldP spid="5124" grpId="0" animBg="1"/>
      <p:bldP spid="5125" grpId="0" animBg="1"/>
      <p:bldP spid="5126" grpId="0" animBg="1"/>
      <p:bldP spid="5127" grpId="0" animBg="1"/>
      <p:bldP spid="4" grpId="0"/>
      <p:bldP spid="30" grpId="0"/>
      <p:bldP spid="31" grpId="0"/>
      <p:bldP spid="32" grpId="0"/>
      <p:bldP spid="33" grpId="0"/>
      <p:bldP spid="34" grpId="0"/>
      <p:bldP spid="5" grpId="0"/>
      <p:bldP spid="37" grpId="0"/>
      <p:bldP spid="38" grpId="0"/>
      <p:bldP spid="39" grpId="0"/>
      <p:bldP spid="40" grpId="0"/>
      <p:bldP spid="41" grpId="0"/>
      <p:bldP spid="42" grpId="0"/>
      <p:bldP spid="6" grpId="0"/>
      <p:bldP spid="50" grpId="0"/>
      <p:bldP spid="51" grpId="0"/>
      <p:bldP spid="18" grpId="0"/>
      <p:bldP spid="20" grpId="0"/>
      <p:bldP spid="23" grpId="0"/>
      <p:bldP spid="63" grpId="0" animBg="1"/>
      <p:bldP spid="6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Optimized Unary Encoding (UE)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8042910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In UE, 1 and 0 are treated symmetrically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1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→1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0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→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/>
                      </a:rPr>
                      <m:t>       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1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→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→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  <m:r>
                      <a:rPr lang="en-US" b="0" i="1" smtClean="0">
                        <a:latin typeface="Cambria Math"/>
                      </a:rPr>
                      <m:t>  </m:t>
                    </m:r>
                  </m:oMath>
                </a14:m>
                <a:endParaRPr lang="en-US" dirty="0"/>
              </a:p>
              <a:p>
                <a:r>
                  <a:rPr lang="en-US" altLang="zh-CN" b="1" dirty="0"/>
                  <a:t>Observation: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In the input, there are a lot more 0’s than 1’s when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/>
                      </a:rPr>
                      <m:t>𝑑</m:t>
                    </m:r>
                  </m:oMath>
                </a14:m>
                <a:r>
                  <a:rPr lang="en-US" altLang="zh-CN" dirty="0"/>
                  <a:t> is large.  </a:t>
                </a:r>
              </a:p>
              <a:p>
                <a:r>
                  <a:rPr lang="en-US" altLang="zh-CN" b="1" dirty="0"/>
                  <a:t>Key</a:t>
                </a:r>
                <a:r>
                  <a:rPr lang="zh-CN" altLang="en-US" b="1" dirty="0"/>
                  <a:t> </a:t>
                </a:r>
                <a:r>
                  <a:rPr lang="en-US" altLang="zh-CN" b="1" dirty="0"/>
                  <a:t>Insight: </a:t>
                </a:r>
                <a:r>
                  <a:rPr lang="en-US" altLang="zh-CN" dirty="0"/>
                  <a:t>P</a:t>
                </a:r>
                <a:r>
                  <a:rPr lang="en-US" dirty="0"/>
                  <a:t>erturb 0 and 1 differently and should reduce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→1</m:t>
                        </m:r>
                      </m:sub>
                    </m:sSub>
                  </m:oMath>
                </a14:m>
                <a:r>
                  <a:rPr lang="en-US" dirty="0"/>
                  <a:t> as much as possible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1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→1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 charset="0"/>
                      </a:rPr>
                      <m:t>,</m:t>
                    </m:r>
                    <m:r>
                      <a:rPr lang="en-US" i="1">
                        <a:latin typeface="Cambria Math"/>
                      </a:rPr>
                      <m:t>              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1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→0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den>
                    </m:f>
                  </m:oMath>
                </a14:m>
                <a:endParaRPr lang="en-US" i="1" dirty="0">
                  <a:latin typeface="Cambria Math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→0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i="1" baseline="30000">
                            <a:latin typeface="Cambria Math" panose="02040503050406030204" pitchFamily="18" charset="0"/>
                          </a:rPr>
                          <m:t>𝜀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i="1" baseline="30000">
                            <a:latin typeface="Cambria Math" panose="02040503050406030204" pitchFamily="18" charset="0"/>
                          </a:rPr>
                          <m:t>𝜀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,</m:t>
                    </m:r>
                    <m:r>
                      <a:rPr lang="en-US" b="0" i="1" smtClean="0">
                        <a:latin typeface="Cambria Math"/>
                      </a:rPr>
                      <m:t>        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/>
                          </a:rPr>
                          <m:t>0</m:t>
                        </m:r>
                        <m:r>
                          <a:rPr lang="en-US" i="1">
                            <a:latin typeface="Cambria Math"/>
                            <a:ea typeface="Cambria Math"/>
                          </a:rPr>
                          <m:t>→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i="1" baseline="30000">
                            <a:latin typeface="Cambria Math" panose="02040503050406030204" pitchFamily="18" charset="0"/>
                          </a:rPr>
                          <m:t>𝜀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lang="en-US" i="1" dirty="0">
                  <a:latin typeface="Cambria Math" charset="0"/>
                </a:endParaRPr>
              </a:p>
              <a:p>
                <a:pPr lvl="2"/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→1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0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→1</m:t>
                            </m:r>
                          </m:sub>
                        </m:sSub>
                      </m:den>
                    </m:f>
                    <m:r>
                      <a:rPr lang="en-US" b="1" i="1" dirty="0">
                        <a:latin typeface="Cambria Math"/>
                        <a:ea typeface="Cambria Math"/>
                      </a:rPr>
                      <m:t>×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0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→0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1</m:t>
                            </m:r>
                            <m:r>
                              <a:rPr lang="en-US" i="1">
                                <a:latin typeface="Cambria Math"/>
                                <a:ea typeface="Cambria Math"/>
                              </a:rPr>
                              <m:t>→0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i="1" smtClean="0">
                        <a:latin typeface="Cambria Math"/>
                        <a:ea typeface="Cambria Math"/>
                      </a:rPr>
                      <m:t>≤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𝜖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8042910" cy="4351338"/>
              </a:xfrm>
              <a:blipFill>
                <a:blip r:embed="rId2"/>
                <a:stretch>
                  <a:fillRect l="-1364" t="-3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29811E8-B6F8-FC41-967C-F174D5214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44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AACF64F-6431-F746-9DA0-0CDF9C958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Practice at Scale (Part B)</a:t>
            </a:r>
          </a:p>
        </p:txBody>
      </p:sp>
    </p:spTree>
    <p:extLst>
      <p:ext uri="{BB962C8B-B14F-4D97-AF65-F5344CB8AC3E}">
        <p14:creationId xmlns:p14="http://schemas.microsoft.com/office/powerpoint/2010/main" val="322083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Binary</a:t>
            </a:r>
            <a:r>
              <a:rPr lang="zh-CN" altLang="en-US" dirty="0"/>
              <a:t> </a:t>
            </a:r>
            <a:r>
              <a:rPr lang="en-US" altLang="zh-CN" dirty="0"/>
              <a:t>Local</a:t>
            </a:r>
            <a:r>
              <a:rPr lang="zh-CN" altLang="en-US" dirty="0"/>
              <a:t> </a:t>
            </a:r>
            <a:r>
              <a:rPr lang="en-US" altLang="zh-CN" dirty="0"/>
              <a:t>Hash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538868"/>
                <a:ext cx="8782979" cy="5182711"/>
              </a:xfrm>
            </p:spPr>
            <p:txBody>
              <a:bodyPr>
                <a:noAutofit/>
              </a:bodyPr>
              <a:lstStyle/>
              <a:p>
                <a:r>
                  <a:rPr lang="en-US" dirty="0" smtClean="0"/>
                  <a:t>Each </a:t>
                </a:r>
                <a:r>
                  <a:rPr lang="en-US" dirty="0"/>
                  <a:t>user uses a random hash </a:t>
                </a:r>
                <a:r>
                  <a:rPr lang="en-US" dirty="0" smtClean="0"/>
                  <a:t>f</a:t>
                </a:r>
                <a:r>
                  <a:rPr lang="en-US" dirty="0"/>
                  <a:t>unction</a:t>
                </a:r>
                <a14:m>
                  <m:oMath xmlns:m="http://schemas.openxmlformats.org/officeDocument/2006/math">
                    <m:r>
                      <a:rPr lang="zh-Hans" alt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zh-Hans" b="0" i="0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zh-Hans" alt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from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charset="0"/>
                      </a:rPr>
                      <m:t> </m:t>
                    </m:r>
                    <m:r>
                      <a:rPr lang="en-US" i="1">
                        <a:latin typeface="Cambria Math" charset="0"/>
                      </a:rPr>
                      <m:t>𝐷</m:t>
                    </m:r>
                    <m:r>
                      <m:rPr>
                        <m:nor/>
                      </m:rPr>
                      <a:rPr lang="en-US" b="0" i="0" smtClean="0">
                        <a:latin typeface="Cambria Math" charset="0"/>
                      </a:rPr>
                      <m:t> </m:t>
                    </m:r>
                    <m:r>
                      <m:rPr>
                        <m:nor/>
                      </m:rPr>
                      <a:rPr lang="en-US" dirty="0"/>
                      <m:t>to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 smtClean="0"/>
              </a:p>
              <a:p>
                <a:r>
                  <a:rPr lang="en-US" dirty="0"/>
                  <a:t>The user then perturbs the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hashed</a:t>
                </a:r>
                <a:r>
                  <a:rPr lang="en-US" dirty="0"/>
                  <a:t> bit </a:t>
                </a:r>
                <a:r>
                  <a:rPr lang="en-US" altLang="zh-Hans" dirty="0"/>
                  <a:t>(encode)</a:t>
                </a:r>
                <a:r>
                  <a:rPr lang="zh-Hans" altLang="en-US" dirty="0"/>
                  <a:t> </a:t>
                </a:r>
                <a:r>
                  <a:rPr lang="en-US" dirty="0"/>
                  <a:t>with probabilities</a:t>
                </a:r>
              </a:p>
              <a:p>
                <a:pPr lvl="1"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𝑔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𝑔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457200" lvl="1" indent="0">
                  <a:lnSpc>
                    <a:spcPct val="17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>
                          <a:latin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i="1" dirty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dirty="0">
                                  <a:latin typeface="Cambria Math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 dirty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b="0" i="1" dirty="0" smtClean="0">
                                      <a:latin typeface="Cambria Math" charset="0"/>
                                    </a:rPr>
                                    <m:t>(</m:t>
                                  </m:r>
                                  <m:r>
                                    <a:rPr lang="en-US" b="0" i="1" dirty="0" smtClean="0">
                                      <a:latin typeface="Cambria Math" charset="0"/>
                                    </a:rPr>
                                    <m:t>𝐸</m:t>
                                  </m:r>
                                  <m:d>
                                    <m:dPr>
                                      <m:ctrlPr>
                                        <a:rPr lang="en-US" b="1" i="1" dirty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>
                                          <a:latin typeface="Cambria Math" charset="0"/>
                                        </a:rPr>
                                        <m:t>𝑣</m:t>
                                      </m:r>
                                    </m:e>
                                  </m:d>
                                  <m:r>
                                    <a:rPr lang="en-US" b="1" i="1" dirty="0" smtClean="0">
                                      <a:latin typeface="Cambria Math" charset="0"/>
                                    </a:rPr>
                                    <m:t>)</m:t>
                                  </m:r>
                                  <m:r>
                                    <a:rPr lang="en-US" b="1" i="1" dirty="0">
                                      <a:latin typeface="Cambria Math"/>
                                    </a:rPr>
                                    <m:t>=</m:t>
                                  </m:r>
                                  <m:r>
                                    <a:rPr lang="en-US" altLang="zh-Hans" b="0" i="1" dirty="0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en-US" altLang="zh-Hans" b="0" i="1" dirty="0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Hans" b="0" i="1" dirty="0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altLang="zh-Hans" b="0" i="1" dirty="0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i="1" dirty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dirty="0">
                                  <a:latin typeface="Cambria Math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 dirty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en-US" b="0" i="1" dirty="0" smtClean="0">
                                      <a:latin typeface="Cambria Math" charset="0"/>
                                    </a:rPr>
                                    <m:t>(</m:t>
                                  </m:r>
                                  <m:r>
                                    <a:rPr lang="en-US" b="0" i="1" dirty="0" smtClean="0">
                                      <a:latin typeface="Cambria Math" charset="0"/>
                                    </a:rPr>
                                    <m:t>𝐸</m:t>
                                  </m:r>
                                  <m:d>
                                    <m:dPr>
                                      <m:ctrlPr>
                                        <a:rPr lang="en-US" i="1" dirty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i="1" dirty="0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>
                                              <a:latin typeface="Cambria Math" charset="0"/>
                                            </a:rPr>
                                            <m:t>𝑣</m:t>
                                          </m:r>
                                        </m:e>
                                        <m:sup>
                                          <m:r>
                                            <a:rPr lang="en-US" b="0" i="1" dirty="0">
                                              <a:latin typeface="Cambria Math" panose="02040503050406030204" pitchFamily="18" charset="0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d>
                                  <m:r>
                                    <a:rPr lang="en-US" b="0" i="1" dirty="0" smtClean="0">
                                      <a:latin typeface="Cambria Math" charset="0"/>
                                    </a:rPr>
                                    <m:t>)</m:t>
                                  </m:r>
                                  <m:r>
                                    <a:rPr lang="en-US" b="0" i="1" dirty="0">
                                      <a:latin typeface="Cambria Math"/>
                                    </a:rPr>
                                    <m:t>=</m:t>
                                  </m:r>
                                  <m:r>
                                    <a:rPr lang="en-US" altLang="zh-Hans" b="0" i="1" dirty="0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  <m:r>
                                    <a:rPr lang="en-US" altLang="zh-Hans" b="0" i="1" dirty="0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Hans" b="0" i="1" dirty="0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  <m:r>
                                    <a:rPr lang="en-US" altLang="zh-Hans" b="0" i="1" dirty="0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e>
                          </m:func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</m:den>
                      </m:f>
                      <m:r>
                        <a:rPr lang="en-US" i="1">
                          <a:latin typeface="Cambria Math"/>
                          <a:ea typeface="Cambria Math"/>
                        </a:rPr>
                        <m:t>≤</m:t>
                      </m:r>
                      <m:sSup>
                        <m:sSupPr>
                          <m:ctrlPr>
                            <a:rPr lang="en-US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𝜀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The user then report</a:t>
                </a:r>
                <a:r>
                  <a:rPr lang="en-US" altLang="zh-CN" dirty="0"/>
                  <a:t>s</a:t>
                </a:r>
                <a:r>
                  <a:rPr lang="en-US" dirty="0"/>
                  <a:t> the bit and the hash function</a:t>
                </a:r>
              </a:p>
              <a:p>
                <a:r>
                  <a:rPr lang="en-US" dirty="0"/>
                  <a:t>The aggregator increments the reported group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]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d>
                    <m:r>
                      <a:rPr lang="en-US"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Unbiased Estimation: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⋅</m:t>
                        </m:r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den>
                    </m:f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538868"/>
                <a:ext cx="8782979" cy="5182711"/>
              </a:xfrm>
              <a:blipFill rotWithShape="1">
                <a:blip r:embed="rId3"/>
                <a:stretch>
                  <a:fillRect l="-902" t="-16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C37174D-5AF3-444D-80E3-B71F2D028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45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08537DC-EB36-E44C-8AAF-08A38FA39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Practice at Scale (Part B)</a:t>
            </a:r>
          </a:p>
        </p:txBody>
      </p:sp>
    </p:spTree>
    <p:extLst>
      <p:ext uri="{BB962C8B-B14F-4D97-AF65-F5344CB8AC3E}">
        <p14:creationId xmlns:p14="http://schemas.microsoft.com/office/powerpoint/2010/main" val="101684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BDCC2-87C3-BA45-A57F-92835F40FF4D}" type="slidenum">
              <a:rPr lang="en-US" smtClean="0"/>
              <a:t>46</a:t>
            </a:fld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4792192" y="4355013"/>
            <a:ext cx="142336" cy="2769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Oval 4"/>
          <p:cNvSpPr/>
          <p:nvPr/>
        </p:nvSpPr>
        <p:spPr>
          <a:xfrm>
            <a:off x="5137788" y="4355013"/>
            <a:ext cx="142336" cy="2769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6" descr="C:\Documents and Settings\eshi\Local Settings\Temporary Internet Files\Content.IE5\6Q4AUOZR\MC900432657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671" y="4064888"/>
            <a:ext cx="85725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314083" y="4349060"/>
                <a:ext cx="1322798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charset="0"/>
                        </a:rPr>
                        <m:t>𝑫</m:t>
                      </m:r>
                      <m:r>
                        <a:rPr lang="en-US" sz="1350" b="1" i="1" dirty="0">
                          <a:latin typeface="Cambria Math" charset="0"/>
                        </a:rPr>
                        <m:t>={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1350" b="1" i="1" dirty="0">
                          <a:latin typeface="Cambria Math" charset="0"/>
                        </a:rPr>
                        <m:t>}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4083" y="4349060"/>
                <a:ext cx="1322798" cy="300082"/>
              </a:xfrm>
              <a:prstGeom prst="rect">
                <a:avLst/>
              </a:prstGeom>
              <a:blipFill rotWithShape="0">
                <a:blip r:embed="rId3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/>
          <p:nvPr/>
        </p:nvCxnSpPr>
        <p:spPr>
          <a:xfrm flipH="1" flipV="1">
            <a:off x="4869957" y="4632012"/>
            <a:ext cx="153517" cy="368786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069799" y="4618320"/>
            <a:ext cx="139157" cy="382478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670083" y="4993059"/>
            <a:ext cx="7525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Group 0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023506" y="4064888"/>
            <a:ext cx="153516" cy="311556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223347" y="4064888"/>
            <a:ext cx="139157" cy="297864"/>
          </a:xfrm>
          <a:prstGeom prst="straightConnector1">
            <a:avLst/>
          </a:prstGeom>
          <a:ln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885225" y="3787889"/>
            <a:ext cx="75251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Group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864635" y="3843560"/>
                <a:ext cx="644985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charset="0"/>
                        </a:rPr>
                        <m:t>𝑣</m:t>
                      </m:r>
                      <m:r>
                        <a:rPr lang="en-US" sz="1350" i="1">
                          <a:latin typeface="Cambria Math" charset="0"/>
                        </a:rPr>
                        <m:t>=2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4635" y="3843560"/>
                <a:ext cx="644985" cy="300082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" descr="Image result for data min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900" y="2132962"/>
            <a:ext cx="1588022" cy="114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723652" y="2676693"/>
                <a:ext cx="954107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350" b="1" i="1" dirty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1350" b="1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3652" y="2676693"/>
                <a:ext cx="954107" cy="300082"/>
              </a:xfrm>
              <a:prstGeom prst="rect">
                <a:avLst/>
              </a:prstGeom>
              <a:blipFill rotWithShape="0">
                <a:blip r:embed="rId6"/>
                <a:stretch>
                  <a:fillRect b="-8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4900871" y="2505927"/>
            <a:ext cx="3978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+ 1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38615" y="2504057"/>
            <a:ext cx="3978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+ 1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59138" y="3420888"/>
            <a:ext cx="11676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Group 1={2,4}</a:t>
            </a:r>
          </a:p>
        </p:txBody>
      </p:sp>
      <p:sp>
        <p:nvSpPr>
          <p:cNvPr id="20" name="Line 49"/>
          <p:cNvSpPr>
            <a:spLocks noChangeShapeType="1"/>
          </p:cNvSpPr>
          <p:nvPr/>
        </p:nvSpPr>
        <p:spPr bwMode="auto">
          <a:xfrm flipH="1" flipV="1">
            <a:off x="4165712" y="3290386"/>
            <a:ext cx="10987" cy="553174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3" name="Footer Placeholder 22">
            <a:extLst>
              <a:ext uri="{FF2B5EF4-FFF2-40B4-BE49-F238E27FC236}">
                <a16:creationId xmlns="" xmlns:a16="http://schemas.microsoft.com/office/drawing/2014/main" id="{C55298B8-3784-C847-A964-E4B3254A1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Practice at Scale (Part B)</a:t>
            </a:r>
          </a:p>
        </p:txBody>
      </p:sp>
    </p:spTree>
    <p:extLst>
      <p:ext uri="{BB962C8B-B14F-4D97-AF65-F5344CB8AC3E}">
        <p14:creationId xmlns:p14="http://schemas.microsoft.com/office/powerpoint/2010/main" val="165961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  <p:bldP spid="10" grpId="0"/>
      <p:bldP spid="13" grpId="0"/>
      <p:bldP spid="14" grpId="0"/>
      <p:bldP spid="16" grpId="0"/>
      <p:bldP spid="17" grpId="0"/>
      <p:bldP spid="18" grpId="0"/>
      <p:bldP spid="19" grpId="0"/>
      <p:bldP spid="19" grpId="1"/>
      <p:bldP spid="2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Optimized Local Hash (OLH)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8515350" cy="4351338"/>
              </a:xfrm>
            </p:spPr>
            <p:txBody>
              <a:bodyPr>
                <a:normAutofit/>
              </a:bodyPr>
              <a:lstStyle/>
              <a:p>
                <a:r>
                  <a:rPr lang="en-US" altLang="zh-Hans" dirty="0">
                    <a:solidFill>
                      <a:srgbClr val="C00000"/>
                    </a:solidFill>
                  </a:rPr>
                  <a:t>Observation:</a:t>
                </a:r>
                <a:r>
                  <a:rPr lang="zh-Hans" altLang="en-US" dirty="0">
                    <a:solidFill>
                      <a:srgbClr val="C00000"/>
                    </a:solidFill>
                  </a:rPr>
                  <a:t> </a:t>
                </a:r>
                <a:r>
                  <a:rPr lang="en-US" altLang="zh-Hans" dirty="0"/>
                  <a:t>It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is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not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necessary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to</a:t>
                </a:r>
                <a:r>
                  <a:rPr lang="zh-Hans" altLang="en-US" dirty="0"/>
                  <a:t> </a:t>
                </a:r>
                <a:r>
                  <a:rPr lang="en-US" altLang="zh-Hans" dirty="0" smtClean="0"/>
                  <a:t>hash only to</a:t>
                </a:r>
                <a:r>
                  <a:rPr lang="zh-Hans" altLang="en-US" dirty="0" smtClean="0"/>
                  <a:t> </a:t>
                </a:r>
                <a:r>
                  <a:rPr lang="en-US" altLang="zh-Hans" dirty="0"/>
                  <a:t>one</a:t>
                </a:r>
                <a:r>
                  <a:rPr lang="zh-Hans" altLang="en-US" dirty="0"/>
                  <a:t> </a:t>
                </a:r>
                <a:r>
                  <a:rPr lang="en-US" altLang="zh-Hans" dirty="0" smtClean="0"/>
                  <a:t>bit</a:t>
                </a:r>
                <a:endParaRPr lang="en-US" altLang="zh-Hans" dirty="0"/>
              </a:p>
              <a:p>
                <a:r>
                  <a:rPr lang="en-US" altLang="zh-Hans" dirty="0">
                    <a:solidFill>
                      <a:schemeClr val="accent6"/>
                    </a:solidFill>
                  </a:rPr>
                  <a:t>Conjecture:</a:t>
                </a:r>
                <a:r>
                  <a:rPr lang="zh-Hans" altLang="en-US" dirty="0">
                    <a:solidFill>
                      <a:schemeClr val="accent6"/>
                    </a:solidFill>
                  </a:rPr>
                  <a:t> </a:t>
                </a:r>
                <a:r>
                  <a:rPr lang="en-GB" altLang="zh-Hans" dirty="0" smtClean="0"/>
                  <a:t>H</a:t>
                </a:r>
                <a:r>
                  <a:rPr lang="en-US" altLang="zh-Hans" dirty="0" err="1" smtClean="0"/>
                  <a:t>ashing</a:t>
                </a:r>
                <a:r>
                  <a:rPr lang="zh-Hans" altLang="en-US" dirty="0" smtClean="0"/>
                  <a:t> </a:t>
                </a:r>
                <a:r>
                  <a:rPr lang="en-US" altLang="zh-Hans" dirty="0" smtClean="0"/>
                  <a:t>to</a:t>
                </a:r>
                <a:r>
                  <a:rPr lang="zh-Hans" altLang="en-US" dirty="0" smtClean="0"/>
                  <a:t> </a:t>
                </a:r>
                <a:r>
                  <a:rPr lang="en-US" altLang="zh-Hans" dirty="0"/>
                  <a:t>a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larger</a:t>
                </a:r>
                <a:r>
                  <a:rPr lang="zh-Hans" altLang="en-US" dirty="0"/>
                  <a:t> </a:t>
                </a:r>
                <a:r>
                  <a:rPr lang="en-US" altLang="zh-Hans" dirty="0" smtClean="0"/>
                  <a:t>range might improve</a:t>
                </a:r>
                <a:r>
                  <a:rPr lang="zh-Hans" altLang="en-US" dirty="0" smtClean="0"/>
                  <a:t> </a:t>
                </a:r>
                <a:r>
                  <a:rPr lang="en-US" altLang="zh-Hans" dirty="0"/>
                  <a:t>the</a:t>
                </a:r>
                <a:r>
                  <a:rPr lang="zh-Hans" altLang="en-US" dirty="0"/>
                  <a:t> </a:t>
                </a:r>
                <a:r>
                  <a:rPr lang="en-US" altLang="zh-Hans" dirty="0" smtClean="0"/>
                  <a:t>result</a:t>
                </a:r>
                <a:endParaRPr lang="en-US" altLang="zh-Hans" dirty="0"/>
              </a:p>
              <a:p>
                <a:r>
                  <a:rPr lang="en-GB" altLang="zh-Hans" dirty="0" smtClean="0"/>
                  <a:t>We can choose the range size </a:t>
                </a:r>
                <a:r>
                  <a:rPr lang="en-GB" altLang="zh-Hans" i="1" dirty="0" smtClean="0">
                    <a:solidFill>
                      <a:schemeClr val="accent1"/>
                    </a:solidFill>
                  </a:rPr>
                  <a:t>g</a:t>
                </a:r>
                <a:r>
                  <a:rPr lang="en-GB" altLang="zh-Hans" dirty="0" smtClean="0"/>
                  <a:t> to o</a:t>
                </a:r>
                <a:r>
                  <a:rPr lang="en-US" altLang="zh-Hans" dirty="0" err="1" smtClean="0"/>
                  <a:t>ptimize</a:t>
                </a:r>
                <a:r>
                  <a:rPr lang="zh-Hans" altLang="en-US" dirty="0" smtClean="0"/>
                  <a:t> </a:t>
                </a:r>
                <a:r>
                  <a:rPr lang="en-US" altLang="zh-Hans" dirty="0" smtClean="0"/>
                  <a:t>variance</a:t>
                </a:r>
                <a:endParaRPr lang="en-US" altLang="zh-Hans" dirty="0"/>
              </a:p>
              <a:p>
                <a:r>
                  <a:rPr lang="en-US" altLang="zh-Hans" dirty="0">
                    <a:solidFill>
                      <a:schemeClr val="accent1"/>
                    </a:solidFill>
                  </a:rPr>
                  <a:t>Result:</a:t>
                </a:r>
                <a:r>
                  <a:rPr lang="zh-Hans" altLang="en-US" dirty="0">
                    <a:solidFill>
                      <a:schemeClr val="accent1"/>
                    </a:solidFill>
                  </a:rPr>
                  <a:t> </a:t>
                </a:r>
                <a:r>
                  <a:rPr lang="en-US" altLang="zh-Hans" dirty="0"/>
                  <a:t>W</a:t>
                </a:r>
                <a:r>
                  <a:rPr lang="en-US" dirty="0"/>
                  <a:t>hen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𝑔</m:t>
                    </m:r>
                    <m:r>
                      <a:rPr lang="en-US">
                        <a:latin typeface="Cambria Math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𝜀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charset="0"/>
                      </a:rPr>
                      <m:t>1</m:t>
                    </m:r>
                  </m:oMath>
                </a14:m>
                <a:r>
                  <a:rPr lang="en-US" altLang="zh-Hans" dirty="0"/>
                  <a:t>,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we</a:t>
                </a:r>
                <a:r>
                  <a:rPr lang="zh-Hans" altLang="en-US" dirty="0"/>
                  <a:t> </a:t>
                </a:r>
                <a:r>
                  <a:rPr lang="en-US" altLang="zh-Hans" dirty="0" smtClean="0"/>
                  <a:t>achieve</a:t>
                </a:r>
                <a:r>
                  <a:rPr lang="zh-Hans" altLang="en-US" dirty="0" smtClean="0"/>
                  <a:t> </a:t>
                </a:r>
                <a:r>
                  <a:rPr lang="en-US" altLang="zh-Hans" dirty="0"/>
                  <a:t>better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accuracy.</a:t>
                </a:r>
                <a:endParaRPr lang="en-US" dirty="0"/>
              </a:p>
              <a:p>
                <a:r>
                  <a:rPr lang="en-US" altLang="zh-Hans" dirty="0"/>
                  <a:t>Intuition:</a:t>
                </a:r>
              </a:p>
              <a:p>
                <a:pPr lvl="1"/>
                <a:r>
                  <a:rPr lang="en-US" dirty="0"/>
                  <a:t>In </a:t>
                </a:r>
                <a:r>
                  <a:rPr lang="en-US" dirty="0" smtClean="0"/>
                  <a:t>BLH</a:t>
                </a:r>
                <a:r>
                  <a:rPr lang="en-US" dirty="0"/>
                  <a:t>, secret is </a:t>
                </a:r>
                <a:r>
                  <a:rPr lang="en-US" b="1" dirty="0"/>
                  <a:t>compressed</a:t>
                </a:r>
                <a:r>
                  <a:rPr lang="en-US" dirty="0"/>
                  <a:t> into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bit,</a:t>
                </a:r>
                <a:r>
                  <a:rPr lang="zh-CN" altLang="en-US" dirty="0"/>
                  <a:t> </a:t>
                </a:r>
                <a:r>
                  <a:rPr lang="en-US" altLang="zh-CN" b="1" dirty="0"/>
                  <a:t>perturbed</a:t>
                </a:r>
                <a:r>
                  <a:rPr lang="en-US" dirty="0"/>
                  <a:t> and transmitted.</a:t>
                </a:r>
              </a:p>
              <a:p>
                <a:pPr lvl="1"/>
                <a:r>
                  <a:rPr lang="en-US" altLang="zh-Hans" dirty="0" smtClean="0"/>
                  <a:t>This generalization b</a:t>
                </a:r>
                <a:r>
                  <a:rPr lang="en-US" dirty="0" smtClean="0"/>
                  <a:t>alances </a:t>
                </a:r>
                <a:r>
                  <a:rPr lang="en-US" dirty="0"/>
                  <a:t>between the two </a:t>
                </a:r>
                <a:r>
                  <a:rPr lang="en-US" dirty="0" smtClean="0"/>
                  <a:t>steps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8515350" cy="4351338"/>
              </a:xfrm>
              <a:blipFill rotWithShape="1">
                <a:blip r:embed="rId2"/>
                <a:stretch>
                  <a:fillRect l="-931" t="-19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76BEA71-63AD-7D4E-8D3D-2BA9BF378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47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6F40231-AF12-EB4C-A9DC-230A306F3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Practice at Scale (Part B)</a:t>
            </a:r>
          </a:p>
        </p:txBody>
      </p:sp>
    </p:spTree>
    <p:extLst>
      <p:ext uri="{BB962C8B-B14F-4D97-AF65-F5344CB8AC3E}">
        <p14:creationId xmlns:p14="http://schemas.microsoft.com/office/powerpoint/2010/main" val="240146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Mechanisms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11" y="1775661"/>
            <a:ext cx="8700378" cy="15411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88882" y="1876007"/>
            <a:ext cx="715340" cy="74052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/>
          <p:cNvSpPr/>
          <p:nvPr/>
        </p:nvSpPr>
        <p:spPr>
          <a:xfrm>
            <a:off x="7541480" y="1858874"/>
            <a:ext cx="884292" cy="757658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/>
          <p:cNvSpPr txBox="1"/>
          <p:nvPr/>
        </p:nvSpPr>
        <p:spPr>
          <a:xfrm>
            <a:off x="708486" y="5130295"/>
            <a:ext cx="2601135" cy="738664"/>
          </a:xfrm>
          <a:prstGeom prst="rect">
            <a:avLst/>
          </a:prstGeom>
          <a:solidFill>
            <a:schemeClr val="accent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100" dirty="0"/>
              <a:t>OUE and OLH have the same variance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718228" y="2105424"/>
            <a:ext cx="6733674" cy="218677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/>
          <p:cNvSpPr/>
          <p:nvPr/>
        </p:nvSpPr>
        <p:spPr>
          <a:xfrm>
            <a:off x="2507941" y="1871088"/>
            <a:ext cx="801680" cy="745445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08486" y="3692622"/>
                <a:ext cx="2552044" cy="1061829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/>
                  <a:t>Direct Encoding has greater variance with larger 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en-US" sz="21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486" y="3692622"/>
                <a:ext cx="2552044" cy="10618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708486" y="2339698"/>
            <a:ext cx="7717286" cy="314166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3E249174-E78D-1D43-B32B-897D4C3994C5}"/>
                  </a:ext>
                </a:extLst>
              </p:cNvPr>
              <p:cNvSpPr txBox="1"/>
              <p:nvPr/>
            </p:nvSpPr>
            <p:spPr>
              <a:xfrm>
                <a:off x="3550682" y="3546195"/>
                <a:ext cx="5496336" cy="2677656"/>
              </a:xfrm>
              <a:prstGeom prst="rect">
                <a:avLst/>
              </a:prstGeom>
              <a:solidFill>
                <a:schemeClr val="accent1"/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Hans" sz="2400" dirty="0"/>
                  <a:t>if</a:t>
                </a:r>
                <a:r>
                  <a:rPr lang="zh-Hans" alt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altLang="zh-Hans" sz="2400" b="0" i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Hans" sz="2400">
                        <a:latin typeface="Cambria Math" panose="02040503050406030204" pitchFamily="18" charset="0"/>
                      </a:rPr>
                      <m:t>3</m:t>
                    </m:r>
                    <m:sSup>
                      <m:sSupPr>
                        <m:ctrlPr>
                          <a:rPr lang="en-US" sz="24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𝜀</m:t>
                        </m:r>
                      </m:sup>
                    </m:sSup>
                    <m:r>
                      <a:rPr lang="en-US" altLang="zh-Hans" sz="240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altLang="zh-Han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zh-Hans" altLang="en-US" sz="2400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Hans" sz="2400" dirty="0"/>
              </a:p>
              <a:p>
                <a:r>
                  <a:rPr lang="en-US" altLang="zh-Hans" sz="2400" dirty="0"/>
                  <a:t>	use</a:t>
                </a:r>
                <a:r>
                  <a:rPr lang="zh-Hans" altLang="en-US" sz="2400" dirty="0"/>
                  <a:t> </a:t>
                </a:r>
                <a:r>
                  <a:rPr lang="en-US" altLang="zh-Hans" sz="2400" dirty="0"/>
                  <a:t>DE</a:t>
                </a:r>
              </a:p>
              <a:p>
                <a:r>
                  <a:rPr lang="en-US" altLang="zh-Hans" sz="2400" dirty="0"/>
                  <a:t>else</a:t>
                </a:r>
                <a:r>
                  <a:rPr lang="zh-Hans" altLang="en-US" sz="2400" dirty="0"/>
                  <a:t> </a:t>
                </a:r>
                <a:endParaRPr lang="en-US" altLang="zh-Hans" sz="2400" dirty="0"/>
              </a:p>
              <a:p>
                <a:r>
                  <a:rPr lang="en-US" altLang="zh-Hans" sz="2400" dirty="0"/>
                  <a:t>	if</a:t>
                </a:r>
                <a:r>
                  <a:rPr lang="zh-Hans" altLang="en-US" sz="2400" dirty="0"/>
                  <a:t> </a:t>
                </a:r>
                <a:r>
                  <a:rPr lang="en-US" sz="2400" dirty="0"/>
                  <a:t>communication cost</a:t>
                </a:r>
                <a:r>
                  <a:rPr lang="zh-Hans" altLang="en-US" sz="2400" dirty="0"/>
                  <a:t> </a:t>
                </a:r>
                <a:r>
                  <a:rPr lang="en-US" altLang="zh-Hans" sz="2400" dirty="0"/>
                  <a:t>is</a:t>
                </a:r>
                <a:r>
                  <a:rPr lang="zh-Hans" altLang="en-US" sz="2400" dirty="0"/>
                  <a:t> </a:t>
                </a:r>
                <a:r>
                  <a:rPr lang="en-US" altLang="zh-Hans" sz="2400" dirty="0"/>
                  <a:t>important</a:t>
                </a:r>
              </a:p>
              <a:p>
                <a:r>
                  <a:rPr lang="en-US" altLang="zh-Hans" sz="2400" dirty="0"/>
                  <a:t>		use</a:t>
                </a:r>
                <a:r>
                  <a:rPr lang="zh-Hans" altLang="en-US" sz="2400" dirty="0"/>
                  <a:t> </a:t>
                </a:r>
                <a:r>
                  <a:rPr lang="en-US" altLang="zh-Hans" sz="2400" dirty="0"/>
                  <a:t>OLH</a:t>
                </a:r>
              </a:p>
              <a:p>
                <a:r>
                  <a:rPr lang="en-US" altLang="zh-Hans" sz="2400" dirty="0"/>
                  <a:t>	else</a:t>
                </a:r>
              </a:p>
              <a:p>
                <a:r>
                  <a:rPr lang="en-US" altLang="zh-Hans" sz="2400" dirty="0"/>
                  <a:t>		use</a:t>
                </a:r>
                <a:r>
                  <a:rPr lang="zh-Hans" altLang="en-US" sz="2400" dirty="0"/>
                  <a:t> </a:t>
                </a:r>
                <a:r>
                  <a:rPr lang="en-US" altLang="zh-Hans" sz="2400" dirty="0"/>
                  <a:t>OUE</a:t>
                </a:r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E249174-E78D-1D43-B32B-897D4C3994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0682" y="3546195"/>
                <a:ext cx="5496336" cy="267765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6D8A76C0-8EDA-D640-A2F7-BF474CAE4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48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="" xmlns:a16="http://schemas.microsoft.com/office/drawing/2014/main" id="{148A23E0-A23B-0F4F-8CA3-D938DD998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Practice at Scale (Part B)</a:t>
            </a:r>
          </a:p>
        </p:txBody>
      </p:sp>
    </p:spTree>
    <p:extLst>
      <p:ext uri="{BB962C8B-B14F-4D97-AF65-F5344CB8AC3E}">
        <p14:creationId xmlns:p14="http://schemas.microsoft.com/office/powerpoint/2010/main" val="315581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  <p:bldP spid="12" grpId="1" animBg="1"/>
      <p:bldP spid="1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 answering multiple questions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4"/>
                <a:ext cx="7886700" cy="473497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Work in centralized DP suggest splitting privacy budget</a:t>
                </a:r>
              </a:p>
              <a:p>
                <a:pPr lvl="1"/>
                <a:r>
                  <a:rPr lang="en-US" dirty="0"/>
                  <a:t>E.g. answer two questions with privacy budgets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r>
                  <a:rPr lang="en-US" dirty="0"/>
                  <a:t> each </a:t>
                </a:r>
              </a:p>
              <a:p>
                <a:r>
                  <a:rPr lang="en-US" dirty="0" smtClean="0"/>
                  <a:t>What about in the local case?</a:t>
                </a:r>
              </a:p>
              <a:p>
                <a:r>
                  <a:rPr lang="en-US" dirty="0" smtClean="0"/>
                  <a:t>We can measure </a:t>
                </a:r>
                <a:r>
                  <a:rPr lang="en-US" dirty="0"/>
                  <a:t>the frequency accuracy for one question </a:t>
                </a:r>
              </a:p>
              <a:p>
                <a:pPr lvl="1"/>
                <a:r>
                  <a:rPr lang="en-US" dirty="0" smtClean="0"/>
                  <a:t>Using OLH</a:t>
                </a:r>
                <a:r>
                  <a:rPr lang="en-US" altLang="zh-Hans" dirty="0" smtClean="0"/>
                  <a:t>,</a:t>
                </a:r>
                <a:r>
                  <a:rPr lang="zh-Hans" altLang="en-US" dirty="0" smtClean="0"/>
                  <a:t> </a:t>
                </a:r>
                <a:r>
                  <a:rPr lang="en-US" altLang="zh-Hans" dirty="0"/>
                  <a:t>for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each</a:t>
                </a:r>
                <a:r>
                  <a:rPr lang="zh-Hans" altLang="en-US" dirty="0"/>
                  <a:t> </a:t>
                </a:r>
                <a:r>
                  <a:rPr lang="en-US" altLang="zh-Hans" dirty="0" smtClean="0"/>
                  <a:t>question the normalized variance is</a:t>
                </a:r>
                <a:endParaRPr lang="en-US" dirty="0"/>
              </a:p>
              <a:p>
                <a:pPr lvl="2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𝑉𝑎𝑟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d>
                          <m:dPr>
                            <m:ctrlPr>
                              <a:rPr lang="en-US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(1−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⋅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d>
                          </m:e>
                          <m: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</m:den>
                    </m:f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⋅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sup>
                                </m:sSup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  <m: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 smtClean="0"/>
                  <a:t>Two scenarios:</a:t>
                </a:r>
                <a:endParaRPr lang="en-US" dirty="0"/>
              </a:p>
              <a:p>
                <a:pPr lvl="1"/>
                <a:r>
                  <a:rPr lang="en-US" dirty="0"/>
                  <a:t>Split privacy budget: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𝑉𝑎𝑟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d>
                          <m:dPr>
                            <m:ctrlPr>
                              <a:rPr lang="en-US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⋅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/2</m:t>
                                    </m:r>
                                  </m:sup>
                                </m:sSup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  <m: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</m:den>
                    </m:f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Partition users: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𝑉𝑎𝑟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  <m:d>
                          <m:dPr>
                            <m:ctrlPr>
                              <a:rPr lang="en-US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/</m:t>
                        </m:r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⋅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sup>
                                </m:sSup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  <m: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Algebra shows that it is better to partition users</a:t>
                </a:r>
              </a:p>
              <a:p>
                <a:r>
                  <a:rPr lang="en-US" dirty="0" smtClean="0"/>
                  <a:t>This observation can </a:t>
                </a:r>
                <a:r>
                  <a:rPr lang="en-US" dirty="0"/>
                  <a:t>be generalized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&gt;2</m:t>
                    </m:r>
                  </m:oMath>
                </a14:m>
                <a:r>
                  <a:rPr lang="en-US" dirty="0"/>
                  <a:t> questions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4"/>
                <a:ext cx="7886700" cy="4734973"/>
              </a:xfrm>
              <a:blipFill rotWithShape="1">
                <a:blip r:embed="rId2"/>
                <a:stretch>
                  <a:fillRect l="-1005" t="-24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BDCC2-87C3-BA45-A57F-92835F40FF4D}" type="slidenum">
              <a:rPr lang="en-US" smtClean="0"/>
              <a:t>49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276" y="5155153"/>
            <a:ext cx="471562" cy="362317"/>
          </a:xfrm>
          <a:prstGeom prst="rect">
            <a:avLst/>
          </a:prstGeom>
        </p:spPr>
      </p:pic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7EA1A077-0EDD-5A4F-AA9A-AC85FE014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Practice at Scale (Part B)</a:t>
            </a:r>
          </a:p>
        </p:txBody>
      </p:sp>
    </p:spTree>
    <p:extLst>
      <p:ext uri="{BB962C8B-B14F-4D97-AF65-F5344CB8AC3E}">
        <p14:creationId xmlns:p14="http://schemas.microsoft.com/office/powerpoint/2010/main" val="373276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7F2711-A079-4E18-B1B2-389DF937A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Release Horror Stories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3149" y="2629546"/>
            <a:ext cx="2157507" cy="1615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://www.nyc.gov/html/tlc/includes/site_images/branding/banner.gif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0" y="1430226"/>
            <a:ext cx="7306559" cy="666750"/>
          </a:xfrm>
          <a:prstGeom prst="rect">
            <a:avLst/>
          </a:prstGeom>
          <a:noFill/>
        </p:spPr>
      </p:pic>
      <p:pic>
        <p:nvPicPr>
          <p:cNvPr id="9" name="Picture 2" descr="GIC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215317"/>
            <a:ext cx="3810785" cy="1600200"/>
          </a:xfrm>
          <a:prstGeom prst="rect">
            <a:avLst/>
          </a:prstGeom>
          <a:noFill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999" y="2205427"/>
            <a:ext cx="2517062" cy="20128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3423" y="1668551"/>
            <a:ext cx="4961927" cy="9747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3996" y="2667873"/>
            <a:ext cx="2505756" cy="1393528"/>
          </a:xfrm>
          <a:prstGeom prst="rect">
            <a:avLst/>
          </a:prstGeom>
          <a:effectLst/>
        </p:spPr>
      </p:pic>
      <p:sp>
        <p:nvSpPr>
          <p:cNvPr id="13" name="TextBox 12"/>
          <p:cNvSpPr txBox="1"/>
          <p:nvPr/>
        </p:nvSpPr>
        <p:spPr>
          <a:xfrm>
            <a:off x="761999" y="5521751"/>
            <a:ext cx="5931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n-lt"/>
              </a:rPr>
              <a:t>We need to solve this data release </a:t>
            </a:r>
            <a:r>
              <a:rPr lang="en-GB" sz="2400" dirty="0" smtClean="0">
                <a:latin typeface="+mn-lt"/>
              </a:rPr>
              <a:t>problem ...</a:t>
            </a:r>
            <a:endParaRPr lang="en-GB" sz="2400" dirty="0">
              <a:latin typeface="+mn-lt"/>
            </a:endParaRP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00155" y="4326734"/>
            <a:ext cx="2043841" cy="950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874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D9B118-1575-1141-8249-B57A6A792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Hans" dirty="0" err="1" smtClean="0"/>
              <a:t>Inte</a:t>
            </a:r>
            <a:r>
              <a:rPr lang="en-US" altLang="zh-Hans" dirty="0" err="1" smtClean="0"/>
              <a:t>rpreting</a:t>
            </a:r>
            <a:r>
              <a:rPr lang="zh-Hans" altLang="en-US" dirty="0" smtClean="0"/>
              <a:t> </a:t>
            </a:r>
            <a:r>
              <a:rPr lang="en-US" altLang="zh-Hans" dirty="0"/>
              <a:t>the</a:t>
            </a:r>
            <a:r>
              <a:rPr lang="zh-Hans" altLang="en-US" dirty="0"/>
              <a:t> </a:t>
            </a:r>
            <a:r>
              <a:rPr lang="en-US" altLang="zh-Hans" dirty="0"/>
              <a:t>results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730BB6E-A11C-CB45-84FF-BA60EAC57A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Hans" dirty="0"/>
              <a:t>Amount</a:t>
            </a:r>
            <a:r>
              <a:rPr lang="zh-Hans" altLang="en-US" dirty="0"/>
              <a:t> </a:t>
            </a:r>
            <a:r>
              <a:rPr lang="en-US" altLang="zh-Hans" dirty="0"/>
              <a:t>of</a:t>
            </a:r>
            <a:r>
              <a:rPr lang="zh-Hans" altLang="en-US" dirty="0"/>
              <a:t> </a:t>
            </a:r>
            <a:r>
              <a:rPr lang="en-US" altLang="zh-Hans" dirty="0"/>
              <a:t>noise</a:t>
            </a:r>
            <a:r>
              <a:rPr lang="zh-Hans" altLang="en-US" dirty="0"/>
              <a:t> </a:t>
            </a:r>
            <a:r>
              <a:rPr lang="en-US" altLang="zh-Hans" dirty="0"/>
              <a:t>is</a:t>
            </a:r>
            <a:r>
              <a:rPr lang="zh-Hans" altLang="en-US" dirty="0"/>
              <a:t> </a:t>
            </a:r>
            <a:r>
              <a:rPr lang="en-US" altLang="zh-Hans" dirty="0"/>
              <a:t>constant</a:t>
            </a:r>
            <a:r>
              <a:rPr lang="zh-Hans" altLang="en-US" dirty="0"/>
              <a:t> </a:t>
            </a:r>
            <a:r>
              <a:rPr lang="en-US" altLang="zh-Hans" dirty="0"/>
              <a:t>for</a:t>
            </a:r>
            <a:r>
              <a:rPr lang="zh-Hans" altLang="en-US" dirty="0"/>
              <a:t> </a:t>
            </a:r>
            <a:r>
              <a:rPr lang="en-US" altLang="zh-Hans" dirty="0"/>
              <a:t>each</a:t>
            </a:r>
            <a:r>
              <a:rPr lang="zh-Hans" altLang="en-US" dirty="0"/>
              <a:t> </a:t>
            </a:r>
            <a:r>
              <a:rPr lang="en-US" altLang="zh-Hans" dirty="0"/>
              <a:t>category</a:t>
            </a:r>
          </a:p>
          <a:p>
            <a:r>
              <a:rPr lang="en-US" altLang="zh-Hans" dirty="0"/>
              <a:t>If</a:t>
            </a:r>
            <a:r>
              <a:rPr lang="zh-Hans" altLang="en-US" dirty="0"/>
              <a:t> </a:t>
            </a:r>
            <a:r>
              <a:rPr lang="en-US" altLang="zh-Hans" dirty="0"/>
              <a:t>the</a:t>
            </a:r>
            <a:r>
              <a:rPr lang="zh-Hans" altLang="en-US" dirty="0"/>
              <a:t> </a:t>
            </a:r>
            <a:r>
              <a:rPr lang="en-US" altLang="zh-Hans" dirty="0"/>
              <a:t>true</a:t>
            </a:r>
            <a:r>
              <a:rPr lang="zh-Hans" altLang="en-US" dirty="0"/>
              <a:t> </a:t>
            </a:r>
            <a:r>
              <a:rPr lang="en-US" altLang="zh-Hans" dirty="0"/>
              <a:t>count</a:t>
            </a:r>
            <a:r>
              <a:rPr lang="zh-Hans" altLang="en-US" dirty="0"/>
              <a:t> </a:t>
            </a:r>
            <a:r>
              <a:rPr lang="en-US" altLang="zh-Hans" dirty="0"/>
              <a:t>is</a:t>
            </a:r>
            <a:r>
              <a:rPr lang="zh-Hans" altLang="en-US" dirty="0"/>
              <a:t> </a:t>
            </a:r>
            <a:r>
              <a:rPr lang="en-US" altLang="zh-Hans" dirty="0"/>
              <a:t>small,</a:t>
            </a:r>
            <a:r>
              <a:rPr lang="zh-Hans" altLang="en-US" dirty="0"/>
              <a:t> </a:t>
            </a:r>
            <a:r>
              <a:rPr lang="en-US" altLang="zh-Hans" dirty="0"/>
              <a:t>it</a:t>
            </a:r>
            <a:r>
              <a:rPr lang="zh-Hans" altLang="en-US" dirty="0"/>
              <a:t> </a:t>
            </a:r>
            <a:r>
              <a:rPr lang="en-US" altLang="zh-Hans" dirty="0"/>
              <a:t>may</a:t>
            </a:r>
            <a:r>
              <a:rPr lang="zh-Hans" altLang="en-US" dirty="0"/>
              <a:t> </a:t>
            </a:r>
            <a:r>
              <a:rPr lang="en-US" altLang="zh-Hans" dirty="0"/>
              <a:t>be</a:t>
            </a:r>
            <a:r>
              <a:rPr lang="zh-Hans" altLang="en-US" dirty="0"/>
              <a:t> </a:t>
            </a:r>
            <a:r>
              <a:rPr lang="en-US" altLang="zh-Hans" dirty="0"/>
              <a:t>overwhelmed</a:t>
            </a:r>
            <a:r>
              <a:rPr lang="zh-Hans" altLang="en-US" dirty="0"/>
              <a:t> </a:t>
            </a:r>
            <a:r>
              <a:rPr lang="en-US" altLang="zh-Hans" dirty="0"/>
              <a:t>by</a:t>
            </a:r>
            <a:r>
              <a:rPr lang="zh-Hans" altLang="en-US" dirty="0"/>
              <a:t> </a:t>
            </a:r>
            <a:r>
              <a:rPr lang="en-US" altLang="zh-Hans" dirty="0"/>
              <a:t>the</a:t>
            </a:r>
            <a:r>
              <a:rPr lang="zh-Hans" altLang="en-US" dirty="0"/>
              <a:t> </a:t>
            </a:r>
            <a:r>
              <a:rPr lang="en-US" altLang="zh-Hans" dirty="0"/>
              <a:t>noise,</a:t>
            </a:r>
            <a:r>
              <a:rPr lang="zh-Hans" altLang="en-US" dirty="0"/>
              <a:t> </a:t>
            </a:r>
            <a:r>
              <a:rPr lang="en-US" altLang="zh-Hans" dirty="0"/>
              <a:t>especially</a:t>
            </a:r>
            <a:r>
              <a:rPr lang="zh-Hans" altLang="en-US" dirty="0"/>
              <a:t> </a:t>
            </a:r>
            <a:r>
              <a:rPr lang="en-US" altLang="zh-Hans" dirty="0"/>
              <a:t>when</a:t>
            </a:r>
            <a:r>
              <a:rPr lang="zh-Hans" altLang="en-US" dirty="0"/>
              <a:t> </a:t>
            </a:r>
            <a:r>
              <a:rPr lang="en-US" altLang="zh-Hans" dirty="0"/>
              <a:t>domain</a:t>
            </a:r>
            <a:r>
              <a:rPr lang="zh-Hans" altLang="en-US" dirty="0"/>
              <a:t> </a:t>
            </a:r>
            <a:r>
              <a:rPr lang="en-US" altLang="zh-Hans" dirty="0"/>
              <a:t>size</a:t>
            </a:r>
            <a:r>
              <a:rPr lang="zh-Hans" altLang="en-US" dirty="0"/>
              <a:t> </a:t>
            </a:r>
            <a:r>
              <a:rPr lang="en-US" altLang="zh-Hans" dirty="0"/>
              <a:t>is</a:t>
            </a:r>
            <a:r>
              <a:rPr lang="zh-Hans" altLang="en-US" dirty="0"/>
              <a:t> </a:t>
            </a:r>
            <a:r>
              <a:rPr lang="en-US" altLang="zh-Hans" dirty="0"/>
              <a:t>big</a:t>
            </a:r>
          </a:p>
          <a:p>
            <a:r>
              <a:rPr lang="en-US" altLang="zh-Hans" dirty="0"/>
              <a:t>Estimates</a:t>
            </a:r>
            <a:r>
              <a:rPr lang="zh-Hans" altLang="en-US" dirty="0"/>
              <a:t> </a:t>
            </a:r>
            <a:r>
              <a:rPr lang="en-US" altLang="zh-Hans" dirty="0"/>
              <a:t>that</a:t>
            </a:r>
            <a:r>
              <a:rPr lang="zh-Hans" altLang="en-US" dirty="0"/>
              <a:t> </a:t>
            </a:r>
            <a:r>
              <a:rPr lang="en-US" altLang="zh-Hans" dirty="0"/>
              <a:t>are</a:t>
            </a:r>
            <a:r>
              <a:rPr lang="zh-Hans" altLang="en-US" dirty="0"/>
              <a:t> </a:t>
            </a:r>
            <a:r>
              <a:rPr lang="en-US" altLang="zh-Hans" dirty="0"/>
              <a:t>close</a:t>
            </a:r>
            <a:r>
              <a:rPr lang="zh-Hans" altLang="en-US" dirty="0"/>
              <a:t> </a:t>
            </a:r>
            <a:r>
              <a:rPr lang="en-US" altLang="zh-Hans" dirty="0"/>
              <a:t>to</a:t>
            </a:r>
            <a:r>
              <a:rPr lang="zh-Hans" altLang="en-US" dirty="0"/>
              <a:t> </a:t>
            </a:r>
            <a:r>
              <a:rPr lang="en-US" altLang="zh-Hans" dirty="0"/>
              <a:t>the</a:t>
            </a:r>
            <a:r>
              <a:rPr lang="zh-Hans" altLang="en-US" dirty="0"/>
              <a:t> </a:t>
            </a:r>
            <a:r>
              <a:rPr lang="en-US" altLang="zh-Hans" dirty="0"/>
              <a:t>quantity</a:t>
            </a:r>
            <a:r>
              <a:rPr lang="zh-Hans" altLang="en-US" dirty="0"/>
              <a:t> </a:t>
            </a:r>
            <a:r>
              <a:rPr lang="en-US" altLang="zh-Hans" dirty="0"/>
              <a:t>of</a:t>
            </a:r>
            <a:r>
              <a:rPr lang="zh-Hans" altLang="en-US" dirty="0"/>
              <a:t> </a:t>
            </a:r>
            <a:r>
              <a:rPr lang="en-US" altLang="zh-Hans" dirty="0"/>
              <a:t>noise</a:t>
            </a:r>
            <a:r>
              <a:rPr lang="zh-Hans" altLang="en-US" dirty="0"/>
              <a:t> </a:t>
            </a:r>
            <a:r>
              <a:rPr lang="en-GB" altLang="zh-Hans" dirty="0" smtClean="0"/>
              <a:t>may be treated as effectively </a:t>
            </a:r>
            <a:r>
              <a:rPr lang="en-US" altLang="zh-Hans" dirty="0" smtClean="0"/>
              <a:t>0</a:t>
            </a:r>
            <a:endParaRPr lang="en-US" altLang="zh-Hans" dirty="0"/>
          </a:p>
          <a:p>
            <a:endParaRPr lang="en-US" altLang="zh-Hans" dirty="0"/>
          </a:p>
          <a:p>
            <a:endParaRPr lang="en-US" altLang="zh-Hans" dirty="0"/>
          </a:p>
          <a:p>
            <a:endParaRPr lang="en-US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="" xmlns:a16="http://schemas.microsoft.com/office/drawing/2014/main" id="{1A1B6906-1A1A-4249-95C3-D7E6E39BD129}"/>
              </a:ext>
            </a:extLst>
          </p:cNvPr>
          <p:cNvGraphicFramePr/>
          <p:nvPr/>
        </p:nvGraphicFramePr>
        <p:xfrm>
          <a:off x="1135692" y="4283901"/>
          <a:ext cx="6868439" cy="2574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84507DF-3867-DD40-B2C0-8CA190537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50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B2C181D-3D0A-3F4E-8718-F6CDFBD91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Practice at Scale (Part B)</a:t>
            </a:r>
          </a:p>
        </p:txBody>
      </p:sp>
    </p:spTree>
    <p:extLst>
      <p:ext uri="{BB962C8B-B14F-4D97-AF65-F5344CB8AC3E}">
        <p14:creationId xmlns:p14="http://schemas.microsoft.com/office/powerpoint/2010/main" val="205083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3E2970E0-EE45-A14E-81A7-D9B410D9B393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Hans" dirty="0"/>
              <a:t>Random</a:t>
            </a:r>
            <a:r>
              <a:rPr lang="zh-Hans" altLang="en-US" dirty="0"/>
              <a:t> </a:t>
            </a:r>
            <a:r>
              <a:rPr lang="en-US" altLang="zh-Hans" dirty="0"/>
              <a:t>Response</a:t>
            </a:r>
            <a:r>
              <a:rPr lang="zh-Hans" altLang="en-US" dirty="0"/>
              <a:t> </a:t>
            </a:r>
            <a:endParaRPr lang="en-US" altLang="zh-Hans" dirty="0"/>
          </a:p>
          <a:p>
            <a:r>
              <a:rPr lang="en-US" altLang="zh-Hans" dirty="0"/>
              <a:t>Frequency</a:t>
            </a:r>
            <a:r>
              <a:rPr lang="zh-Hans" altLang="en-US" dirty="0"/>
              <a:t> </a:t>
            </a:r>
            <a:r>
              <a:rPr lang="en-US" altLang="zh-Hans" dirty="0"/>
              <a:t>Oracles</a:t>
            </a:r>
          </a:p>
          <a:p>
            <a:r>
              <a:rPr lang="en-US" altLang="zh-Hans" dirty="0"/>
              <a:t>How</a:t>
            </a:r>
            <a:r>
              <a:rPr lang="zh-Hans" altLang="en-US" dirty="0"/>
              <a:t> </a:t>
            </a:r>
            <a:r>
              <a:rPr lang="en-US" altLang="zh-Hans" dirty="0"/>
              <a:t>to</a:t>
            </a:r>
            <a:r>
              <a:rPr lang="zh-Hans" altLang="en-US" dirty="0"/>
              <a:t> </a:t>
            </a:r>
            <a:r>
              <a:rPr lang="en-US" altLang="zh-Hans" dirty="0"/>
              <a:t>use</a:t>
            </a:r>
            <a:r>
              <a:rPr lang="zh-Hans" altLang="en-US" dirty="0"/>
              <a:t> </a:t>
            </a:r>
            <a:r>
              <a:rPr lang="en-US" altLang="zh-Hans" dirty="0"/>
              <a:t>FO</a:t>
            </a:r>
          </a:p>
          <a:p>
            <a:endParaRPr lang="en-US" altLang="zh-Hans" dirty="0"/>
          </a:p>
          <a:p>
            <a:endParaRPr lang="en-US" altLang="zh-Han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A2B56C-567E-8F43-97BD-8B88EBC72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s" dirty="0"/>
              <a:t>Summary</a:t>
            </a:r>
            <a:r>
              <a:rPr lang="zh-Hans" altLang="en-US" dirty="0"/>
              <a:t> </a:t>
            </a:r>
            <a:r>
              <a:rPr lang="en-US" altLang="zh-Hans" dirty="0"/>
              <a:t>so</a:t>
            </a:r>
            <a:r>
              <a:rPr lang="zh-Hans" altLang="en-US" dirty="0"/>
              <a:t> </a:t>
            </a:r>
            <a:r>
              <a:rPr lang="en-US" altLang="zh-Hans" dirty="0"/>
              <a:t>far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C2CCBFFA-C1C5-BF43-9EF4-2DEDDE50F1CB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3729581"/>
          <a:ext cx="52578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="" xmlns:a16="http://schemas.microsoft.com/office/drawing/2014/main" val="3192044839"/>
                    </a:ext>
                  </a:extLst>
                </a:gridCol>
                <a:gridCol w="2628900">
                  <a:extLst>
                    <a:ext uri="{9D8B030D-6E8A-4147-A177-3AD203B41FA5}">
                      <a16:colId xmlns="" xmlns:a16="http://schemas.microsoft.com/office/drawing/2014/main" val="40808015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ans" dirty="0"/>
                        <a:t>categorical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07312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Hans" dirty="0"/>
                        <a:t>Scalar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ans" dirty="0"/>
                        <a:t>FO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53067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Hans" dirty="0"/>
                        <a:t>Vector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ans" dirty="0"/>
                        <a:t>Split</a:t>
                      </a:r>
                      <a:r>
                        <a:rPr lang="zh-Hans" altLang="en-US" dirty="0"/>
                        <a:t> </a:t>
                      </a:r>
                      <a:r>
                        <a:rPr lang="en-US" altLang="zh-Hans" dirty="0"/>
                        <a:t>Users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22904906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="" xmlns:a16="http://schemas.microsoft.com/office/drawing/2014/main" id="{9ECC4DF4-9486-C54B-A2AC-0D78AE7B1BCF}"/>
              </a:ext>
            </a:extLst>
          </p:cNvPr>
          <p:cNvGraphicFramePr>
            <a:graphicFrameLocks noGrp="1"/>
          </p:cNvGraphicFramePr>
          <p:nvPr/>
        </p:nvGraphicFramePr>
        <p:xfrm>
          <a:off x="5886450" y="3729581"/>
          <a:ext cx="175781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7819">
                  <a:extLst>
                    <a:ext uri="{9D8B030D-6E8A-4147-A177-3AD203B41FA5}">
                      <a16:colId xmlns="" xmlns:a16="http://schemas.microsoft.com/office/drawing/2014/main" val="27559616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Hans" dirty="0"/>
                        <a:t>numerical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6011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ans" dirty="0"/>
                        <a:t>?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18639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Hans" dirty="0"/>
                        <a:t>?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24740938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8306472D-CB93-3048-BF63-C31841C3C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51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E658D258-336C-EF4F-8564-3E19E818E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Practice at Scale (Part B)</a:t>
            </a:r>
          </a:p>
        </p:txBody>
      </p:sp>
    </p:spTree>
    <p:extLst>
      <p:ext uri="{BB962C8B-B14F-4D97-AF65-F5344CB8AC3E}">
        <p14:creationId xmlns:p14="http://schemas.microsoft.com/office/powerpoint/2010/main" val="289908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Mean Oracle</a:t>
            </a:r>
          </a:p>
        </p:txBody>
      </p:sp>
      <p:pic>
        <p:nvPicPr>
          <p:cNvPr id="4" name="Picture 6" descr="C:\Documents and Settings\eshi\Local Settings\Temporary Internet Files\Content.IE5\6Q4AUOZR\MC900432657[1]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83" y="2888039"/>
            <a:ext cx="1285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32412" y="2614205"/>
                <a:ext cx="2706189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takes input value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US" dirty="0"/>
                  <a:t> from domain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and outputs an encoded value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  <a:p>
                <a:pPr marL="214313" indent="-214313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takes an encoded value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outputs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altLang="zh-CN" dirty="0"/>
                  <a:t>.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412" y="2614205"/>
                <a:ext cx="2706189" cy="2308324"/>
              </a:xfrm>
              <a:prstGeom prst="rect">
                <a:avLst/>
              </a:prstGeom>
              <a:blipFill>
                <a:blip r:embed="rId4"/>
                <a:stretch>
                  <a:fillRect l="-2027" t="-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" descr="Image result for data min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578" y="3028247"/>
            <a:ext cx="1588022" cy="114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268378" y="3442149"/>
                <a:ext cx="3713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8378" y="3442149"/>
                <a:ext cx="371384" cy="369332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596743" y="2920928"/>
                <a:ext cx="2547257" cy="15929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𝑀𝑒𝑎𝑛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(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takes reports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from all users and estimates mean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nary>
                      <m:naryPr>
                        <m:chr m:val="∑"/>
                        <m:grow m:val="on"/>
                        <m:subHide m:val="on"/>
                        <m:supHide m:val="on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6743" y="2920928"/>
                <a:ext cx="2547257" cy="1592937"/>
              </a:xfrm>
              <a:prstGeom prst="rect">
                <a:avLst/>
              </a:prstGeom>
              <a:blipFill>
                <a:blip r:embed="rId7"/>
                <a:stretch>
                  <a:fillRect l="-1914" t="-766" r="-3349" b="-21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/>
          <p:cNvCxnSpPr/>
          <p:nvPr/>
        </p:nvCxnSpPr>
        <p:spPr>
          <a:xfrm>
            <a:off x="3916235" y="3787583"/>
            <a:ext cx="920931" cy="5612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Line 49"/>
          <p:cNvSpPr>
            <a:spLocks noChangeShapeType="1"/>
          </p:cNvSpPr>
          <p:nvPr/>
        </p:nvSpPr>
        <p:spPr bwMode="auto">
          <a:xfrm flipV="1">
            <a:off x="2236026" y="3442149"/>
            <a:ext cx="12934" cy="1383172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50"/>
              <p:cNvSpPr>
                <a:spLocks noChangeArrowheads="1"/>
              </p:cNvSpPr>
              <p:nvPr/>
            </p:nvSpPr>
            <p:spPr bwMode="auto">
              <a:xfrm>
                <a:off x="1303704" y="4771203"/>
                <a:ext cx="2982355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CN" sz="2400" dirty="0">
                    <a:solidFill>
                      <a:schemeClr val="folHlink"/>
                    </a:solidFill>
                  </a:rPr>
                  <a:t>Assume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chemeClr val="folHlink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400">
                        <a:solidFill>
                          <a:schemeClr val="folHlink"/>
                        </a:solidFill>
                        <a:latin typeface="Cambria Math" panose="02040503050406030204" pitchFamily="18" charset="0"/>
                      </a:rPr>
                      <m:t>=[−1,+1]</m:t>
                    </m:r>
                  </m:oMath>
                </a14:m>
                <a:endParaRPr lang="en-US" altLang="zh-CN" sz="2400" dirty="0">
                  <a:solidFill>
                    <a:schemeClr val="folHlink"/>
                  </a:solidFill>
                </a:endParaRPr>
              </a:p>
            </p:txBody>
          </p:sp>
        </mc:Choice>
        <mc:Fallback xmlns="">
          <p:sp>
            <p:nvSpPr>
              <p:cNvPr id="13" name="Rectangle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03704" y="4771203"/>
                <a:ext cx="2982355" cy="461665"/>
              </a:xfrm>
              <a:prstGeom prst="rect">
                <a:avLst/>
              </a:prstGeom>
              <a:blipFill>
                <a:blip r:embed="rId8"/>
                <a:stretch>
                  <a:fillRect l="-3272" t="-10667" r="-818" b="-306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Line 49"/>
          <p:cNvSpPr>
            <a:spLocks noChangeShapeType="1"/>
          </p:cNvSpPr>
          <p:nvPr/>
        </p:nvSpPr>
        <p:spPr bwMode="auto">
          <a:xfrm flipH="1" flipV="1">
            <a:off x="5847376" y="4202409"/>
            <a:ext cx="12464" cy="697037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5" name="Rectangle 50"/>
          <p:cNvSpPr>
            <a:spLocks noChangeArrowheads="1"/>
          </p:cNvSpPr>
          <p:nvPr/>
        </p:nvSpPr>
        <p:spPr bwMode="auto">
          <a:xfrm>
            <a:off x="4836482" y="4825321"/>
            <a:ext cx="23103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400" dirty="0">
                <a:solidFill>
                  <a:schemeClr val="folHlink"/>
                </a:solidFill>
              </a:rPr>
              <a:t>Mean estimation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1B9DC321-2953-F348-B9A4-A15972DBD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52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5D9DBCFD-1A99-5743-BF2A-F0D2494DA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Practice at Scale (Part B)</a:t>
            </a:r>
          </a:p>
        </p:txBody>
      </p:sp>
    </p:spTree>
    <p:extLst>
      <p:ext uri="{BB962C8B-B14F-4D97-AF65-F5344CB8AC3E}">
        <p14:creationId xmlns:p14="http://schemas.microsoft.com/office/powerpoint/2010/main" val="342091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3" grpId="0"/>
      <p:bldP spid="14" grpId="0" animBg="1"/>
      <p:bldP spid="1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493C47-A8F5-497F-B391-2C1625638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Numerical Oracles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="" xmlns:a16="http://schemas.microsoft.com/office/drawing/2014/main" id="{480BBA79-825A-4269-9FB8-BF6522521E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dirty="0" smtClean="0"/>
                  <a:t>Apply Laplace/Gaussian noise: noise </a:t>
                </a:r>
                <a:r>
                  <a:rPr lang="en-US" dirty="0"/>
                  <a:t>is too much</a:t>
                </a:r>
              </a:p>
              <a:p>
                <a:r>
                  <a:rPr lang="en-US" dirty="0"/>
                  <a:t>Use any Frequency </a:t>
                </a:r>
                <a:r>
                  <a:rPr lang="en-US" dirty="0" smtClean="0"/>
                  <a:t>Oracle on </a:t>
                </a:r>
                <a:r>
                  <a:rPr lang="en-US" dirty="0"/>
                  <a:t>d</a:t>
                </a:r>
                <a:r>
                  <a:rPr lang="en-US" dirty="0" smtClean="0"/>
                  <a:t>iscretized data</a:t>
                </a:r>
                <a:endParaRPr lang="en-US" dirty="0"/>
              </a:p>
              <a:p>
                <a:pPr lvl="1"/>
                <a:r>
                  <a:rPr lang="en-US" dirty="0" smtClean="0"/>
                  <a:t>Partition the </a:t>
                </a:r>
                <a:r>
                  <a:rPr lang="en-US" dirty="0"/>
                  <a:t>domain range </a:t>
                </a:r>
                <a:r>
                  <a:rPr lang="en-US" dirty="0" smtClean="0"/>
                  <a:t>into </a:t>
                </a:r>
                <a:r>
                  <a:rPr lang="en-US" dirty="0"/>
                  <a:t>many </a:t>
                </a:r>
                <a:r>
                  <a:rPr lang="en-US" dirty="0" smtClean="0"/>
                  <a:t>bins: makes it categorical</a:t>
                </a:r>
                <a:endParaRPr lang="en-US" dirty="0"/>
              </a:p>
              <a:p>
                <a:pPr lvl="1"/>
                <a:r>
                  <a:rPr lang="en-US" dirty="0" smtClean="0"/>
                  <a:t>But, hard to determine the best</a:t>
                </a:r>
                <a:r>
                  <a:rPr lang="zh-Hans" altLang="en-US" dirty="0" smtClean="0"/>
                  <a:t> </a:t>
                </a:r>
                <a:r>
                  <a:rPr lang="en-US" dirty="0"/>
                  <a:t>partition </a:t>
                </a:r>
                <a:r>
                  <a:rPr lang="en-US" dirty="0" smtClean="0"/>
                  <a:t>in advance</a:t>
                </a:r>
                <a:endParaRPr lang="en-US" dirty="0"/>
              </a:p>
              <a:p>
                <a:pPr lvl="1"/>
                <a:r>
                  <a:rPr lang="en-US" dirty="0" smtClean="0"/>
                  <a:t>E.g. </a:t>
                </a:r>
                <a:r>
                  <a:rPr lang="en-US" dirty="0"/>
                  <a:t>all values are 0.01; when there are two bins: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,0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,[0,+1]</m:t>
                    </m:r>
                  </m:oMath>
                </a14:m>
                <a:r>
                  <a:rPr lang="en-US" dirty="0"/>
                  <a:t>, estimation will be far from </a:t>
                </a:r>
                <a:r>
                  <a:rPr lang="en-US" dirty="0" smtClean="0"/>
                  <a:t>truth</a:t>
                </a:r>
              </a:p>
              <a:p>
                <a:r>
                  <a:rPr lang="en-US" dirty="0" smtClean="0">
                    <a:solidFill>
                      <a:srgbClr val="C00000"/>
                    </a:solidFill>
                  </a:rPr>
                  <a:t>Probabilistic Rounding </a:t>
                </a:r>
              </a:p>
              <a:p>
                <a:pPr lvl="1"/>
                <a:r>
                  <a:rPr lang="en-US" dirty="0" smtClean="0"/>
                  <a:t>Discretize </a:t>
                </a:r>
                <a:r>
                  <a:rPr lang="en-US" dirty="0"/>
                  <a:t>the problem, using a data-dependent probability</a:t>
                </a:r>
              </a:p>
              <a:p>
                <a:pPr lvl="1"/>
                <a:r>
                  <a:rPr lang="en-US" dirty="0" smtClean="0"/>
                  <a:t>Encode </a:t>
                </a:r>
                <a:r>
                  <a:rPr lang="en-US" dirty="0"/>
                  <a:t>the value</a:t>
                </a:r>
                <a14:m>
                  <m:oMath xmlns:m="http://schemas.openxmlformats.org/officeDocument/2006/math">
                    <m:r>
                      <a:rPr lang="zh-CN" altLang="en-US" dirty="0">
                        <a:latin typeface="Cambria Math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dirty="0"/>
                  <a:t>into a bit</a:t>
                </a:r>
                <a14:m>
                  <m:oMath xmlns:m="http://schemas.openxmlformats.org/officeDocument/2006/math">
                    <m:d>
                      <m:dPr>
                        <m:begChr m:val=""/>
                        <m:endChr m:val="}"/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∈{−1,+1</m:t>
                        </m:r>
                      </m:e>
                    </m:d>
                  </m:oMath>
                </a14:m>
                <a:endParaRPr lang="en-GB" dirty="0" smtClean="0"/>
              </a:p>
              <a:p>
                <a:pPr lvl="1"/>
                <a:r>
                  <a:rPr lang="en-GB" dirty="0" smtClean="0"/>
                  <a:t>Output +1 </a:t>
                </a:r>
                <a:r>
                  <a:rPr lang="en-GB" dirty="0"/>
                  <a:t>with probability </a:t>
                </a:r>
                <a:r>
                  <a:rPr lang="en-GB" dirty="0" smtClean="0"/>
                  <a:t> </a:t>
                </a:r>
                <a:r>
                  <a:rPr lang="en-GB" dirty="0">
                    <a:solidFill>
                      <a:schemeClr val="accent1"/>
                    </a:solidFill>
                  </a:rPr>
                  <a:t>(1 + </a:t>
                </a:r>
                <a:r>
                  <a:rPr lang="en-GB" dirty="0" smtClean="0">
                    <a:solidFill>
                      <a:schemeClr val="accent1"/>
                    </a:solidFill>
                  </a:rPr>
                  <a:t>((1+v)/2)·(</a:t>
                </a:r>
                <a:r>
                  <a:rPr lang="en-GB" dirty="0">
                    <a:solidFill>
                      <a:schemeClr val="accent1"/>
                    </a:solidFill>
                  </a:rPr>
                  <a:t>e</a:t>
                </a:r>
                <a:r>
                  <a:rPr lang="el-GR" baseline="30000" dirty="0">
                    <a:solidFill>
                      <a:schemeClr val="accent1"/>
                    </a:solidFill>
                  </a:rPr>
                  <a:t>ε</a:t>
                </a:r>
                <a:r>
                  <a:rPr lang="en-GB" dirty="0">
                    <a:solidFill>
                      <a:schemeClr val="accent1"/>
                    </a:solidFill>
                  </a:rPr>
                  <a:t> – 1))/(e</a:t>
                </a:r>
                <a:r>
                  <a:rPr lang="el-GR" baseline="30000" dirty="0">
                    <a:solidFill>
                      <a:schemeClr val="accent1"/>
                    </a:solidFill>
                  </a:rPr>
                  <a:t> ε</a:t>
                </a:r>
                <a:r>
                  <a:rPr lang="en-GB" dirty="0">
                    <a:solidFill>
                      <a:schemeClr val="accent1"/>
                    </a:solidFill>
                  </a:rPr>
                  <a:t> + 1</a:t>
                </a:r>
                <a:r>
                  <a:rPr lang="en-GB" dirty="0" smtClean="0">
                    <a:solidFill>
                      <a:schemeClr val="accent1"/>
                    </a:solidFill>
                  </a:rPr>
                  <a:t>)</a:t>
                </a:r>
              </a:p>
              <a:p>
                <a:pPr lvl="1"/>
                <a:r>
                  <a:rPr lang="en-GB" dirty="0"/>
                  <a:t>Meets LDP, and the mean of reports is unbiased for true mean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480BBA79-825A-4269-9FB8-BF6522521E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005" t="-1961" r="-69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774C1E8-EDAD-154B-BF5F-1732116C7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53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D553F50-5988-DA4F-A7DC-C1B17BB5C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Practice at Scale (Part B)</a:t>
            </a:r>
          </a:p>
        </p:txBody>
      </p:sp>
    </p:spTree>
    <p:extLst>
      <p:ext uri="{BB962C8B-B14F-4D97-AF65-F5344CB8AC3E}">
        <p14:creationId xmlns:p14="http://schemas.microsoft.com/office/powerpoint/2010/main" val="334517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B90DB0-B7A6-4A43-91C5-5FF2375D3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</a:t>
            </a:r>
            <a:r>
              <a:rPr lang="en-US" dirty="0"/>
              <a:t>Numerical Settings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="" xmlns:a16="http://schemas.microsoft.com/office/drawing/2014/main" id="{07B84DA3-248A-4987-B4CE-D654AF8E8E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>
                        <a:latin typeface="Cambria Math" panose="02040503050406030204" pitchFamily="18" charset="0"/>
                      </a:rPr>
                      <m:t>≠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−1,+1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en-US" dirty="0" smtClean="0"/>
                  <a:t>, just scale linearly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−1,+1</m:t>
                        </m:r>
                      </m:e>
                    </m:d>
                  </m:oMath>
                </a14:m>
                <a:r>
                  <a:rPr lang="en-US" dirty="0" smtClean="0"/>
                  <a:t>, use mean oracle,  </a:t>
                </a:r>
                <a:r>
                  <a:rPr lang="en-US" dirty="0"/>
                  <a:t>then </a:t>
                </a:r>
                <a:r>
                  <a:rPr lang="en-US" dirty="0" smtClean="0"/>
                  <a:t>rescale </a:t>
                </a:r>
                <a:r>
                  <a:rPr lang="en-US" dirty="0"/>
                  <a:t>the result </a:t>
                </a:r>
                <a:r>
                  <a:rPr lang="en-US" dirty="0" smtClean="0"/>
                  <a:t>back </a:t>
                </a:r>
                <a:endParaRPr lang="en-US" dirty="0"/>
              </a:p>
              <a:p>
                <a:pPr marL="171450" lvl="1">
                  <a:spcBef>
                    <a:spcPts val="750"/>
                  </a:spcBef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altLang="zh-Hans" dirty="0"/>
                      <m:t>Numerical</m:t>
                    </m:r>
                    <m:r>
                      <m:rPr>
                        <m:nor/>
                      </m:rPr>
                      <a:rPr lang="zh-Hans" altLang="en-US" dirty="0"/>
                      <m:t> </m:t>
                    </m:r>
                    <m:r>
                      <m:rPr>
                        <m:nor/>
                      </m:rPr>
                      <a:rPr lang="en-US" altLang="zh-Hans" dirty="0"/>
                      <m:t>vector</m:t>
                    </m:r>
                    <m:r>
                      <m:rPr>
                        <m:nor/>
                      </m:rPr>
                      <a:rPr lang="zh-Hans" altLang="en-US" dirty="0"/>
                      <m:t> </m:t>
                    </m:r>
                    <m:r>
                      <m:rPr>
                        <m:nor/>
                      </m:rPr>
                      <a:rPr lang="en-US" altLang="zh-Hans" dirty="0"/>
                      <m:t>setting</m:t>
                    </m:r>
                    <m:r>
                      <a:rPr lang="en-GB" altLang="zh-Hans" b="0" i="1" dirty="0" smtClean="0">
                        <a:latin typeface="Cambria Math"/>
                      </a:rPr>
                      <m:t>: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−1,+1</m:t>
                        </m:r>
                      </m:e>
                    </m:d>
                    <m:r>
                      <a:rPr lang="en-US" i="1" baseline="3000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  <a:p>
                <a:pPr lvl="1"/>
                <a:r>
                  <a:rPr lang="en-US" dirty="0" smtClean="0"/>
                  <a:t>Either, split </a:t>
                </a:r>
                <a:r>
                  <a:rPr lang="en-US" dirty="0"/>
                  <a:t>privacy budget </a:t>
                </a:r>
                <a:r>
                  <a:rPr lang="en-US" dirty="0" smtClean="0"/>
                  <a:t>across each of </a:t>
                </a:r>
                <a:r>
                  <a:rPr lang="en-US" i="1" dirty="0" smtClean="0"/>
                  <a:t>d</a:t>
                </a:r>
                <a:r>
                  <a:rPr lang="en-US" dirty="0" smtClean="0"/>
                  <a:t> dimensions</a:t>
                </a:r>
                <a:endParaRPr lang="en-US" dirty="0"/>
              </a:p>
              <a:p>
                <a:pPr lvl="1"/>
                <a:r>
                  <a:rPr lang="en-US" dirty="0" smtClean="0"/>
                  <a:t>Or, report </a:t>
                </a:r>
                <a:r>
                  <a:rPr lang="en-US" dirty="0"/>
                  <a:t>only one dimension (partition users</a:t>
                </a:r>
                <a:r>
                  <a:rPr lang="en-US" dirty="0" smtClean="0"/>
                  <a:t>)</a:t>
                </a:r>
              </a:p>
              <a:p>
                <a:r>
                  <a:rPr lang="en-US" dirty="0" smtClean="0"/>
                  <a:t>These methods proposed variously by 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>
                    <a:solidFill>
                      <a:schemeClr val="tx2"/>
                    </a:solidFill>
                  </a:rPr>
                  <a:t>[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Nguyen et al. arXiv’16]</a:t>
                </a:r>
                <a:r>
                  <a:rPr lang="en-US" dirty="0" smtClean="0"/>
                  <a:t>, </a:t>
                </a:r>
                <a:r>
                  <a:rPr lang="en-US" dirty="0" smtClean="0">
                    <a:solidFill>
                      <a:schemeClr val="tx2"/>
                    </a:solidFill>
                  </a:rPr>
                  <a:t>[Ding et al. </a:t>
                </a:r>
                <a:r>
                  <a:rPr lang="en-US" altLang="zh-CN" dirty="0" smtClean="0">
                    <a:solidFill>
                      <a:schemeClr val="tx2"/>
                    </a:solidFill>
                  </a:rPr>
                  <a:t>NIPS’17]</a:t>
                </a:r>
                <a:endParaRPr lang="en-US" altLang="zh-CN" dirty="0">
                  <a:solidFill>
                    <a:schemeClr val="tx2"/>
                  </a:solidFill>
                </a:endParaRPr>
              </a:p>
              <a:p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7B84DA3-248A-4987-B4CE-D654AF8E8E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005" t="-15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F0BCB1F-2BD3-EB4E-BC54-D87EE10A0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54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595D9BB-CD1A-4F42-A190-BF13889FA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Practice at Scale (Part B)</a:t>
            </a:r>
          </a:p>
        </p:txBody>
      </p:sp>
    </p:spTree>
    <p:extLst>
      <p:ext uri="{BB962C8B-B14F-4D97-AF65-F5344CB8AC3E}">
        <p14:creationId xmlns:p14="http://schemas.microsoft.com/office/powerpoint/2010/main" val="402009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A2B56C-567E-8F43-97BD-8B88EBC72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s" dirty="0"/>
              <a:t>Summary</a:t>
            </a:r>
            <a:r>
              <a:rPr lang="zh-Hans" altLang="en-US" dirty="0"/>
              <a:t> </a:t>
            </a:r>
            <a:r>
              <a:rPr lang="en-US" altLang="zh-Hans" dirty="0"/>
              <a:t>so</a:t>
            </a:r>
            <a:r>
              <a:rPr lang="zh-Hans" altLang="en-US" dirty="0"/>
              <a:t> </a:t>
            </a:r>
            <a:r>
              <a:rPr lang="en-US" altLang="zh-Hans" dirty="0"/>
              <a:t>far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3E2970E0-EE45-A14E-81A7-D9B410D9B393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Hans" dirty="0" smtClean="0"/>
              <a:t>Randomize</a:t>
            </a:r>
            <a:r>
              <a:rPr lang="zh-Hans" altLang="en-US" dirty="0" smtClean="0"/>
              <a:t> </a:t>
            </a:r>
            <a:r>
              <a:rPr lang="en-US" altLang="zh-Hans" dirty="0"/>
              <a:t>Response</a:t>
            </a:r>
            <a:r>
              <a:rPr lang="zh-Hans" altLang="en-US" dirty="0"/>
              <a:t> </a:t>
            </a:r>
            <a:endParaRPr lang="en-US" altLang="zh-Hans" dirty="0"/>
          </a:p>
          <a:p>
            <a:r>
              <a:rPr lang="en-US" altLang="zh-Hans" dirty="0"/>
              <a:t>Frequency</a:t>
            </a:r>
            <a:r>
              <a:rPr lang="zh-Hans" altLang="en-US" dirty="0"/>
              <a:t> </a:t>
            </a:r>
            <a:r>
              <a:rPr lang="en-US" altLang="zh-Hans" dirty="0"/>
              <a:t>Oracles</a:t>
            </a:r>
          </a:p>
          <a:p>
            <a:r>
              <a:rPr lang="en-US" altLang="zh-Hans" dirty="0" smtClean="0"/>
              <a:t>Mean</a:t>
            </a:r>
            <a:r>
              <a:rPr lang="zh-Hans" altLang="en-US" dirty="0" smtClean="0"/>
              <a:t> </a:t>
            </a:r>
            <a:r>
              <a:rPr lang="en-US" altLang="zh-Hans" dirty="0"/>
              <a:t>Oracle</a:t>
            </a:r>
          </a:p>
          <a:p>
            <a:endParaRPr lang="en-US" altLang="zh-Hans" dirty="0"/>
          </a:p>
          <a:p>
            <a:endParaRPr lang="en-US" altLang="zh-Hans" dirty="0"/>
          </a:p>
          <a:p>
            <a:endParaRPr lang="en-US" dirty="0"/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="" xmlns:a16="http://schemas.microsoft.com/office/drawing/2014/main" id="{E9A02503-3A96-F74A-A02B-1DC417FFF35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28650" y="4556298"/>
          <a:ext cx="78867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="" xmlns:a16="http://schemas.microsoft.com/office/drawing/2014/main" val="3192044839"/>
                    </a:ext>
                  </a:extLst>
                </a:gridCol>
                <a:gridCol w="2628900">
                  <a:extLst>
                    <a:ext uri="{9D8B030D-6E8A-4147-A177-3AD203B41FA5}">
                      <a16:colId xmlns="" xmlns:a16="http://schemas.microsoft.com/office/drawing/2014/main" val="4080801575"/>
                    </a:ext>
                  </a:extLst>
                </a:gridCol>
                <a:gridCol w="2628900">
                  <a:extLst>
                    <a:ext uri="{9D8B030D-6E8A-4147-A177-3AD203B41FA5}">
                      <a16:colId xmlns="" xmlns:a16="http://schemas.microsoft.com/office/drawing/2014/main" val="13962348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ans" dirty="0"/>
                        <a:t>categorical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ans" dirty="0"/>
                        <a:t>numerical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07312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Hans" dirty="0"/>
                        <a:t>Scalar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ans" dirty="0"/>
                        <a:t>FO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Hans" dirty="0"/>
                        <a:t>Prob.</a:t>
                      </a:r>
                      <a:r>
                        <a:rPr lang="zh-Hans" altLang="en-US" dirty="0"/>
                        <a:t> </a:t>
                      </a:r>
                      <a:r>
                        <a:rPr lang="en-US" altLang="zh-Hans" dirty="0" err="1"/>
                        <a:t>Assign+RR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530679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Hans" dirty="0"/>
                        <a:t>Vector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ans" dirty="0"/>
                        <a:t>Split</a:t>
                      </a:r>
                      <a:r>
                        <a:rPr lang="zh-Hans" altLang="en-US" dirty="0"/>
                        <a:t> </a:t>
                      </a:r>
                      <a:r>
                        <a:rPr lang="en-US" altLang="zh-Hans" dirty="0"/>
                        <a:t>Users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Hans" dirty="0"/>
                        <a:t>Split</a:t>
                      </a:r>
                      <a:r>
                        <a:rPr lang="zh-Hans" altLang="en-US" dirty="0"/>
                        <a:t> </a:t>
                      </a:r>
                      <a:r>
                        <a:rPr lang="en-US" altLang="zh-Hans" dirty="0"/>
                        <a:t>Users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22904906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32D3EC80-E305-CC4B-89A6-5926C42FB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55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8753BFC-1B42-4C48-9F28-DDB409011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Practice at Scale (Part B)</a:t>
            </a:r>
          </a:p>
        </p:txBody>
      </p:sp>
    </p:spTree>
    <p:extLst>
      <p:ext uri="{BB962C8B-B14F-4D97-AF65-F5344CB8AC3E}">
        <p14:creationId xmlns:p14="http://schemas.microsoft.com/office/powerpoint/2010/main" val="115799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69E9CD-B601-469F-9BAD-E5AAECB4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Heavy Hitter Estimation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F861C51-5F1B-420B-A0E5-AD19B7A77A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A4DBC98-A73F-8A48-8BD1-4D7D24AAB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56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035F056-0F5E-1E4F-829D-761B9206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Practice at Scale (Part B)</a:t>
            </a:r>
          </a:p>
        </p:txBody>
      </p:sp>
    </p:spTree>
    <p:extLst>
      <p:ext uri="{BB962C8B-B14F-4D97-AF65-F5344CB8AC3E}">
        <p14:creationId xmlns:p14="http://schemas.microsoft.com/office/powerpoint/2010/main" val="410511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</a:t>
            </a:r>
            <a:r>
              <a:rPr lang="en-US" altLang="zh-CN" dirty="0" smtClean="0"/>
              <a:t>Heavy Hitter </a:t>
            </a:r>
            <a:r>
              <a:rPr lang="en-US" altLang="zh-CN" dirty="0"/>
              <a:t>problem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49" y="1825625"/>
                <a:ext cx="8053711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Goal: </a:t>
                </a:r>
                <a:r>
                  <a:rPr lang="en-US" dirty="0"/>
                  <a:t>Find the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most frequent values from a </a:t>
                </a:r>
                <a:r>
                  <a:rPr lang="en-US" dirty="0" smtClean="0"/>
                  <a:t>very large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dirty="0"/>
              </a:p>
              <a:p>
                <a:r>
                  <a:rPr lang="en-US" dirty="0">
                    <a:solidFill>
                      <a:srgbClr val="002060"/>
                    </a:solidFill>
                  </a:rPr>
                  <a:t>Scenario</a:t>
                </a:r>
                <a:r>
                  <a:rPr lang="en-US" dirty="0"/>
                  <a:t> (Application): Find the most popular</a:t>
                </a:r>
              </a:p>
              <a:p>
                <a:pPr lvl="1"/>
                <a:r>
                  <a:rPr lang="en-US" dirty="0" err="1"/>
                  <a:t>url</a:t>
                </a:r>
                <a:endParaRPr lang="en-US" dirty="0"/>
              </a:p>
              <a:p>
                <a:pPr lvl="1"/>
                <a:r>
                  <a:rPr lang="en-US" dirty="0"/>
                  <a:t>hashtag</a:t>
                </a:r>
              </a:p>
              <a:p>
                <a:pPr lvl="1"/>
                <a:r>
                  <a:rPr lang="en-US" dirty="0"/>
                  <a:t>new </a:t>
                </a:r>
                <a:r>
                  <a:rPr lang="en-US" dirty="0" smtClean="0"/>
                  <a:t>phrase…</a:t>
                </a:r>
                <a:endParaRPr lang="en-US" dirty="0"/>
              </a:p>
              <a:p>
                <a:r>
                  <a:rPr lang="en-US" dirty="0">
                    <a:solidFill>
                      <a:srgbClr val="00B050"/>
                    </a:solidFill>
                  </a:rPr>
                  <a:t>Assumption</a:t>
                </a:r>
                <a:r>
                  <a:rPr lang="en-US" dirty="0"/>
                  <a:t>: </a:t>
                </a:r>
              </a:p>
              <a:p>
                <a:pPr lvl="1"/>
                <a:r>
                  <a:rPr lang="en-US" dirty="0"/>
                  <a:t>each user has a single value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and it is represented in bits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zh-Hans" altLang="en-US" dirty="0"/>
                  <a:t> </a:t>
                </a:r>
                <a:r>
                  <a:rPr lang="en-US" altLang="zh-Hans" dirty="0"/>
                  <a:t>is</a:t>
                </a:r>
                <a:r>
                  <a:rPr lang="en-US" dirty="0"/>
                  <a:t> large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(when</a:t>
                </a:r>
                <a:r>
                  <a:rPr lang="zh-Hans" alt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zh-Hans" altLang="en-US" dirty="0"/>
                  <a:t> </a:t>
                </a:r>
                <a:r>
                  <a:rPr lang="en-US" altLang="zh-Hans" dirty="0"/>
                  <a:t>is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small,</a:t>
                </a:r>
                <a:r>
                  <a:rPr lang="zh-Hans" altLang="en-US" dirty="0"/>
                  <a:t> </a:t>
                </a:r>
                <a:r>
                  <a:rPr lang="en-GB" altLang="zh-Hans" dirty="0" smtClean="0"/>
                  <a:t>just a </a:t>
                </a:r>
                <a:r>
                  <a:rPr lang="en-US" altLang="zh-Hans" dirty="0" smtClean="0"/>
                  <a:t>frequency</a:t>
                </a:r>
                <a:r>
                  <a:rPr lang="zh-Hans" altLang="en-US" dirty="0" smtClean="0"/>
                  <a:t> </a:t>
                </a:r>
                <a:r>
                  <a:rPr lang="en-US" altLang="zh-Hans" dirty="0"/>
                  <a:t>oracle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suffices)</a:t>
                </a:r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825625"/>
                <a:ext cx="8053711" cy="4351338"/>
              </a:xfrm>
              <a:blipFill rotWithShape="1">
                <a:blip r:embed="rId3"/>
                <a:stretch>
                  <a:fillRect l="-984" t="-19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3054349" y="2944564"/>
            <a:ext cx="18473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35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B92F9DE-EF55-BC49-8E8E-3B1808EA5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57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3B345475-7810-A54F-851B-CFF52A8D4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Practice at Scale (Part B)</a:t>
            </a:r>
          </a:p>
        </p:txBody>
      </p:sp>
    </p:spTree>
    <p:extLst>
      <p:ext uri="{BB962C8B-B14F-4D97-AF65-F5344CB8AC3E}">
        <p14:creationId xmlns:p14="http://schemas.microsoft.com/office/powerpoint/2010/main" val="159902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s" dirty="0"/>
              <a:t>A</a:t>
            </a:r>
            <a:r>
              <a:rPr lang="zh-Hans" altLang="en-US" dirty="0"/>
              <a:t> </a:t>
            </a:r>
            <a:r>
              <a:rPr lang="en-US" altLang="zh-Hans" dirty="0"/>
              <a:t>First</a:t>
            </a:r>
            <a:r>
              <a:rPr lang="zh-Hans" altLang="en-US" dirty="0"/>
              <a:t> </a:t>
            </a:r>
            <a:r>
              <a:rPr lang="en-US" altLang="zh-Hans" dirty="0"/>
              <a:t>Solution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49" y="1825625"/>
                <a:ext cx="8515351" cy="4351338"/>
              </a:xfrm>
            </p:spPr>
            <p:txBody>
              <a:bodyPr/>
              <a:lstStyle/>
              <a:p>
                <a:r>
                  <a:rPr lang="en-US" altLang="zh-Hans" dirty="0">
                    <a:solidFill>
                      <a:srgbClr val="002060"/>
                    </a:solidFill>
                  </a:rPr>
                  <a:t>Simpler</a:t>
                </a:r>
                <a:r>
                  <a:rPr lang="zh-Hans" altLang="en-US" dirty="0">
                    <a:solidFill>
                      <a:srgbClr val="002060"/>
                    </a:solidFill>
                  </a:rPr>
                  <a:t> </a:t>
                </a:r>
                <a:r>
                  <a:rPr lang="en-US" dirty="0">
                    <a:solidFill>
                      <a:srgbClr val="002060"/>
                    </a:solidFill>
                  </a:rPr>
                  <a:t>Goal</a:t>
                </a:r>
                <a:r>
                  <a:rPr lang="en-US" dirty="0"/>
                  <a:t>: Find </a:t>
                </a:r>
                <a:r>
                  <a:rPr lang="en-US" altLang="zh-Hans" dirty="0"/>
                  <a:t>one</a:t>
                </a:r>
                <a:r>
                  <a:rPr lang="en-US" dirty="0"/>
                  <a:t> </a:t>
                </a:r>
                <a:r>
                  <a:rPr lang="en-US" dirty="0" smtClean="0"/>
                  <a:t>overwhelmingly frequent </a:t>
                </a:r>
                <a:r>
                  <a:rPr lang="en-US" dirty="0"/>
                  <a:t>value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dirty="0"/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Idea: </a:t>
                </a:r>
              </a:p>
              <a:p>
                <a:pPr lvl="1"/>
                <a:r>
                  <a:rPr lang="en-US" altLang="zh-Hans" dirty="0"/>
                  <a:t>Users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are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partitioned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into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four</a:t>
                </a:r>
                <a:r>
                  <a:rPr lang="zh-Hans" altLang="en-US" dirty="0"/>
                  <a:t> </a:t>
                </a:r>
                <a:r>
                  <a:rPr lang="en-US" altLang="zh-Hans" dirty="0" smtClean="0"/>
                  <a:t>groups (say)</a:t>
                </a:r>
                <a:endParaRPr lang="en-US" altLang="zh-Hans" dirty="0"/>
              </a:p>
              <a:p>
                <a:pPr lvl="1"/>
                <a:r>
                  <a:rPr lang="en-US" altLang="zh-Hans" dirty="0"/>
                  <a:t>Each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user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reports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one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portion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of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its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string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(segment)</a:t>
                </a:r>
              </a:p>
              <a:p>
                <a:pPr lvl="1"/>
                <a:r>
                  <a:rPr lang="en-US" altLang="zh-Hans" dirty="0"/>
                  <a:t>Server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queries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FO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to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one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find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frequent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pattern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in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each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segment</a:t>
                </a:r>
              </a:p>
              <a:p>
                <a:pPr lvl="1"/>
                <a:r>
                  <a:rPr lang="en-US" altLang="zh-Hans" dirty="0"/>
                  <a:t>Concatenate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the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four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frequent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patterns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49" y="1825625"/>
                <a:ext cx="8515351" cy="4351338"/>
              </a:xfrm>
              <a:blipFill rotWithShape="1">
                <a:blip r:embed="rId3"/>
                <a:stretch>
                  <a:fillRect l="-931" t="-19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BDCC2-87C3-BA45-A57F-92835F40FF4D}" type="slidenum">
              <a:rPr lang="en-US" smtClean="0"/>
              <a:t>58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54349" y="2944564"/>
            <a:ext cx="18473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4714711"/>
            <a:ext cx="2464235" cy="1737824"/>
          </a:xfrm>
          <a:prstGeom prst="rect">
            <a:avLst/>
          </a:prstGeom>
        </p:spPr>
      </p:pic>
      <p:sp>
        <p:nvSpPr>
          <p:cNvPr id="6" name="Line 49"/>
          <p:cNvSpPr>
            <a:spLocks noChangeShapeType="1"/>
          </p:cNvSpPr>
          <p:nvPr/>
        </p:nvSpPr>
        <p:spPr bwMode="auto">
          <a:xfrm flipH="1">
            <a:off x="2612309" y="5583623"/>
            <a:ext cx="1221581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triangle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761" y="5226386"/>
            <a:ext cx="714475" cy="714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447" y="5226385"/>
            <a:ext cx="714475" cy="714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132" y="5226385"/>
            <a:ext cx="714475" cy="7144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818" y="5226384"/>
            <a:ext cx="714475" cy="7144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8FF3FCF-A378-2045-80B4-64D9CBF9854E}"/>
              </a:ext>
            </a:extLst>
          </p:cNvPr>
          <p:cNvSpPr txBox="1"/>
          <p:nvPr/>
        </p:nvSpPr>
        <p:spPr>
          <a:xfrm>
            <a:off x="4726358" y="539895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ans" dirty="0"/>
              <a:t>+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61CF66A-3A2A-ED41-8172-569514C065C5}"/>
              </a:ext>
            </a:extLst>
          </p:cNvPr>
          <p:cNvSpPr txBox="1"/>
          <p:nvPr/>
        </p:nvSpPr>
        <p:spPr>
          <a:xfrm>
            <a:off x="5817550" y="538989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ans" dirty="0"/>
              <a:t>+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7069EDB-6AE2-DA4A-89ED-A010C3AEEB41}"/>
              </a:ext>
            </a:extLst>
          </p:cNvPr>
          <p:cNvSpPr txBox="1"/>
          <p:nvPr/>
        </p:nvSpPr>
        <p:spPr>
          <a:xfrm>
            <a:off x="6929236" y="540247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ans" dirty="0"/>
              <a:t>+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="" xmlns:a16="http://schemas.microsoft.com/office/drawing/2014/main" id="{67522113-7F5E-A54F-859E-7045D01F1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Practice at Scale (Part B)</a:t>
            </a:r>
          </a:p>
        </p:txBody>
      </p:sp>
    </p:spTree>
    <p:extLst>
      <p:ext uri="{BB962C8B-B14F-4D97-AF65-F5344CB8AC3E}">
        <p14:creationId xmlns:p14="http://schemas.microsoft.com/office/powerpoint/2010/main" val="32325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14" grpId="0"/>
      <p:bldP spid="1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ans" dirty="0"/>
              <a:t>A</a:t>
            </a:r>
            <a:r>
              <a:rPr lang="zh-Hans" altLang="en-US" dirty="0"/>
              <a:t> </a:t>
            </a:r>
            <a:r>
              <a:rPr lang="en-US" altLang="zh-Hans" dirty="0"/>
              <a:t>First</a:t>
            </a:r>
            <a:r>
              <a:rPr lang="zh-Hans" altLang="en-US" dirty="0"/>
              <a:t> </a:t>
            </a:r>
            <a:r>
              <a:rPr lang="en-US" altLang="zh-Hans" dirty="0"/>
              <a:t>Solution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>
                    <a:solidFill>
                      <a:srgbClr val="002060"/>
                    </a:solidFill>
                  </a:rPr>
                  <a:t>General Goal</a:t>
                </a:r>
                <a:r>
                  <a:rPr lang="en-US" dirty="0">
                    <a:solidFill>
                      <a:srgbClr val="002060"/>
                    </a:solidFill>
                  </a:rPr>
                  <a:t>: </a:t>
                </a:r>
                <a:r>
                  <a:rPr lang="en-US" dirty="0"/>
                  <a:t>Find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most frequent values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dirty="0"/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Idea: </a:t>
                </a:r>
              </a:p>
              <a:p>
                <a:pPr lvl="1"/>
                <a:r>
                  <a:rPr lang="en-US" altLang="zh-Hans" dirty="0"/>
                  <a:t>Server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use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FO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to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find</a:t>
                </a:r>
                <a:r>
                  <a:rPr lang="zh-Hans" alt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Hans" dirty="0"/>
                  <a:t>frequent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patterns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in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each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segment</a:t>
                </a:r>
              </a:p>
              <a:p>
                <a:pPr lvl="1"/>
                <a:r>
                  <a:rPr lang="en-US" altLang="zh-Hans" dirty="0"/>
                  <a:t>Calculate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the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Cartesian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product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of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the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four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sets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of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frequent</a:t>
                </a:r>
                <a:r>
                  <a:rPr lang="zh-Hans" altLang="en-US" dirty="0"/>
                  <a:t> </a:t>
                </a:r>
                <a:r>
                  <a:rPr lang="en-US" altLang="zh-Hans" dirty="0"/>
                  <a:t>patterns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1005" t="-19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BDCC2-87C3-BA45-A57F-92835F40FF4D}" type="slidenum">
              <a:rPr lang="en-US" smtClean="0"/>
              <a:t>59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54349" y="2944564"/>
            <a:ext cx="18473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29" y="4406270"/>
            <a:ext cx="2464235" cy="1737824"/>
          </a:xfrm>
          <a:prstGeom prst="rect">
            <a:avLst/>
          </a:prstGeom>
        </p:spPr>
      </p:pic>
      <p:sp>
        <p:nvSpPr>
          <p:cNvPr id="6" name="Line 49"/>
          <p:cNvSpPr>
            <a:spLocks noChangeShapeType="1"/>
          </p:cNvSpPr>
          <p:nvPr/>
        </p:nvSpPr>
        <p:spPr bwMode="auto">
          <a:xfrm flipH="1">
            <a:off x="2628289" y="5275182"/>
            <a:ext cx="1221581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 type="triangle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35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741" y="4917945"/>
            <a:ext cx="714475" cy="714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427" y="4917944"/>
            <a:ext cx="714475" cy="7144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112" y="4917944"/>
            <a:ext cx="714475" cy="7144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798" y="4917943"/>
            <a:ext cx="714475" cy="7144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56AE753-CE93-4EB6-8C3B-2FCC8DDE18B9}"/>
              </a:ext>
            </a:extLst>
          </p:cNvPr>
          <p:cNvSpPr txBox="1"/>
          <p:nvPr/>
        </p:nvSpPr>
        <p:spPr>
          <a:xfrm>
            <a:off x="2335986" y="2966536"/>
            <a:ext cx="4472027" cy="106182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100" dirty="0"/>
              <a:t>Drawback: </a:t>
            </a:r>
          </a:p>
          <a:p>
            <a:pPr algn="ctr"/>
            <a:r>
              <a:rPr lang="en-US" altLang="zh-CN" sz="2100" dirty="0"/>
              <a:t>Composing the four segment candidate sets gives a very large set of results.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7C0F64B-1946-374A-9A5C-512C1351F652}"/>
              </a:ext>
            </a:extLst>
          </p:cNvPr>
          <p:cNvSpPr txBox="1"/>
          <p:nvPr/>
        </p:nvSpPr>
        <p:spPr>
          <a:xfrm>
            <a:off x="4726358" y="5085805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ans" dirty="0"/>
              <a:t>x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9D538ED-A6F9-684D-8B48-1D3E38856487}"/>
              </a:ext>
            </a:extLst>
          </p:cNvPr>
          <p:cNvSpPr txBox="1"/>
          <p:nvPr/>
        </p:nvSpPr>
        <p:spPr>
          <a:xfrm>
            <a:off x="5817550" y="5076744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ans" dirty="0"/>
              <a:t>x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76371C0-86B8-574F-BCA2-C87E8934EA33}"/>
              </a:ext>
            </a:extLst>
          </p:cNvPr>
          <p:cNvSpPr txBox="1"/>
          <p:nvPr/>
        </p:nvSpPr>
        <p:spPr>
          <a:xfrm>
            <a:off x="6929236" y="5089326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ans" dirty="0"/>
              <a:t>x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="" xmlns:a16="http://schemas.microsoft.com/office/drawing/2014/main" id="{CD52BC16-4C58-9342-9C75-B59E91BCC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Practice at Scale (Part B)</a:t>
            </a:r>
          </a:p>
        </p:txBody>
      </p:sp>
    </p:spTree>
    <p:extLst>
      <p:ext uri="{BB962C8B-B14F-4D97-AF65-F5344CB8AC3E}">
        <p14:creationId xmlns:p14="http://schemas.microsoft.com/office/powerpoint/2010/main" val="129491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7" grpId="0"/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7F2711-A079-4E18-B1B2-389DF937A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But Why Release Data?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Urban mobility modeling at scale</a:t>
            </a:r>
          </a:p>
          <a:p>
            <a:pPr lvl="1"/>
            <a:r>
              <a:rPr lang="en-US" dirty="0"/>
              <a:t>Smart traffic design is critical, congestion is getting </a:t>
            </a:r>
            <a:r>
              <a:rPr lang="en-US" dirty="0" smtClean="0"/>
              <a:t>worse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484" y="1712120"/>
            <a:ext cx="5763705" cy="325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5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approaches to heavy hitters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8417696" cy="4636135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Building a </a:t>
            </a:r>
            <a:r>
              <a:rPr lang="en-US" dirty="0" err="1"/>
              <a:t>rappor</a:t>
            </a:r>
            <a:r>
              <a:rPr lang="en-US" dirty="0"/>
              <a:t> with the unknown: Privacy-preserving learning of associations and data dictionaries </a:t>
            </a:r>
          </a:p>
          <a:p>
            <a:pPr lvl="1"/>
            <a:r>
              <a:rPr lang="en-US" dirty="0"/>
              <a:t>G. Fanti, V. </a:t>
            </a:r>
            <a:r>
              <a:rPr lang="en-US" dirty="0" err="1"/>
              <a:t>Pihur</a:t>
            </a:r>
            <a:r>
              <a:rPr lang="en-US" dirty="0"/>
              <a:t>, and U. </a:t>
            </a:r>
            <a:r>
              <a:rPr lang="en-US" dirty="0" err="1"/>
              <a:t>Erlingsson</a:t>
            </a:r>
            <a:r>
              <a:rPr lang="en-US" dirty="0"/>
              <a:t>,</a:t>
            </a:r>
            <a:r>
              <a:rPr lang="en-US" altLang="zh-CN" dirty="0"/>
              <a:t> </a:t>
            </a:r>
            <a:r>
              <a:rPr lang="en-US" dirty="0" err="1"/>
              <a:t>PoPETS</a:t>
            </a:r>
            <a:r>
              <a:rPr lang="en-US" dirty="0"/>
              <a:t> 2016.</a:t>
            </a:r>
            <a:endParaRPr lang="en-US" altLang="zh-CN" dirty="0"/>
          </a:p>
          <a:p>
            <a:pPr lvl="1"/>
            <a:r>
              <a:rPr lang="en-US" dirty="0">
                <a:solidFill>
                  <a:srgbClr val="C00000"/>
                </a:solidFill>
              </a:rPr>
              <a:t>Segment Pair </a:t>
            </a:r>
            <a:r>
              <a:rPr lang="en-US" dirty="0" smtClean="0">
                <a:solidFill>
                  <a:srgbClr val="C00000"/>
                </a:solidFill>
              </a:rPr>
              <a:t>Method</a:t>
            </a:r>
            <a:r>
              <a:rPr lang="en-US" dirty="0" smtClean="0"/>
              <a:t>, from Google/</a:t>
            </a:r>
            <a:r>
              <a:rPr lang="en-US" dirty="0" err="1" smtClean="0"/>
              <a:t>Rappor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Local, Private, Efficient Protocols for Succinct Histograms</a:t>
            </a:r>
          </a:p>
          <a:p>
            <a:pPr lvl="1"/>
            <a:r>
              <a:rPr lang="en-US" dirty="0"/>
              <a:t>R. </a:t>
            </a:r>
            <a:r>
              <a:rPr lang="en-US" dirty="0" err="1"/>
              <a:t>Bassily</a:t>
            </a:r>
            <a:r>
              <a:rPr lang="en-US" dirty="0"/>
              <a:t>, A. Smith.  STOC 2015.</a:t>
            </a:r>
            <a:endParaRPr lang="en-US" altLang="zh-CN" dirty="0"/>
          </a:p>
          <a:p>
            <a:pPr lvl="1"/>
            <a:r>
              <a:rPr lang="en-US" dirty="0">
                <a:solidFill>
                  <a:srgbClr val="C00000"/>
                </a:solidFill>
              </a:rPr>
              <a:t>Multiple Channel Method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Prefix Extending</a:t>
            </a:r>
            <a:r>
              <a:rPr lang="zh-Hans" altLang="en-US" dirty="0">
                <a:solidFill>
                  <a:srgbClr val="C00000"/>
                </a:solidFill>
              </a:rPr>
              <a:t> </a:t>
            </a:r>
            <a:r>
              <a:rPr lang="en-US" altLang="zh-Hans" dirty="0">
                <a:solidFill>
                  <a:srgbClr val="C00000"/>
                </a:solidFill>
              </a:rPr>
              <a:t>Methods</a:t>
            </a:r>
            <a:r>
              <a:rPr lang="zh-Hans" altLang="en-US" dirty="0">
                <a:solidFill>
                  <a:srgbClr val="C00000"/>
                </a:solidFill>
              </a:rPr>
              <a:t> </a:t>
            </a:r>
            <a:r>
              <a:rPr lang="en-US" altLang="zh-Hans" dirty="0"/>
              <a:t>(state-of-the-art</a:t>
            </a:r>
            <a:r>
              <a:rPr lang="en-US" altLang="zh-Hans" dirty="0" smtClean="0"/>
              <a:t>)</a:t>
            </a:r>
          </a:p>
          <a:p>
            <a:pPr lvl="1"/>
            <a:r>
              <a:rPr lang="en-US" altLang="zh-CN" dirty="0" smtClean="0"/>
              <a:t>R. </a:t>
            </a:r>
            <a:r>
              <a:rPr lang="en-US" altLang="zh-CN" dirty="0" err="1" smtClean="0"/>
              <a:t>Bassily</a:t>
            </a:r>
            <a:r>
              <a:rPr lang="en-US" altLang="zh-CN" dirty="0"/>
              <a:t>, </a:t>
            </a:r>
            <a:r>
              <a:rPr lang="en-US" altLang="zh-CN" dirty="0" smtClean="0"/>
              <a:t>K. </a:t>
            </a:r>
            <a:r>
              <a:rPr lang="en-US" altLang="zh-CN" dirty="0" err="1" smtClean="0"/>
              <a:t>Nissim</a:t>
            </a:r>
            <a:r>
              <a:rPr lang="en-US" altLang="zh-CN" dirty="0"/>
              <a:t>, </a:t>
            </a:r>
            <a:r>
              <a:rPr lang="en-US" altLang="zh-CN" dirty="0" smtClean="0"/>
              <a:t>U. </a:t>
            </a:r>
            <a:r>
              <a:rPr lang="en-US" altLang="zh-CN" dirty="0"/>
              <a:t>Stemmer, </a:t>
            </a:r>
            <a:r>
              <a:rPr lang="en-US" altLang="zh-CN" dirty="0" smtClean="0"/>
              <a:t>A. </a:t>
            </a:r>
            <a:r>
              <a:rPr lang="en-US" altLang="zh-CN" dirty="0" err="1" smtClean="0"/>
              <a:t>Thakurta</a:t>
            </a:r>
            <a:r>
              <a:rPr lang="en-US" altLang="zh-CN" dirty="0" smtClean="0"/>
              <a:t>, NIPS 2017</a:t>
            </a:r>
          </a:p>
          <a:p>
            <a:pPr lvl="1"/>
            <a:r>
              <a:rPr lang="en-US" dirty="0" smtClean="0"/>
              <a:t>T</a:t>
            </a:r>
            <a:r>
              <a:rPr lang="en-US" dirty="0"/>
              <a:t>. Wang, N. Li, S. </a:t>
            </a:r>
            <a:r>
              <a:rPr lang="en-US" dirty="0" err="1"/>
              <a:t>Jha</a:t>
            </a:r>
            <a:r>
              <a:rPr lang="en-US" dirty="0"/>
              <a:t>: </a:t>
            </a:r>
            <a:r>
              <a:rPr lang="en-US" dirty="0" err="1"/>
              <a:t>arXiv</a:t>
            </a:r>
            <a:r>
              <a:rPr lang="en-US" dirty="0"/>
              <a:t> </a:t>
            </a:r>
            <a:r>
              <a:rPr lang="en-US" dirty="0" smtClean="0"/>
              <a:t>2017</a:t>
            </a:r>
          </a:p>
          <a:p>
            <a:pPr lvl="1"/>
            <a:r>
              <a:rPr lang="en-US" dirty="0"/>
              <a:t>N. Wang, X. Xiao, Y. Yang, T. </a:t>
            </a:r>
            <a:r>
              <a:rPr lang="en-US" dirty="0" smtClean="0"/>
              <a:t>Hoang</a:t>
            </a:r>
            <a:r>
              <a:rPr lang="en-US" dirty="0"/>
              <a:t>, H. Shin, J. Shin, </a:t>
            </a:r>
            <a:r>
              <a:rPr lang="en-US" dirty="0" smtClean="0"/>
              <a:t>Y</a:t>
            </a:r>
            <a:r>
              <a:rPr lang="en-US" dirty="0"/>
              <a:t>. Ge, ICDE’18</a:t>
            </a:r>
          </a:p>
          <a:p>
            <a:pPr lvl="1"/>
            <a:endParaRPr lang="en-US" dirty="0"/>
          </a:p>
          <a:p>
            <a:pPr lvl="1"/>
            <a:endParaRPr lang="en-US" altLang="zh-CN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04D61E2B-72A9-6945-8F46-562D2FE77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1E414-2704-43D1-9866-5E6F94795B0A}" type="slidenum">
              <a:rPr lang="en-US" smtClean="0"/>
              <a:t>60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BD23B7F-A912-6D4F-8583-DD082A7C5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Practice at Scale (Part B)</a:t>
            </a:r>
          </a:p>
        </p:txBody>
      </p:sp>
    </p:spTree>
    <p:extLst>
      <p:ext uri="{BB962C8B-B14F-4D97-AF65-F5344CB8AC3E}">
        <p14:creationId xmlns:p14="http://schemas.microsoft.com/office/powerpoint/2010/main" val="41920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 Pair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Each user reports a pair of two randomly chosen segments.</a:t>
            </a:r>
          </a:p>
          <a:p>
            <a:r>
              <a:rPr lang="en-US" dirty="0"/>
              <a:t>A-priori principle: </a:t>
            </a:r>
          </a:p>
          <a:p>
            <a:pPr lvl="1"/>
            <a:r>
              <a:rPr lang="en-US" dirty="0"/>
              <a:t>A pair of segments is frequent </a:t>
            </a:r>
            <a:r>
              <a:rPr lang="en-US" dirty="0" err="1"/>
              <a:t>iff</a:t>
            </a:r>
            <a:r>
              <a:rPr lang="en-US" dirty="0"/>
              <a:t> both segments are frequent</a:t>
            </a:r>
          </a:p>
          <a:p>
            <a:pPr lvl="1"/>
            <a:r>
              <a:rPr lang="en-US" dirty="0"/>
              <a:t>A string is frequent </a:t>
            </a:r>
            <a:r>
              <a:rPr lang="en-US" dirty="0" err="1"/>
              <a:t>iff</a:t>
            </a:r>
            <a:r>
              <a:rPr lang="en-US" dirty="0"/>
              <a:t> any pair of segments is frequent</a:t>
            </a:r>
          </a:p>
          <a:p>
            <a:r>
              <a:rPr lang="en-US" dirty="0">
                <a:solidFill>
                  <a:srgbClr val="0070C0"/>
                </a:solidFill>
              </a:rPr>
              <a:t>Step 1</a:t>
            </a:r>
            <a:r>
              <a:rPr lang="en-US" dirty="0"/>
              <a:t>: For each location, test all possible segment</a:t>
            </a:r>
          </a:p>
          <a:p>
            <a:r>
              <a:rPr lang="en-US" dirty="0">
                <a:solidFill>
                  <a:srgbClr val="0070C0"/>
                </a:solidFill>
              </a:rPr>
              <a:t>Step 2</a:t>
            </a:r>
            <a:r>
              <a:rPr lang="en-US" dirty="0"/>
              <a:t>: For each pair, test all frequent segment pairs</a:t>
            </a:r>
          </a:p>
          <a:p>
            <a:r>
              <a:rPr lang="en-US" dirty="0">
                <a:solidFill>
                  <a:srgbClr val="0070C0"/>
                </a:solidFill>
              </a:rPr>
              <a:t>Step 3</a:t>
            </a:r>
            <a:r>
              <a:rPr lang="en-US" dirty="0"/>
              <a:t>: Build a k-partite graph where </a:t>
            </a:r>
          </a:p>
          <a:p>
            <a:pPr lvl="1"/>
            <a:r>
              <a:rPr lang="en-US" dirty="0"/>
              <a:t>each node represents a frequent segment</a:t>
            </a:r>
          </a:p>
          <a:p>
            <a:pPr lvl="1"/>
            <a:r>
              <a:rPr lang="en-US" dirty="0"/>
              <a:t>each edge represents a frequent segment pair</a:t>
            </a:r>
          </a:p>
          <a:p>
            <a:r>
              <a:rPr lang="en-US" dirty="0">
                <a:solidFill>
                  <a:srgbClr val="0070C0"/>
                </a:solidFill>
              </a:rPr>
              <a:t>Step 4</a:t>
            </a:r>
            <a:r>
              <a:rPr lang="en-US" dirty="0"/>
              <a:t>: Find cliques in the graph (heavy hitter candidates)</a:t>
            </a:r>
          </a:p>
          <a:p>
            <a:r>
              <a:rPr lang="en-US" dirty="0">
                <a:solidFill>
                  <a:srgbClr val="0070C0"/>
                </a:solidFill>
              </a:rPr>
              <a:t>Step 5</a:t>
            </a:r>
            <a:r>
              <a:rPr lang="en-US" dirty="0"/>
              <a:t>: Estimate frequencies of the heavy hitters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BDCC2-87C3-BA45-A57F-92835F40FF4D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681" y="3154576"/>
            <a:ext cx="1663319" cy="17930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6E522313-D6FA-48D2-8EC3-CA337F32230C}"/>
                  </a:ext>
                </a:extLst>
              </p:cNvPr>
              <p:cNvSpPr txBox="1"/>
              <p:nvPr/>
            </p:nvSpPr>
            <p:spPr>
              <a:xfrm>
                <a:off x="2417560" y="3154576"/>
                <a:ext cx="4308879" cy="1584344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/>
                  <a:t>Drawback: </a:t>
                </a:r>
              </a:p>
              <a:p>
                <a:pPr algn="ctr"/>
                <a:r>
                  <a:rPr lang="en-US" altLang="zh-CN" sz="2100" dirty="0"/>
                  <a:t>There are many possible pairs, accuracy for each group is limited (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𝑉𝑎𝑟</m:t>
                    </m:r>
                    <m:d>
                      <m:dPr>
                        <m:begChr m:val="["/>
                        <m:endChr m:val="]"/>
                        <m:ctrlPr>
                          <a:rPr lang="en-US" sz="21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𝑐</m:t>
                        </m:r>
                        <m:d>
                          <m:dPr>
                            <m:ctrlPr>
                              <a:rPr lang="en-US" sz="21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</m:d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100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1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100" i="1">
                            <a:latin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21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𝜀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1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1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10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d>
                              <m:dPr>
                                <m:ctrlPr>
                                  <a:rPr lang="en-US" sz="2100" i="1">
                                    <a:latin typeface="Cambria Math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1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100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2100" i="1">
                                        <a:latin typeface="Cambria Math" panose="02040503050406030204" pitchFamily="18" charset="0"/>
                                      </a:rPr>
                                      <m:t>𝜀</m:t>
                                    </m:r>
                                  </m:sup>
                                </m:sSup>
                                <m:r>
                                  <a:rPr lang="en-US" sz="210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1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  <m:sup>
                            <m:r>
                              <a:rPr lang="en-US" sz="210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2100" dirty="0"/>
                          <m:t> </m:t>
                        </m:r>
                      </m:den>
                    </m:f>
                  </m:oMath>
                </a14:m>
                <a:r>
                  <a:rPr lang="en-US" altLang="zh-CN" sz="2100" dirty="0"/>
                  <a:t>)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E522313-D6FA-48D2-8EC3-CA337F3223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7560" y="3154576"/>
                <a:ext cx="4308879" cy="15843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A9307336-5629-3449-A6E8-AB05B69E3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Practice at Scale (Part B)</a:t>
            </a:r>
          </a:p>
        </p:txBody>
      </p:sp>
    </p:spTree>
    <p:extLst>
      <p:ext uri="{BB962C8B-B14F-4D97-AF65-F5344CB8AC3E}">
        <p14:creationId xmlns:p14="http://schemas.microsoft.com/office/powerpoint/2010/main" val="218871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294" y="2253442"/>
            <a:ext cx="2326622" cy="19994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Channel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8403838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If </a:t>
                </a:r>
                <a:r>
                  <a:rPr lang="en-US" dirty="0"/>
                  <a:t>there is only one heavy hitter, we can afford the Cartesian product, which contains only one </a:t>
                </a:r>
                <a:r>
                  <a:rPr lang="en-US" dirty="0" smtClean="0"/>
                  <a:t>element</a:t>
                </a:r>
                <a:endParaRPr lang="en-US" dirty="0"/>
              </a:p>
              <a:p>
                <a:r>
                  <a:rPr lang="en-US" dirty="0"/>
                  <a:t>Use multiple </a:t>
                </a:r>
                <a:r>
                  <a:rPr lang="en-US" dirty="0" smtClean="0"/>
                  <a:t>“channels” to </a:t>
                </a:r>
                <a:r>
                  <a:rPr lang="en-US" dirty="0"/>
                  <a:t>isolate heavy </a:t>
                </a:r>
                <a:r>
                  <a:rPr lang="en-US" dirty="0" smtClean="0"/>
                  <a:t>hitters</a:t>
                </a:r>
                <a:endParaRPr lang="en-US" dirty="0"/>
              </a:p>
              <a:p>
                <a:r>
                  <a:rPr lang="en-US" dirty="0"/>
                  <a:t>Each user reports a bit in each channel:</a:t>
                </a:r>
              </a:p>
              <a:p>
                <a:pPr lvl="1"/>
                <a:r>
                  <a:rPr lang="en-US" dirty="0"/>
                  <a:t>In channel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report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;</a:t>
                </a:r>
              </a:p>
              <a:p>
                <a:pPr lvl="1"/>
                <a:r>
                  <a:rPr lang="en-US" dirty="0"/>
                  <a:t>In other channels, report a uniformly random </a:t>
                </a:r>
                <a:r>
                  <a:rPr lang="en-US" dirty="0" smtClean="0"/>
                  <a:t>bit</a:t>
                </a:r>
                <a:endParaRPr lang="en-US" dirty="0"/>
              </a:p>
              <a:p>
                <a:r>
                  <a:rPr lang="en-US" dirty="0"/>
                  <a:t>Aggregator identifies the dominant bits in each channel</a:t>
                </a:r>
              </a:p>
              <a:p>
                <a:r>
                  <a:rPr lang="en-US" dirty="0"/>
                  <a:t>Estimate frequencies of the heavy hitters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8403838" cy="4351338"/>
              </a:xfrm>
              <a:blipFill rotWithShape="1">
                <a:blip r:embed="rId3"/>
                <a:stretch>
                  <a:fillRect l="-943" t="-19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BDCC2-87C3-BA45-A57F-92835F40FF4D}" type="slidenum">
              <a:rPr lang="en-US" smtClean="0"/>
              <a:t>62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id="{2DECC472-DEB0-4D83-BB8E-08ED8B271C4F}"/>
                  </a:ext>
                </a:extLst>
              </p:cNvPr>
              <p:cNvSpPr txBox="1"/>
              <p:nvPr/>
            </p:nvSpPr>
            <p:spPr>
              <a:xfrm>
                <a:off x="1691196" y="3220349"/>
                <a:ext cx="5761607" cy="138499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dirty="0"/>
                  <a:t>Drawback: </a:t>
                </a:r>
              </a:p>
              <a:p>
                <a:pPr algn="ctr"/>
                <a:r>
                  <a:rPr lang="en-US" altLang="zh-CN" sz="2100" dirty="0"/>
                  <a:t>To avoid collision, many (</a:t>
                </a:r>
                <a14:m>
                  <m:oMath xmlns:m="http://schemas.openxmlformats.org/officeDocument/2006/math">
                    <m:r>
                      <a:rPr lang="en-US" sz="21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100" i="1" baseline="30000">
                        <a:latin typeface="Cambria Math" panose="02040503050406030204" pitchFamily="18" charset="0"/>
                      </a:rPr>
                      <m:t>1.5</m:t>
                    </m:r>
                    <m:r>
                      <a:rPr lang="en-US" sz="21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100" dirty="0"/>
                  <a:t>) channels are used.</a:t>
                </a:r>
              </a:p>
              <a:p>
                <a:pPr algn="ctr"/>
                <a:r>
                  <a:rPr lang="en-US" altLang="zh-CN" sz="2100" dirty="0"/>
                  <a:t>Number of users in each channel is limited.</a:t>
                </a:r>
              </a:p>
              <a:p>
                <a:pPr algn="ctr"/>
                <a:r>
                  <a:rPr lang="en-US" altLang="zh-Hans" sz="2100" dirty="0"/>
                  <a:t>Computational</a:t>
                </a:r>
                <a:r>
                  <a:rPr lang="zh-Hans" altLang="en-US" sz="2100" dirty="0"/>
                  <a:t> </a:t>
                </a:r>
                <a:r>
                  <a:rPr lang="en-US" altLang="zh-Hans" sz="2100" dirty="0"/>
                  <a:t>cost</a:t>
                </a:r>
                <a:r>
                  <a:rPr lang="zh-Hans" altLang="en-US" sz="2100" dirty="0"/>
                  <a:t> </a:t>
                </a:r>
                <a:r>
                  <a:rPr lang="en-US" altLang="zh-Hans" sz="2100" dirty="0"/>
                  <a:t>is</a:t>
                </a:r>
                <a:r>
                  <a:rPr lang="zh-Hans" altLang="en-US" sz="2100" dirty="0"/>
                  <a:t> </a:t>
                </a:r>
                <a:r>
                  <a:rPr lang="en-US" altLang="zh-Hans" sz="2100" dirty="0"/>
                  <a:t>high.</a:t>
                </a:r>
                <a:endParaRPr lang="en-US" altLang="zh-CN" sz="21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ECC472-DEB0-4D83-BB8E-08ED8B271C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196" y="3220349"/>
                <a:ext cx="5761607" cy="138499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8">
            <a:extLst>
              <a:ext uri="{FF2B5EF4-FFF2-40B4-BE49-F238E27FC236}">
                <a16:creationId xmlns="" xmlns:a16="http://schemas.microsoft.com/office/drawing/2014/main" id="{699014CF-089E-4043-A587-F0DA00F5C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Practice at Scale (Part B)</a:t>
            </a:r>
          </a:p>
        </p:txBody>
      </p:sp>
    </p:spTree>
    <p:extLst>
      <p:ext uri="{BB962C8B-B14F-4D97-AF65-F5344CB8AC3E}">
        <p14:creationId xmlns:p14="http://schemas.microsoft.com/office/powerpoint/2010/main" val="358508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Prefix Extending Method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279" y="4147207"/>
            <a:ext cx="2730785" cy="1918097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CBDCC2-87C3-BA45-A57F-92835F40FF4D}" type="slidenum">
              <a:rPr lang="en-US" smtClean="0"/>
              <a:t>63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28650" y="1695553"/>
            <a:ext cx="7886700" cy="466079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Start from a prefix, and gradually extend this prefix.</a:t>
            </a:r>
          </a:p>
          <a:p>
            <a:r>
              <a:rPr lang="en-US" dirty="0"/>
              <a:t>Identify the frequent patterns for a small prefix first, and then extend to a larger </a:t>
            </a:r>
            <a:r>
              <a:rPr lang="en-US" dirty="0" smtClean="0"/>
              <a:t>prefix by </a:t>
            </a:r>
            <a:r>
              <a:rPr lang="en-US" dirty="0" smtClean="0">
                <a:solidFill>
                  <a:schemeClr val="accent1"/>
                </a:solidFill>
              </a:rPr>
              <a:t>b</a:t>
            </a:r>
            <a:r>
              <a:rPr lang="en-US" dirty="0" smtClean="0"/>
              <a:t> bits at a time</a:t>
            </a:r>
            <a:endParaRPr lang="en-US" dirty="0"/>
          </a:p>
          <a:p>
            <a:r>
              <a:rPr lang="en-US" dirty="0"/>
              <a:t>Result for the last group can be used for frequency estimation</a:t>
            </a:r>
          </a:p>
        </p:txBody>
      </p:sp>
      <p:pic>
        <p:nvPicPr>
          <p:cNvPr id="10" name="Picture 6" descr="C:\Documents and Settings\eshi\Local Settings\Temporary Internet Files\Content.IE5\6Q4AUOZR\MC900432657[1].png">
            <a:extLst>
              <a:ext uri="{FF2B5EF4-FFF2-40B4-BE49-F238E27FC236}">
                <a16:creationId xmlns="" xmlns:a16="http://schemas.microsoft.com/office/drawing/2014/main" id="{D9BCE4D8-3AA5-E24E-9DD0-495F3C13A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25" y="5643277"/>
            <a:ext cx="457837" cy="4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Image result for data mining">
            <a:extLst>
              <a:ext uri="{FF2B5EF4-FFF2-40B4-BE49-F238E27FC236}">
                <a16:creationId xmlns="" xmlns:a16="http://schemas.microsoft.com/office/drawing/2014/main" id="{12A9A8FE-1E79-D044-B283-30247C8B3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087" y="4497610"/>
            <a:ext cx="1588022" cy="114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Documents and Settings\eshi\Local Settings\Temporary Internet Files\Content.IE5\6Q4AUOZR\MC900432657[1].png">
            <a:extLst>
              <a:ext uri="{FF2B5EF4-FFF2-40B4-BE49-F238E27FC236}">
                <a16:creationId xmlns="" xmlns:a16="http://schemas.microsoft.com/office/drawing/2014/main" id="{C3387792-C871-EC43-990B-F9894C8DA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24" y="5113819"/>
            <a:ext cx="457837" cy="4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 descr="C:\Documents and Settings\eshi\Local Settings\Temporary Internet Files\Content.IE5\6Q4AUOZR\MC900432657[1].png">
            <a:extLst>
              <a:ext uri="{FF2B5EF4-FFF2-40B4-BE49-F238E27FC236}">
                <a16:creationId xmlns="" xmlns:a16="http://schemas.microsoft.com/office/drawing/2014/main" id="{0E6B348A-96BA-AF4D-9ADD-82F942DDB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22" y="4620171"/>
            <a:ext cx="457837" cy="4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C:\Documents and Settings\eshi\Local Settings\Temporary Internet Files\Content.IE5\6Q4AUOZR\MC900432657[1].png">
            <a:extLst>
              <a:ext uri="{FF2B5EF4-FFF2-40B4-BE49-F238E27FC236}">
                <a16:creationId xmlns="" xmlns:a16="http://schemas.microsoft.com/office/drawing/2014/main" id="{1FA0DEDE-0B17-5744-8905-4A50ECE9D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22" y="4118960"/>
            <a:ext cx="457837" cy="45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50">
                <a:extLst>
                  <a:ext uri="{FF2B5EF4-FFF2-40B4-BE49-F238E27FC236}">
                    <a16:creationId xmlns="" xmlns:a16="http://schemas.microsoft.com/office/drawing/2014/main" id="{D837A2B2-695E-6C46-B387-7E440D080A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3493" y="6169319"/>
                <a:ext cx="1698222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altLang="zh-Han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=`</m:t>
                      </m:r>
                      <m:r>
                        <m:rPr>
                          <m:sty m:val="p"/>
                        </m:rPr>
                        <a:rPr lang="en-US" altLang="zh-Han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deadbeef</m:t>
                      </m:r>
                      <m:r>
                        <a:rPr lang="en-US" altLang="zh-Hans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altLang="zh-CN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Rectangle 50">
                <a:extLst>
                  <a:ext uri="{FF2B5EF4-FFF2-40B4-BE49-F238E27FC236}">
                    <a16:creationId xmlns:a16="http://schemas.microsoft.com/office/drawing/2014/main" id="{D837A2B2-695E-6C46-B387-7E440D080A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3493" y="6169319"/>
                <a:ext cx="169822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traight Arrow Connector 7">
            <a:extLst>
              <a:ext uri="{FF2B5EF4-FFF2-40B4-BE49-F238E27FC236}">
                <a16:creationId xmlns="" xmlns:a16="http://schemas.microsoft.com/office/drawing/2014/main" id="{48A37BDA-EEB5-324A-8B7F-58CE88E44F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9899" y="5113818"/>
            <a:ext cx="2015922" cy="747110"/>
          </a:xfrm>
          <a:prstGeom prst="straightConnector1">
            <a:avLst/>
          </a:prstGeom>
          <a:noFill/>
          <a:ln w="34925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1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50">
                <a:extLst>
                  <a:ext uri="{FF2B5EF4-FFF2-40B4-BE49-F238E27FC236}">
                    <a16:creationId xmlns="" xmlns:a16="http://schemas.microsoft.com/office/drawing/2014/main" id="{986FC8EE-A958-3A4A-8905-9718FFAB84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62307" y="5692951"/>
                <a:ext cx="1261884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Hans" dirty="0"/>
                  <a:t>OLH.P(</a:t>
                </a:r>
                <a14:m>
                  <m:oMath xmlns:m="http://schemas.openxmlformats.org/officeDocument/2006/math">
                    <m:r>
                      <a:rPr lang="en-US" altLang="zh-Hans" b="0" i="0" smtClean="0">
                        <a:latin typeface="Cambria Math" panose="02040503050406030204" pitchFamily="18" charset="0"/>
                      </a:rPr>
                      <m:t>`</m:t>
                    </m:r>
                    <m:r>
                      <m:rPr>
                        <m:sty m:val="p"/>
                      </m:rPr>
                      <a:rPr lang="en-US" altLang="zh-Han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de</m:t>
                    </m:r>
                    <m:r>
                      <a:rPr lang="en-US" altLang="zh-Han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altLang="zh-Hans" dirty="0">
                    <a:solidFill>
                      <a:schemeClr val="tx1"/>
                    </a:solidFill>
                  </a:rPr>
                  <a:t>)</a:t>
                </a:r>
                <a:endParaRPr lang="en-US" altLang="zh-CN" dirty="0">
                  <a:solidFill>
                    <a:schemeClr val="folHlink"/>
                  </a:solidFill>
                </a:endParaRPr>
              </a:p>
            </p:txBody>
          </p:sp>
        </mc:Choice>
        <mc:Fallback xmlns="">
          <p:sp>
            <p:nvSpPr>
              <p:cNvPr id="17" name="Rectangle 50">
                <a:extLst>
                  <a:ext uri="{FF2B5EF4-FFF2-40B4-BE49-F238E27FC236}">
                    <a16:creationId xmlns:a16="http://schemas.microsoft.com/office/drawing/2014/main" id="{986FC8EE-A958-3A4A-8905-9718FFAB845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62307" y="5692951"/>
                <a:ext cx="1261884" cy="369332"/>
              </a:xfrm>
              <a:prstGeom prst="rect">
                <a:avLst/>
              </a:prstGeom>
              <a:blipFill>
                <a:blip r:embed="rId6"/>
                <a:stretch>
                  <a:fillRect l="-2970" t="-6667" r="-1980" b="-266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50">
                <a:extLst>
                  <a:ext uri="{FF2B5EF4-FFF2-40B4-BE49-F238E27FC236}">
                    <a16:creationId xmlns="" xmlns:a16="http://schemas.microsoft.com/office/drawing/2014/main" id="{5523D1D9-BA9E-AC4F-8E0C-29F2239A7D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8607" y="5294485"/>
                <a:ext cx="1931041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Hans" dirty="0"/>
                  <a:t>OLH.Q(</a:t>
                </a:r>
                <a14:m>
                  <m:oMath xmlns:m="http://schemas.openxmlformats.org/officeDocument/2006/math">
                    <m:r>
                      <a:rPr lang="en-US" altLang="zh-Hans" b="0" i="0" smtClean="0">
                        <a:latin typeface="Cambria Math" panose="02040503050406030204" pitchFamily="18" charset="0"/>
                      </a:rPr>
                      <m:t>`</m:t>
                    </m:r>
                    <m:r>
                      <a:rPr lang="zh-Hans" altLang="en-US" b="0" i="0" smtClean="0">
                        <a:latin typeface="Cambria Math" panose="02040503050406030204" pitchFamily="18" charset="0"/>
                      </a:rPr>
                      <m:t>∗∗</m:t>
                    </m:r>
                    <m:r>
                      <a:rPr lang="en-US" altLang="zh-Han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altLang="zh-Hans" dirty="0">
                    <a:solidFill>
                      <a:schemeClr val="tx1"/>
                    </a:solidFill>
                  </a:rPr>
                  <a:t>)-&gt;`de’</a:t>
                </a:r>
                <a:endParaRPr lang="en-US" altLang="zh-CN" dirty="0">
                  <a:solidFill>
                    <a:schemeClr val="folHlink"/>
                  </a:solidFill>
                </a:endParaRPr>
              </a:p>
            </p:txBody>
          </p:sp>
        </mc:Choice>
        <mc:Fallback xmlns="">
          <p:sp>
            <p:nvSpPr>
              <p:cNvPr id="18" name="Rectangle 50">
                <a:extLst>
                  <a:ext uri="{FF2B5EF4-FFF2-40B4-BE49-F238E27FC236}">
                    <a16:creationId xmlns:a16="http://schemas.microsoft.com/office/drawing/2014/main" id="{5523D1D9-BA9E-AC4F-8E0C-29F2239A7D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58607" y="5294485"/>
                <a:ext cx="1931041" cy="369332"/>
              </a:xfrm>
              <a:prstGeom prst="rect">
                <a:avLst/>
              </a:prstGeom>
              <a:blipFill>
                <a:blip r:embed="rId7"/>
                <a:stretch>
                  <a:fillRect l="-1961" t="-6667" r="-1961" b="-23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Straight Arrow Connector 7">
            <a:extLst>
              <a:ext uri="{FF2B5EF4-FFF2-40B4-BE49-F238E27FC236}">
                <a16:creationId xmlns="" xmlns:a16="http://schemas.microsoft.com/office/drawing/2014/main" id="{195529B3-9B40-3440-9DCA-76827C4D0A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99333" y="5041140"/>
            <a:ext cx="2043888" cy="293746"/>
          </a:xfrm>
          <a:prstGeom prst="straightConnector1">
            <a:avLst/>
          </a:prstGeom>
          <a:noFill/>
          <a:ln w="34925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1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50">
                <a:extLst>
                  <a:ext uri="{FF2B5EF4-FFF2-40B4-BE49-F238E27FC236}">
                    <a16:creationId xmlns="" xmlns:a16="http://schemas.microsoft.com/office/drawing/2014/main" id="{AFA2E06B-7C45-9A45-910F-ACB4E2FADF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0467" y="5145429"/>
                <a:ext cx="2009619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zh-Hans" dirty="0"/>
                  <a:t>OLH.P(</a:t>
                </a:r>
                <a14:m>
                  <m:oMath xmlns:m="http://schemas.openxmlformats.org/officeDocument/2006/math">
                    <m:r>
                      <a:rPr lang="en-US" altLang="zh-Hans" b="0" i="0" smtClean="0">
                        <a:latin typeface="Cambria Math" panose="02040503050406030204" pitchFamily="18" charset="0"/>
                      </a:rPr>
                      <m:t>`</m:t>
                    </m:r>
                    <m:r>
                      <m:rPr>
                        <m:sty m:val="p"/>
                      </m:rPr>
                      <a:rPr lang="en-US" altLang="zh-Han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dead</m:t>
                    </m:r>
                    <m:r>
                      <a:rPr lang="en-US" altLang="zh-Han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altLang="zh-Hans" dirty="0">
                    <a:solidFill>
                      <a:schemeClr val="tx1"/>
                    </a:solidFill>
                  </a:rPr>
                  <a:t>)</a:t>
                </a:r>
                <a:endParaRPr lang="en-US" altLang="zh-CN" dirty="0">
                  <a:solidFill>
                    <a:schemeClr val="folHlink"/>
                  </a:solidFill>
                </a:endParaRPr>
              </a:p>
            </p:txBody>
          </p:sp>
        </mc:Choice>
        <mc:Fallback xmlns="">
          <p:sp>
            <p:nvSpPr>
              <p:cNvPr id="20" name="Rectangle 50">
                <a:extLst>
                  <a:ext uri="{FF2B5EF4-FFF2-40B4-BE49-F238E27FC236}">
                    <a16:creationId xmlns:a16="http://schemas.microsoft.com/office/drawing/2014/main" id="{AFA2E06B-7C45-9A45-910F-ACB4E2FADF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60467" y="5145429"/>
                <a:ext cx="2009619" cy="369332"/>
              </a:xfrm>
              <a:prstGeom prst="rect">
                <a:avLst/>
              </a:prstGeom>
              <a:blipFill>
                <a:blip r:embed="rId8"/>
                <a:stretch>
                  <a:fillRect l="-1875" t="-3333" b="-266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50">
                <a:extLst>
                  <a:ext uri="{FF2B5EF4-FFF2-40B4-BE49-F238E27FC236}">
                    <a16:creationId xmlns="" xmlns:a16="http://schemas.microsoft.com/office/drawing/2014/main" id="{CF9B78DA-3BDC-DD43-ACC2-73C11FC9F6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71678" y="4952695"/>
                <a:ext cx="240392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Hans" dirty="0"/>
                  <a:t>OLH.Q(</a:t>
                </a:r>
                <a14:m>
                  <m:oMath xmlns:m="http://schemas.openxmlformats.org/officeDocument/2006/math">
                    <m:r>
                      <a:rPr lang="en-US" altLang="zh-Hans" b="0" i="0" smtClean="0">
                        <a:latin typeface="Cambria Math" panose="02040503050406030204" pitchFamily="18" charset="0"/>
                      </a:rPr>
                      <m:t>`</m:t>
                    </m:r>
                    <m:r>
                      <m:rPr>
                        <m:sty m:val="p"/>
                      </m:rPr>
                      <a:rPr lang="en-US" altLang="zh-Hans" b="0" i="0" smtClean="0">
                        <a:latin typeface="Cambria Math" panose="02040503050406030204" pitchFamily="18" charset="0"/>
                      </a:rPr>
                      <m:t>de</m:t>
                    </m:r>
                    <m:r>
                      <a:rPr lang="zh-Hans" altLang="en-US" b="0" i="0" smtClean="0">
                        <a:latin typeface="Cambria Math" panose="02040503050406030204" pitchFamily="18" charset="0"/>
                      </a:rPr>
                      <m:t>∗∗</m:t>
                    </m:r>
                    <m:r>
                      <a:rPr lang="en-US" altLang="zh-Han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altLang="zh-Hans" dirty="0">
                    <a:solidFill>
                      <a:schemeClr val="tx1"/>
                    </a:solidFill>
                  </a:rPr>
                  <a:t>)-&gt;`dead’</a:t>
                </a:r>
                <a:endParaRPr lang="en-US" altLang="zh-CN" dirty="0">
                  <a:solidFill>
                    <a:schemeClr val="folHlink"/>
                  </a:solidFill>
                </a:endParaRPr>
              </a:p>
            </p:txBody>
          </p:sp>
        </mc:Choice>
        <mc:Fallback xmlns="">
          <p:sp>
            <p:nvSpPr>
              <p:cNvPr id="21" name="Rectangle 50">
                <a:extLst>
                  <a:ext uri="{FF2B5EF4-FFF2-40B4-BE49-F238E27FC236}">
                    <a16:creationId xmlns:a16="http://schemas.microsoft.com/office/drawing/2014/main" id="{CF9B78DA-3BDC-DD43-ACC2-73C11FC9F6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71678" y="4952695"/>
                <a:ext cx="2403928" cy="369332"/>
              </a:xfrm>
              <a:prstGeom prst="rect">
                <a:avLst/>
              </a:prstGeom>
              <a:blipFill>
                <a:blip r:embed="rId9"/>
                <a:stretch>
                  <a:fillRect l="-1579" t="-6667" r="-1053" b="-23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Straight Arrow Connector 7">
            <a:extLst>
              <a:ext uri="{FF2B5EF4-FFF2-40B4-BE49-F238E27FC236}">
                <a16:creationId xmlns="" xmlns:a16="http://schemas.microsoft.com/office/drawing/2014/main" id="{DF021987-B853-A641-ACED-A197DEAE7AF6}"/>
              </a:ext>
            </a:extLst>
          </p:cNvPr>
          <p:cNvSpPr>
            <a:spLocks noChangeShapeType="1"/>
          </p:cNvSpPr>
          <p:nvPr/>
        </p:nvSpPr>
        <p:spPr bwMode="auto">
          <a:xfrm>
            <a:off x="2099333" y="4909441"/>
            <a:ext cx="2043888" cy="45719"/>
          </a:xfrm>
          <a:prstGeom prst="straightConnector1">
            <a:avLst/>
          </a:prstGeom>
          <a:noFill/>
          <a:ln w="34925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1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50">
                <a:extLst>
                  <a:ext uri="{FF2B5EF4-FFF2-40B4-BE49-F238E27FC236}">
                    <a16:creationId xmlns="" xmlns:a16="http://schemas.microsoft.com/office/drawing/2014/main" id="{6F532582-C2A2-D948-8F2D-00497BEE7C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67240" y="4687569"/>
                <a:ext cx="221327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zh-Hans" dirty="0"/>
                  <a:t>OLH.P(</a:t>
                </a:r>
                <a14:m>
                  <m:oMath xmlns:m="http://schemas.openxmlformats.org/officeDocument/2006/math">
                    <m:r>
                      <a:rPr lang="en-US" altLang="zh-Hans" b="0" i="0" smtClean="0">
                        <a:latin typeface="Cambria Math" panose="02040503050406030204" pitchFamily="18" charset="0"/>
                      </a:rPr>
                      <m:t>`</m:t>
                    </m:r>
                    <m:r>
                      <m:rPr>
                        <m:sty m:val="p"/>
                      </m:rPr>
                      <a:rPr lang="en-US" altLang="zh-Han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deadbe</m:t>
                    </m:r>
                    <m:r>
                      <a:rPr lang="en-US" altLang="zh-Han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altLang="zh-Hans" dirty="0">
                    <a:solidFill>
                      <a:schemeClr val="tx1"/>
                    </a:solidFill>
                  </a:rPr>
                  <a:t>)</a:t>
                </a:r>
                <a:endParaRPr lang="en-US" altLang="zh-CN" dirty="0">
                  <a:solidFill>
                    <a:schemeClr val="folHlink"/>
                  </a:solidFill>
                </a:endParaRPr>
              </a:p>
            </p:txBody>
          </p:sp>
        </mc:Choice>
        <mc:Fallback xmlns="">
          <p:sp>
            <p:nvSpPr>
              <p:cNvPr id="23" name="Rectangle 50">
                <a:extLst>
                  <a:ext uri="{FF2B5EF4-FFF2-40B4-BE49-F238E27FC236}">
                    <a16:creationId xmlns:a16="http://schemas.microsoft.com/office/drawing/2014/main" id="{6F532582-C2A2-D948-8F2D-00497BEE7C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67240" y="4687569"/>
                <a:ext cx="2213278" cy="369332"/>
              </a:xfrm>
              <a:prstGeom prst="rect">
                <a:avLst/>
              </a:prstGeom>
              <a:blipFill>
                <a:blip r:embed="rId10"/>
                <a:stretch>
                  <a:fillRect l="-2286" t="-3333" b="-2666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50">
                <a:extLst>
                  <a:ext uri="{FF2B5EF4-FFF2-40B4-BE49-F238E27FC236}">
                    <a16:creationId xmlns="" xmlns:a16="http://schemas.microsoft.com/office/drawing/2014/main" id="{35A20A55-0DC6-E143-A395-F264678391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9831" y="4595096"/>
                <a:ext cx="2881623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Hans" dirty="0"/>
                  <a:t>OLH.Q(</a:t>
                </a:r>
                <a14:m>
                  <m:oMath xmlns:m="http://schemas.openxmlformats.org/officeDocument/2006/math">
                    <m:r>
                      <a:rPr lang="en-US" altLang="zh-Hans" b="0" i="0" smtClean="0">
                        <a:latin typeface="Cambria Math" panose="02040503050406030204" pitchFamily="18" charset="0"/>
                      </a:rPr>
                      <m:t>`</m:t>
                    </m:r>
                    <m:r>
                      <m:rPr>
                        <m:sty m:val="p"/>
                      </m:rPr>
                      <a:rPr lang="en-US" altLang="zh-Hans" b="0" i="0" smtClean="0">
                        <a:latin typeface="Cambria Math" panose="02040503050406030204" pitchFamily="18" charset="0"/>
                      </a:rPr>
                      <m:t>dead</m:t>
                    </m:r>
                    <m:r>
                      <a:rPr lang="zh-Hans" altLang="en-US" b="0" i="0" smtClean="0">
                        <a:latin typeface="Cambria Math" panose="02040503050406030204" pitchFamily="18" charset="0"/>
                      </a:rPr>
                      <m:t>∗∗</m:t>
                    </m:r>
                    <m:r>
                      <a:rPr lang="en-US" altLang="zh-Han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altLang="zh-Hans" dirty="0">
                    <a:solidFill>
                      <a:schemeClr val="tx1"/>
                    </a:solidFill>
                  </a:rPr>
                  <a:t>)-&gt;`deadbe’</a:t>
                </a:r>
                <a:endParaRPr lang="en-US" altLang="zh-CN" dirty="0">
                  <a:solidFill>
                    <a:schemeClr val="folHlink"/>
                  </a:solidFill>
                </a:endParaRPr>
              </a:p>
            </p:txBody>
          </p:sp>
        </mc:Choice>
        <mc:Fallback xmlns="">
          <p:sp>
            <p:nvSpPr>
              <p:cNvPr id="24" name="Rectangle 50">
                <a:extLst>
                  <a:ext uri="{FF2B5EF4-FFF2-40B4-BE49-F238E27FC236}">
                    <a16:creationId xmlns:a16="http://schemas.microsoft.com/office/drawing/2014/main" id="{35A20A55-0DC6-E143-A395-F264678391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59831" y="4595096"/>
                <a:ext cx="2881623" cy="369332"/>
              </a:xfrm>
              <a:prstGeom prst="rect">
                <a:avLst/>
              </a:prstGeom>
              <a:blipFill>
                <a:blip r:embed="rId11"/>
                <a:stretch>
                  <a:fillRect l="-1316" t="-6667" r="-439" b="-23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Straight Arrow Connector 7">
            <a:extLst>
              <a:ext uri="{FF2B5EF4-FFF2-40B4-BE49-F238E27FC236}">
                <a16:creationId xmlns="" xmlns:a16="http://schemas.microsoft.com/office/drawing/2014/main" id="{12D4591E-36DD-BC40-B1DA-75EA22EEDD4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29857" y="4376409"/>
            <a:ext cx="2013364" cy="477921"/>
          </a:xfrm>
          <a:prstGeom prst="straightConnector1">
            <a:avLst/>
          </a:prstGeom>
          <a:noFill/>
          <a:ln w="34925" cap="rnd" cmpd="sng">
            <a:solidFill>
              <a:srgbClr val="7F7F7F"/>
            </a:solidFill>
            <a:miter lim="800000"/>
            <a:headEnd type="none"/>
            <a:tailEnd type="triangle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1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50">
                <a:extLst>
                  <a:ext uri="{FF2B5EF4-FFF2-40B4-BE49-F238E27FC236}">
                    <a16:creationId xmlns="" xmlns:a16="http://schemas.microsoft.com/office/drawing/2014/main" id="{33AB41B1-60E1-8743-9F32-DA54F2108C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57691" y="4176386"/>
                <a:ext cx="2442676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zh-Hans" dirty="0"/>
                  <a:t>OLH.P(</a:t>
                </a:r>
                <a14:m>
                  <m:oMath xmlns:m="http://schemas.openxmlformats.org/officeDocument/2006/math">
                    <m:r>
                      <a:rPr lang="en-US" altLang="zh-Hans" b="0" i="0" smtClean="0">
                        <a:latin typeface="Cambria Math" panose="02040503050406030204" pitchFamily="18" charset="0"/>
                      </a:rPr>
                      <m:t>`</m:t>
                    </m:r>
                    <m:r>
                      <m:rPr>
                        <m:sty m:val="p"/>
                      </m:rPr>
                      <a:rPr lang="en-US" altLang="zh-Han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deadbeef</m:t>
                    </m:r>
                    <m:r>
                      <a:rPr lang="en-US" altLang="zh-Han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altLang="zh-Hans" dirty="0">
                    <a:solidFill>
                      <a:schemeClr val="tx1"/>
                    </a:solidFill>
                  </a:rPr>
                  <a:t>)</a:t>
                </a:r>
                <a:endParaRPr lang="en-US" altLang="zh-CN" dirty="0">
                  <a:solidFill>
                    <a:schemeClr val="folHlink"/>
                  </a:solidFill>
                </a:endParaRPr>
              </a:p>
            </p:txBody>
          </p:sp>
        </mc:Choice>
        <mc:Fallback xmlns="">
          <p:sp>
            <p:nvSpPr>
              <p:cNvPr id="26" name="Rectangle 50">
                <a:extLst>
                  <a:ext uri="{FF2B5EF4-FFF2-40B4-BE49-F238E27FC236}">
                    <a16:creationId xmlns:a16="http://schemas.microsoft.com/office/drawing/2014/main" id="{33AB41B1-60E1-8743-9F32-DA54F2108C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57691" y="4176386"/>
                <a:ext cx="2442676" cy="369332"/>
              </a:xfrm>
              <a:prstGeom prst="rect">
                <a:avLst/>
              </a:prstGeom>
              <a:blipFill>
                <a:blip r:embed="rId12"/>
                <a:stretch>
                  <a:fillRect l="-1554" t="-6667" b="-2333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50">
                <a:extLst>
                  <a:ext uri="{FF2B5EF4-FFF2-40B4-BE49-F238E27FC236}">
                    <a16:creationId xmlns="" xmlns:a16="http://schemas.microsoft.com/office/drawing/2014/main" id="{97D54793-00C7-F34B-AF13-20018AB947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59831" y="4260197"/>
                <a:ext cx="3316677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zh-Hans" dirty="0"/>
                  <a:t>OLH.Q(</a:t>
                </a:r>
                <a14:m>
                  <m:oMath xmlns:m="http://schemas.openxmlformats.org/officeDocument/2006/math">
                    <m:r>
                      <a:rPr lang="en-US" altLang="zh-Hans" b="0" i="0" smtClean="0">
                        <a:latin typeface="Cambria Math" panose="02040503050406030204" pitchFamily="18" charset="0"/>
                      </a:rPr>
                      <m:t>`</m:t>
                    </m:r>
                    <m:r>
                      <m:rPr>
                        <m:sty m:val="p"/>
                      </m:rPr>
                      <a:rPr lang="en-US" altLang="zh-Hans" b="0" i="0" smtClean="0">
                        <a:latin typeface="Cambria Math" panose="02040503050406030204" pitchFamily="18" charset="0"/>
                      </a:rPr>
                      <m:t>deadbe</m:t>
                    </m:r>
                    <m:r>
                      <a:rPr lang="zh-Hans" altLang="en-US" b="0" i="0" smtClean="0">
                        <a:latin typeface="Cambria Math" panose="02040503050406030204" pitchFamily="18" charset="0"/>
                      </a:rPr>
                      <m:t>∗∗</m:t>
                    </m:r>
                    <m:r>
                      <a:rPr lang="en-US" altLang="zh-Hans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altLang="zh-Hans" dirty="0">
                    <a:solidFill>
                      <a:schemeClr val="tx1"/>
                    </a:solidFill>
                  </a:rPr>
                  <a:t>)-&gt;`deadbeef’</a:t>
                </a:r>
                <a:endParaRPr lang="en-US" altLang="zh-CN" dirty="0">
                  <a:solidFill>
                    <a:schemeClr val="folHlink"/>
                  </a:solidFill>
                </a:endParaRPr>
              </a:p>
            </p:txBody>
          </p:sp>
        </mc:Choice>
        <mc:Fallback xmlns="">
          <p:sp>
            <p:nvSpPr>
              <p:cNvPr id="27" name="Rectangle 50">
                <a:extLst>
                  <a:ext uri="{FF2B5EF4-FFF2-40B4-BE49-F238E27FC236}">
                    <a16:creationId xmlns:a16="http://schemas.microsoft.com/office/drawing/2014/main" id="{97D54793-00C7-F34B-AF13-20018AB947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59831" y="4260197"/>
                <a:ext cx="3316677" cy="369332"/>
              </a:xfrm>
              <a:prstGeom prst="rect">
                <a:avLst/>
              </a:prstGeom>
              <a:blipFill>
                <a:blip r:embed="rId13"/>
                <a:stretch>
                  <a:fillRect l="-1145" t="-3226" r="-763" b="-2258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CCBBDB7-09F0-B74D-BB2E-C360F91A0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Practice at Scale (Part B)</a:t>
            </a:r>
          </a:p>
        </p:txBody>
      </p:sp>
    </p:spTree>
    <p:extLst>
      <p:ext uri="{BB962C8B-B14F-4D97-AF65-F5344CB8AC3E}">
        <p14:creationId xmlns:p14="http://schemas.microsoft.com/office/powerpoint/2010/main" val="243273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/>
      <p:bldP spid="18" grpId="0"/>
      <p:bldP spid="19" grpId="0" animBg="1"/>
      <p:bldP spid="20" grpId="0"/>
      <p:bldP spid="21" grpId="0"/>
      <p:bldP spid="22" grpId="0" animBg="1"/>
      <p:bldP spid="23" grpId="0"/>
      <p:bldP spid="24" grpId="0"/>
      <p:bldP spid="25" grpId="0" animBg="1"/>
      <p:bldP spid="26" grpId="0"/>
      <p:bldP spid="2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More Applications for LDP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600017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Beyond heavy hitters and simple statistics, many LDP applications:</a:t>
            </a:r>
          </a:p>
          <a:p>
            <a:r>
              <a:rPr lang="en-GB" dirty="0" smtClean="0"/>
              <a:t>Text and language modelling</a:t>
            </a:r>
          </a:p>
          <a:p>
            <a:r>
              <a:rPr lang="en-GB" dirty="0" smtClean="0"/>
              <a:t>Marginal distributions and correlation</a:t>
            </a:r>
          </a:p>
          <a:p>
            <a:r>
              <a:rPr lang="en-GB" dirty="0" smtClean="0"/>
              <a:t>Spatial data</a:t>
            </a:r>
          </a:p>
          <a:p>
            <a:r>
              <a:rPr lang="en-GB" dirty="0" smtClean="0"/>
              <a:t>Graphs and social networks</a:t>
            </a:r>
          </a:p>
          <a:p>
            <a:r>
              <a:rPr lang="en-GB" dirty="0" smtClean="0"/>
              <a:t>Machine learning</a:t>
            </a:r>
          </a:p>
          <a:p>
            <a:pPr marL="0" indent="0">
              <a:buNone/>
            </a:pPr>
            <a:r>
              <a:rPr lang="en-GB" dirty="0" smtClean="0"/>
              <a:t>Across all these LDP applications, some common features emerge</a:t>
            </a:r>
          </a:p>
        </p:txBody>
      </p:sp>
    </p:spTree>
    <p:extLst>
      <p:ext uri="{BB962C8B-B14F-4D97-AF65-F5344CB8AC3E}">
        <p14:creationId xmlns:p14="http://schemas.microsoft.com/office/powerpoint/2010/main" val="139962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Text and language </a:t>
            </a:r>
            <a:r>
              <a:rPr lang="en-GB" sz="3600" dirty="0" err="1" smtClean="0"/>
              <a:t>modeling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430684" cy="4545438"/>
          </a:xfrm>
        </p:spPr>
        <p:txBody>
          <a:bodyPr>
            <a:normAutofit/>
          </a:bodyPr>
          <a:lstStyle/>
          <a:p>
            <a:r>
              <a:rPr lang="en-GB" dirty="0" smtClean="0"/>
              <a:t>Many reasons to </a:t>
            </a:r>
            <a:r>
              <a:rPr lang="en-GB" dirty="0" err="1" smtClean="0"/>
              <a:t>analyze</a:t>
            </a:r>
            <a:r>
              <a:rPr lang="en-GB" dirty="0" smtClean="0"/>
              <a:t> (private) text: </a:t>
            </a:r>
          </a:p>
          <a:p>
            <a:pPr lvl="1"/>
            <a:r>
              <a:rPr lang="en-GB" dirty="0" smtClean="0"/>
              <a:t>Understand evolving use of language</a:t>
            </a:r>
          </a:p>
          <a:p>
            <a:pPr lvl="1"/>
            <a:r>
              <a:rPr lang="en-GB" dirty="0" smtClean="0"/>
              <a:t>Build models to help mobile users</a:t>
            </a:r>
          </a:p>
          <a:p>
            <a:r>
              <a:rPr lang="en-GB" dirty="0" smtClean="0"/>
              <a:t>Current deployments involve text and text-like data</a:t>
            </a:r>
          </a:p>
          <a:p>
            <a:pPr lvl="1"/>
            <a:r>
              <a:rPr lang="en-GB" dirty="0" smtClean="0"/>
              <a:t>Apple building custom dictionaries and emoji popularity</a:t>
            </a:r>
          </a:p>
          <a:p>
            <a:r>
              <a:rPr lang="en-GB" dirty="0" smtClean="0"/>
              <a:t>Data comes from a large (hierarchical / unbounded) domain</a:t>
            </a:r>
          </a:p>
          <a:p>
            <a:pPr lvl="1"/>
            <a:r>
              <a:rPr lang="en-GB" dirty="0" smtClean="0"/>
              <a:t>Google tracking popular URLs, which are long text strings</a:t>
            </a:r>
          </a:p>
          <a:p>
            <a:r>
              <a:rPr lang="en-GB" dirty="0" smtClean="0"/>
              <a:t>Several recent LDP papers address various problems here</a:t>
            </a:r>
          </a:p>
          <a:p>
            <a:pPr lvl="1"/>
            <a:r>
              <a:rPr lang="en-GB" dirty="0" err="1" smtClean="0"/>
              <a:t>PrivTrie</a:t>
            </a:r>
            <a:r>
              <a:rPr lang="en-GB" dirty="0" smtClean="0"/>
              <a:t>: Frequent Term Discovery under LDP </a:t>
            </a:r>
            <a:r>
              <a:rPr lang="en-GB" dirty="0" smtClean="0">
                <a:solidFill>
                  <a:srgbClr val="0070C0"/>
                </a:solidFill>
              </a:rPr>
              <a:t>[Wang et al. ICDE 18]</a:t>
            </a:r>
          </a:p>
          <a:p>
            <a:pPr lvl="1"/>
            <a:r>
              <a:rPr lang="en-GB" dirty="0" smtClean="0"/>
              <a:t>Autocomplete in LDP </a:t>
            </a:r>
            <a:r>
              <a:rPr lang="en-GB" dirty="0" smtClean="0">
                <a:solidFill>
                  <a:srgbClr val="0070C0"/>
                </a:solidFill>
              </a:rPr>
              <a:t>[Chang &amp; </a:t>
            </a:r>
            <a:r>
              <a:rPr lang="en-GB" dirty="0" err="1" smtClean="0">
                <a:solidFill>
                  <a:srgbClr val="0070C0"/>
                </a:solidFill>
              </a:rPr>
              <a:t>Thakurta</a:t>
            </a:r>
            <a:r>
              <a:rPr lang="en-GB" dirty="0" smtClean="0">
                <a:solidFill>
                  <a:srgbClr val="0070C0"/>
                </a:solidFill>
              </a:rPr>
              <a:t>, IEEE S&amp;P 18]</a:t>
            </a:r>
          </a:p>
          <a:p>
            <a:pPr lvl="1"/>
            <a:r>
              <a:rPr lang="en-GB" dirty="0" smtClean="0"/>
              <a:t>LDP Bayesian </a:t>
            </a:r>
            <a:r>
              <a:rPr lang="en-GB" dirty="0"/>
              <a:t>Inference for Count </a:t>
            </a:r>
            <a:r>
              <a:rPr lang="en-GB" dirty="0" smtClean="0"/>
              <a:t>Models </a:t>
            </a:r>
            <a:r>
              <a:rPr lang="en-GB" dirty="0" smtClean="0">
                <a:solidFill>
                  <a:schemeClr val="accent1"/>
                </a:solidFill>
              </a:rPr>
              <a:t>[Schein et al. </a:t>
            </a:r>
            <a:r>
              <a:rPr lang="en-GB" dirty="0" err="1" smtClean="0">
                <a:solidFill>
                  <a:schemeClr val="accent1"/>
                </a:solidFill>
              </a:rPr>
              <a:t>ArXiv</a:t>
            </a:r>
            <a:r>
              <a:rPr lang="en-GB" dirty="0" smtClean="0">
                <a:solidFill>
                  <a:schemeClr val="accent1"/>
                </a:solidFill>
              </a:rPr>
              <a:t> 18]</a:t>
            </a:r>
          </a:p>
        </p:txBody>
      </p:sp>
      <p:sp>
        <p:nvSpPr>
          <p:cNvPr id="5" name="AutoShape 2" descr="Image result for text model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Image result for text model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" t="4094" r="33876" b="5778"/>
          <a:stretch/>
        </p:blipFill>
        <p:spPr bwMode="auto">
          <a:xfrm>
            <a:off x="6228000" y="1057805"/>
            <a:ext cx="2628000" cy="158400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59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N-Grams with </a:t>
            </a:r>
            <a:r>
              <a:rPr lang="en-GB" dirty="0" err="1" smtClean="0"/>
              <a:t>PrivTrie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515350" cy="4351338"/>
          </a:xfrm>
        </p:spPr>
        <p:txBody>
          <a:bodyPr/>
          <a:lstStyle/>
          <a:p>
            <a:r>
              <a:rPr lang="en-GB" dirty="0" smtClean="0">
                <a:solidFill>
                  <a:srgbClr val="C00000"/>
                </a:solidFill>
              </a:rPr>
              <a:t>Objective</a:t>
            </a:r>
            <a:r>
              <a:rPr lang="en-GB" dirty="0" smtClean="0"/>
              <a:t>: collect popular new terms “freshly minted by users”</a:t>
            </a:r>
          </a:p>
          <a:p>
            <a:pPr lvl="1"/>
            <a:r>
              <a:rPr lang="en-GB" dirty="0" smtClean="0"/>
              <a:t>E.g. to add to dictionaries/autocorrect typing features</a:t>
            </a:r>
          </a:p>
          <a:p>
            <a:r>
              <a:rPr lang="en-GB" dirty="0" err="1" smtClean="0"/>
              <a:t>Modeled</a:t>
            </a:r>
            <a:r>
              <a:rPr lang="en-GB" dirty="0" smtClean="0"/>
              <a:t> as each user has one new term to report</a:t>
            </a:r>
          </a:p>
          <a:p>
            <a:pPr lvl="1"/>
            <a:r>
              <a:rPr lang="en-GB" dirty="0" smtClean="0"/>
              <a:t>Essentially this is another heavy hitters problems!</a:t>
            </a:r>
          </a:p>
          <a:p>
            <a:r>
              <a:rPr lang="en-GB" dirty="0" smtClean="0">
                <a:solidFill>
                  <a:srgbClr val="00B050"/>
                </a:solidFill>
              </a:rPr>
              <a:t>Approach</a:t>
            </a:r>
            <a:r>
              <a:rPr lang="en-GB" dirty="0" smtClean="0"/>
              <a:t>: search for heavy nodes within a </a:t>
            </a:r>
            <a:r>
              <a:rPr lang="en-GB" dirty="0" err="1" smtClean="0"/>
              <a:t>trie</a:t>
            </a:r>
            <a:r>
              <a:rPr lang="en-GB" dirty="0" smtClean="0"/>
              <a:t> </a:t>
            </a:r>
          </a:p>
          <a:p>
            <a:endParaRPr lang="en-GB" dirty="0" smtClean="0"/>
          </a:p>
          <a:p>
            <a:pPr lvl="1"/>
            <a:endParaRPr lang="en-GB" dirty="0"/>
          </a:p>
        </p:txBody>
      </p:sp>
      <p:pic>
        <p:nvPicPr>
          <p:cNvPr id="1026" name="Picture 2" descr="Image result for autocorrec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4" b="3780"/>
          <a:stretch/>
        </p:blipFill>
        <p:spPr bwMode="auto">
          <a:xfrm>
            <a:off x="6353175" y="108000"/>
            <a:ext cx="2686050" cy="1656000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2" y="3925888"/>
            <a:ext cx="60483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542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N-Grams with </a:t>
            </a:r>
            <a:r>
              <a:rPr lang="en-GB" dirty="0" err="1" smtClean="0"/>
              <a:t>PrivTrie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36295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 err="1" smtClean="0"/>
              <a:t>PrivTrie</a:t>
            </a:r>
            <a:r>
              <a:rPr lang="en-GB" dirty="0" smtClean="0"/>
              <a:t> combines several ideas that can be applied elsewhere:</a:t>
            </a:r>
          </a:p>
          <a:p>
            <a:r>
              <a:rPr lang="en-GB" dirty="0" smtClean="0"/>
              <a:t>Perform the search in </a:t>
            </a:r>
            <a:r>
              <a:rPr lang="en-GB" dirty="0" smtClean="0">
                <a:solidFill>
                  <a:srgbClr val="C00000"/>
                </a:solidFill>
              </a:rPr>
              <a:t>multiple rounds </a:t>
            </a:r>
            <a:r>
              <a:rPr lang="en-GB" dirty="0" smtClean="0"/>
              <a:t>of interaction</a:t>
            </a:r>
          </a:p>
          <a:p>
            <a:pPr lvl="1"/>
            <a:r>
              <a:rPr lang="en-GB" dirty="0" smtClean="0"/>
              <a:t>New queries sent to users based on current search range</a:t>
            </a:r>
          </a:p>
          <a:p>
            <a:r>
              <a:rPr lang="en-GB" dirty="0" smtClean="0"/>
              <a:t>Partition users into ‘</a:t>
            </a:r>
            <a:r>
              <a:rPr lang="en-GB" dirty="0" smtClean="0">
                <a:solidFill>
                  <a:srgbClr val="C00000"/>
                </a:solidFill>
              </a:rPr>
              <a:t>batches</a:t>
            </a:r>
            <a:r>
              <a:rPr lang="en-GB" dirty="0" smtClean="0"/>
              <a:t>’, query each batch only once</a:t>
            </a:r>
          </a:p>
          <a:p>
            <a:pPr lvl="1"/>
            <a:r>
              <a:rPr lang="en-GB" dirty="0" smtClean="0">
                <a:solidFill>
                  <a:schemeClr val="accent1"/>
                </a:solidFill>
              </a:rPr>
              <a:t>O(√k) </a:t>
            </a:r>
            <a:r>
              <a:rPr lang="en-GB" dirty="0" smtClean="0"/>
              <a:t>improvement over querying all users </a:t>
            </a:r>
            <a:r>
              <a:rPr lang="en-GB" dirty="0" smtClean="0">
                <a:solidFill>
                  <a:schemeClr val="accent1"/>
                </a:solidFill>
              </a:rPr>
              <a:t>k</a:t>
            </a:r>
            <a:r>
              <a:rPr lang="en-GB" dirty="0" smtClean="0"/>
              <a:t> times</a:t>
            </a:r>
          </a:p>
          <a:p>
            <a:pPr lvl="1"/>
            <a:r>
              <a:rPr lang="en-GB" dirty="0" smtClean="0"/>
              <a:t>Set batch size big enough to give reasonable accuracy</a:t>
            </a:r>
          </a:p>
          <a:p>
            <a:pPr lvl="1"/>
            <a:r>
              <a:rPr lang="en-GB" dirty="0" smtClean="0"/>
              <a:t>Reuse a batch for non-overlapping nodes (</a:t>
            </a:r>
            <a:r>
              <a:rPr lang="en-GB" dirty="0" smtClean="0">
                <a:solidFill>
                  <a:srgbClr val="00B050"/>
                </a:solidFill>
              </a:rPr>
              <a:t>parallel composition</a:t>
            </a:r>
            <a:r>
              <a:rPr lang="en-GB" dirty="0" smtClean="0"/>
              <a:t>)</a:t>
            </a:r>
          </a:p>
          <a:p>
            <a:r>
              <a:rPr lang="en-GB" dirty="0" smtClean="0"/>
              <a:t>Refine count estimates by using </a:t>
            </a:r>
            <a:r>
              <a:rPr lang="en-GB" dirty="0" smtClean="0">
                <a:solidFill>
                  <a:srgbClr val="C00000"/>
                </a:solidFill>
              </a:rPr>
              <a:t>consistency</a:t>
            </a:r>
            <a:r>
              <a:rPr lang="en-GB" dirty="0" smtClean="0"/>
              <a:t> properties</a:t>
            </a:r>
          </a:p>
          <a:p>
            <a:pPr lvl="1"/>
            <a:r>
              <a:rPr lang="en-GB" dirty="0" smtClean="0"/>
              <a:t>E.g. count of a parent node should equal sum of its children</a:t>
            </a:r>
          </a:p>
          <a:p>
            <a:pPr lvl="1"/>
            <a:r>
              <a:rPr lang="en-GB" dirty="0" smtClean="0"/>
              <a:t>Modelled as least-squares minimization (Gauss-Markov theorem)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543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7" y="28364"/>
            <a:ext cx="2208742" cy="1864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Private Autocomplete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8515350" cy="4778375"/>
          </a:xfrm>
        </p:spPr>
        <p:txBody>
          <a:bodyPr>
            <a:normAutofit/>
          </a:bodyPr>
          <a:lstStyle/>
          <a:p>
            <a:r>
              <a:rPr lang="en-GB" dirty="0" err="1" smtClean="0"/>
              <a:t>Autocompletion</a:t>
            </a:r>
            <a:r>
              <a:rPr lang="en-GB" dirty="0" smtClean="0"/>
              <a:t> in LDP </a:t>
            </a:r>
            <a:r>
              <a:rPr lang="en-GB" dirty="0" smtClean="0">
                <a:solidFill>
                  <a:srgbClr val="0070C0"/>
                </a:solidFill>
              </a:rPr>
              <a:t>[Chang </a:t>
            </a:r>
            <a:r>
              <a:rPr lang="en-GB" dirty="0" err="1" smtClean="0">
                <a:solidFill>
                  <a:srgbClr val="0070C0"/>
                </a:solidFill>
              </a:rPr>
              <a:t>Thakurta</a:t>
            </a:r>
            <a:r>
              <a:rPr lang="en-GB" dirty="0" smtClean="0">
                <a:solidFill>
                  <a:srgbClr val="0070C0"/>
                </a:solidFill>
              </a:rPr>
              <a:t> IEEE S&amp;P 18] </a:t>
            </a:r>
            <a:br>
              <a:rPr lang="en-GB" dirty="0" smtClean="0">
                <a:solidFill>
                  <a:srgbClr val="0070C0"/>
                </a:solidFill>
              </a:rPr>
            </a:br>
            <a:r>
              <a:rPr lang="en-GB" dirty="0" smtClean="0"/>
              <a:t>considers how to build the full autocomplete model</a:t>
            </a:r>
          </a:p>
          <a:p>
            <a:r>
              <a:rPr lang="en-GB" dirty="0" smtClean="0"/>
              <a:t>A full Markov model predicts next work based on last </a:t>
            </a:r>
            <a:r>
              <a:rPr lang="en-GB" dirty="0" smtClean="0">
                <a:solidFill>
                  <a:schemeClr val="accent1"/>
                </a:solidFill>
              </a:rPr>
              <a:t>k</a:t>
            </a:r>
            <a:r>
              <a:rPr lang="en-GB" dirty="0" smtClean="0"/>
              <a:t> words</a:t>
            </a:r>
          </a:p>
          <a:p>
            <a:pPr lvl="1"/>
            <a:r>
              <a:rPr lang="en-GB" dirty="0" smtClean="0"/>
              <a:t>This is hard to learn in LDP: small counts for </a:t>
            </a:r>
            <a:r>
              <a:rPr lang="en-GB" dirty="0" smtClean="0">
                <a:solidFill>
                  <a:schemeClr val="accent1"/>
                </a:solidFill>
              </a:rPr>
              <a:t>k</a:t>
            </a:r>
            <a:r>
              <a:rPr lang="en-GB" dirty="0" smtClean="0"/>
              <a:t>-word combinations</a:t>
            </a:r>
          </a:p>
          <a:p>
            <a:r>
              <a:rPr lang="en-GB" dirty="0" smtClean="0"/>
              <a:t>‘Tags and words model’ uses ‘parts of speech’ tags (noun, verb…)</a:t>
            </a:r>
          </a:p>
          <a:p>
            <a:pPr lvl="1"/>
            <a:r>
              <a:rPr lang="en-GB" dirty="0" smtClean="0"/>
              <a:t>Predict next tag based on last two tags</a:t>
            </a:r>
          </a:p>
          <a:p>
            <a:pPr lvl="1"/>
            <a:r>
              <a:rPr lang="en-GB" dirty="0" smtClean="0"/>
              <a:t>Predict next word based on (predicted) tag and last word</a:t>
            </a:r>
          </a:p>
          <a:p>
            <a:r>
              <a:rPr lang="en-GB" dirty="0" smtClean="0"/>
              <a:t>The model requires fewer statistics to build</a:t>
            </a:r>
          </a:p>
          <a:p>
            <a:pPr lvl="1"/>
            <a:r>
              <a:rPr lang="en-GB" dirty="0" smtClean="0"/>
              <a:t>Statistics captured in LDP via a frequency oracle on word pairs</a:t>
            </a:r>
          </a:p>
          <a:p>
            <a:r>
              <a:rPr lang="en-GB" dirty="0" smtClean="0">
                <a:solidFill>
                  <a:srgbClr val="C00000"/>
                </a:solidFill>
              </a:rPr>
              <a:t>Lesson for (LDP) model design</a:t>
            </a:r>
            <a:r>
              <a:rPr lang="en-GB" dirty="0" smtClean="0"/>
              <a:t>: choose simpler models whose parameters will be better supported from the data collected</a:t>
            </a:r>
          </a:p>
        </p:txBody>
      </p:sp>
    </p:spTree>
    <p:extLst>
      <p:ext uri="{BB962C8B-B14F-4D97-AF65-F5344CB8AC3E}">
        <p14:creationId xmlns:p14="http://schemas.microsoft.com/office/powerpoint/2010/main" val="86168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Marginal Distributions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9398000" cy="4343400"/>
          </a:xfrm>
        </p:spPr>
        <p:txBody>
          <a:bodyPr/>
          <a:lstStyle/>
          <a:p>
            <a:r>
              <a:rPr lang="en-US" dirty="0" smtClean="0"/>
              <a:t>Heavy hitters treats data as 1D but often data is multidimensional</a:t>
            </a:r>
            <a:endParaRPr lang="en-US" dirty="0"/>
          </a:p>
          <a:p>
            <a:r>
              <a:rPr lang="en-US" dirty="0" smtClean="0">
                <a:solidFill>
                  <a:schemeClr val="accent1"/>
                </a:solidFill>
              </a:rPr>
              <a:t>C., Kulkarni, Srivastava [SIGMOD 18]</a:t>
            </a:r>
            <a:r>
              <a:rPr lang="en-US" dirty="0" smtClean="0"/>
              <a:t>: marginal </a:t>
            </a:r>
            <a:r>
              <a:rPr lang="en-US" dirty="0"/>
              <a:t>distributions</a:t>
            </a:r>
          </a:p>
          <a:p>
            <a:pPr lvl="1"/>
            <a:r>
              <a:rPr lang="en-US" dirty="0"/>
              <a:t>Each user has </a:t>
            </a:r>
            <a:r>
              <a:rPr lang="en-US" dirty="0">
                <a:solidFill>
                  <a:schemeClr val="accent1"/>
                </a:solidFill>
              </a:rPr>
              <a:t>d</a:t>
            </a:r>
            <a:r>
              <a:rPr lang="en-US" dirty="0"/>
              <a:t> bits of data (encoding sensitive data)</a:t>
            </a:r>
          </a:p>
          <a:p>
            <a:pPr lvl="1"/>
            <a:r>
              <a:rPr lang="en-US" dirty="0"/>
              <a:t>We </a:t>
            </a:r>
            <a:r>
              <a:rPr lang="en-US" dirty="0" smtClean="0"/>
              <a:t>want (all) </a:t>
            </a:r>
            <a:r>
              <a:rPr lang="en-US" dirty="0" err="1" smtClean="0"/>
              <a:t>marginals</a:t>
            </a:r>
            <a:r>
              <a:rPr lang="en-US" dirty="0" smtClean="0"/>
              <a:t> over </a:t>
            </a:r>
            <a:r>
              <a:rPr lang="en-US" dirty="0" smtClean="0">
                <a:solidFill>
                  <a:schemeClr val="accent1"/>
                </a:solidFill>
              </a:rPr>
              <a:t>k</a:t>
            </a:r>
            <a:r>
              <a:rPr lang="en-US" dirty="0" smtClean="0"/>
              <a:t> attributes – well-studied in </a:t>
            </a:r>
            <a:r>
              <a:rPr lang="en-US" dirty="0" err="1" smtClean="0"/>
              <a:t>cental</a:t>
            </a:r>
            <a:r>
              <a:rPr lang="en-US" dirty="0" smtClean="0"/>
              <a:t> DP</a:t>
            </a:r>
            <a:endParaRPr lang="en-US" dirty="0"/>
          </a:p>
          <a:p>
            <a:endParaRPr lang="en-US" dirty="0">
              <a:solidFill>
                <a:srgbClr val="7030A0"/>
              </a:solidFill>
            </a:endParaRPr>
          </a:p>
          <a:p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609600" y="3276600"/>
          <a:ext cx="5943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Gender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Obese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High BP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Smoke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Disease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Alice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Bob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Zayn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191000" y="5486400"/>
          <a:ext cx="3200401" cy="12276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20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r>
                        <a:rPr lang="en-GB" dirty="0"/>
                        <a:t>Disease/Smoke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4867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609600" y="5486400"/>
          <a:ext cx="3200401" cy="12276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200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r>
                        <a:rPr lang="en-GB" dirty="0"/>
                        <a:t>Gender/Obese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4867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0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1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0.21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085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7F2711-A079-4E18-B1B2-389DF937A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 Level Anonymization: A Brief </a:t>
            </a:r>
            <a:r>
              <a:rPr lang="en-US" dirty="0" smtClean="0"/>
              <a:t>Recap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7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idx="1"/>
          </p:nvPr>
        </p:nvSpPr>
        <p:spPr>
          <a:xfrm>
            <a:off x="468391" y="1825625"/>
            <a:ext cx="4659787" cy="4351338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Pre-1997</a:t>
            </a:r>
            <a:r>
              <a:rPr lang="en-US" dirty="0"/>
              <a:t>: hash </a:t>
            </a:r>
            <a:r>
              <a:rPr lang="en-US" dirty="0" smtClean="0"/>
              <a:t>identifiers</a:t>
            </a:r>
            <a:endParaRPr lang="en-US" dirty="0"/>
          </a:p>
          <a:p>
            <a:endParaRPr lang="en-US" dirty="0"/>
          </a:p>
          <a:p>
            <a:r>
              <a:rPr lang="en-US" dirty="0"/>
              <a:t>1998: k-anonymity [SS98</a:t>
            </a:r>
            <a:r>
              <a:rPr lang="en-US" dirty="0" smtClean="0"/>
              <a:t>]</a:t>
            </a:r>
            <a:endParaRPr lang="en-US" dirty="0"/>
          </a:p>
          <a:p>
            <a:pPr lvl="1"/>
            <a:r>
              <a:rPr lang="en-US" dirty="0"/>
              <a:t>Alphabet soup </a:t>
            </a:r>
            <a:r>
              <a:rPr lang="en-US" dirty="0" smtClean="0"/>
              <a:t>followed</a:t>
            </a:r>
            <a:endParaRPr lang="en-US" dirty="0"/>
          </a:p>
          <a:p>
            <a:endParaRPr lang="en-US" dirty="0"/>
          </a:p>
          <a:p>
            <a:r>
              <a:rPr lang="en-US" dirty="0"/>
              <a:t>2006: differential privacy [</a:t>
            </a:r>
            <a:r>
              <a:rPr lang="en-US" dirty="0" smtClean="0"/>
              <a:t>DM+06]</a:t>
            </a:r>
            <a:endParaRPr lang="en-US" dirty="0"/>
          </a:p>
          <a:p>
            <a:pPr lvl="1"/>
            <a:r>
              <a:rPr lang="en-US" dirty="0"/>
              <a:t>Semantic notion of </a:t>
            </a:r>
            <a:r>
              <a:rPr lang="en-US" dirty="0" smtClean="0"/>
              <a:t>privacy</a:t>
            </a:r>
            <a:endParaRPr lang="en-US" dirty="0"/>
          </a:p>
          <a:p>
            <a:endParaRPr lang="en-GB" dirty="0"/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4966549" y="1825625"/>
            <a:ext cx="402819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1997</a:t>
            </a:r>
            <a:r>
              <a:rPr lang="en-US" dirty="0"/>
              <a:t>: linking attack [</a:t>
            </a:r>
            <a:r>
              <a:rPr lang="en-US" dirty="0" smtClean="0"/>
              <a:t>S07]</a:t>
            </a:r>
          </a:p>
          <a:p>
            <a:pPr lvl="1"/>
            <a:r>
              <a:rPr lang="en-US" dirty="0" smtClean="0"/>
              <a:t>Multiple </a:t>
            </a:r>
            <a:r>
              <a:rPr lang="en-US" dirty="0"/>
              <a:t>QIs ≈ </a:t>
            </a:r>
            <a:r>
              <a:rPr lang="en-US" dirty="0" smtClean="0"/>
              <a:t>identifier</a:t>
            </a:r>
            <a:endParaRPr lang="en-US" dirty="0"/>
          </a:p>
          <a:p>
            <a:endParaRPr lang="en-US" dirty="0"/>
          </a:p>
          <a:p>
            <a:r>
              <a:rPr lang="en-US" dirty="0"/>
              <a:t> 2006+: syntactic </a:t>
            </a:r>
            <a:r>
              <a:rPr lang="en-US" dirty="0" smtClean="0"/>
              <a:t>attacks</a:t>
            </a:r>
            <a:endParaRPr lang="en-US" dirty="0"/>
          </a:p>
          <a:p>
            <a:endParaRPr lang="en-US" dirty="0"/>
          </a:p>
          <a:p>
            <a:r>
              <a:rPr lang="en-US" dirty="0"/>
              <a:t>2009: </a:t>
            </a:r>
            <a:r>
              <a:rPr lang="en-US" dirty="0" err="1"/>
              <a:t>deFinetti's</a:t>
            </a:r>
            <a:r>
              <a:rPr lang="en-US" dirty="0"/>
              <a:t> </a:t>
            </a:r>
            <a:r>
              <a:rPr lang="en-US" dirty="0" err="1"/>
              <a:t>thm</a:t>
            </a:r>
            <a:r>
              <a:rPr lang="en-US" dirty="0"/>
              <a:t> [K09</a:t>
            </a:r>
            <a:r>
              <a:rPr lang="en-US" dirty="0" smtClean="0"/>
              <a:t>]</a:t>
            </a:r>
            <a:endParaRPr lang="en-US" dirty="0"/>
          </a:p>
          <a:p>
            <a:pPr lvl="1"/>
            <a:r>
              <a:rPr lang="en-US" dirty="0"/>
              <a:t>Machine learning </a:t>
            </a:r>
            <a:r>
              <a:rPr lang="en-US" dirty="0" smtClean="0"/>
              <a:t>attack</a:t>
            </a:r>
            <a:endParaRPr lang="en-US" dirty="0"/>
          </a:p>
          <a:p>
            <a:endParaRPr lang="en-GB" dirty="0"/>
          </a:p>
        </p:txBody>
      </p:sp>
      <p:pic>
        <p:nvPicPr>
          <p:cNvPr id="11" name="Picture 3" descr="C:\Users\divesh\Desktop\confounding\cat-n-mou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759" y="1597350"/>
            <a:ext cx="2051117" cy="136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 bwMode="auto">
          <a:xfrm rot="1800000">
            <a:off x="4258041" y="5096341"/>
            <a:ext cx="8382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rot="720000">
            <a:off x="4276358" y="3516136"/>
            <a:ext cx="8382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rot="-1200000">
            <a:off x="4274161" y="4029541"/>
            <a:ext cx="8382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triangle" w="med" len="med"/>
            <a:tailEnd type="none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rot="720000">
            <a:off x="4258042" y="4410541"/>
            <a:ext cx="838200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4267200" y="4594302"/>
            <a:ext cx="699349" cy="5389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C00000"/>
            </a:solidFill>
            <a:prstDash val="solid"/>
            <a:round/>
            <a:headEnd type="triangl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2482287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i2.wp.com/www.donnaonthebeach.com/blog/wp-content/uploads/2010/04/iStock_cointoss.jpg?resize=283%2C4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43800" y="4368825"/>
            <a:ext cx="1600200" cy="2397453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Marginal Distributions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610600" cy="4343400"/>
          </a:xfrm>
        </p:spPr>
        <p:txBody>
          <a:bodyPr/>
          <a:lstStyle/>
          <a:p>
            <a:r>
              <a:rPr lang="en-GB" dirty="0" smtClean="0"/>
              <a:t>Each marginal is a frequency distribution, so we have multiple overlapping instances of the frequency oracle problem</a:t>
            </a:r>
          </a:p>
          <a:p>
            <a:r>
              <a:rPr lang="en-GB" dirty="0" smtClean="0"/>
              <a:t>Could </a:t>
            </a:r>
            <a:r>
              <a:rPr lang="en-GB" dirty="0"/>
              <a:t>apply </a:t>
            </a:r>
            <a:r>
              <a:rPr lang="en-GB" dirty="0">
                <a:solidFill>
                  <a:srgbClr val="00B050"/>
                </a:solidFill>
              </a:rPr>
              <a:t>Randomized </a:t>
            </a:r>
            <a:r>
              <a:rPr lang="en-GB" dirty="0" err="1">
                <a:solidFill>
                  <a:srgbClr val="00B050"/>
                </a:solidFill>
              </a:rPr>
              <a:t>Reponse</a:t>
            </a:r>
            <a:r>
              <a:rPr lang="en-GB" dirty="0">
                <a:solidFill>
                  <a:srgbClr val="00B050"/>
                </a:solidFill>
              </a:rPr>
              <a:t> </a:t>
            </a:r>
            <a:r>
              <a:rPr lang="en-GB" dirty="0"/>
              <a:t>to each entry of each marginal</a:t>
            </a:r>
          </a:p>
          <a:p>
            <a:pPr lvl="1"/>
            <a:r>
              <a:rPr lang="en-GB" dirty="0"/>
              <a:t>To give an overall guarantee of privacy, need to </a:t>
            </a:r>
            <a:r>
              <a:rPr lang="en-GB" dirty="0" smtClean="0"/>
              <a:t>scale </a:t>
            </a:r>
            <a:r>
              <a:rPr lang="el-GR" dirty="0" smtClean="0">
                <a:solidFill>
                  <a:schemeClr val="accent1"/>
                </a:solidFill>
              </a:rPr>
              <a:t>ε</a:t>
            </a:r>
            <a:endParaRPr lang="en-GB" dirty="0">
              <a:solidFill>
                <a:schemeClr val="accent1"/>
              </a:solidFill>
            </a:endParaRPr>
          </a:p>
          <a:p>
            <a:pPr lvl="1"/>
            <a:r>
              <a:rPr lang="en-GB" dirty="0"/>
              <a:t>The more bits released by a user, the </a:t>
            </a:r>
            <a:r>
              <a:rPr lang="en-GB" dirty="0" smtClean="0"/>
              <a:t>more noise</a:t>
            </a:r>
            <a:r>
              <a:rPr lang="en-GB" dirty="0"/>
              <a:t> </a:t>
            </a:r>
            <a:r>
              <a:rPr lang="en-GB" dirty="0" smtClean="0"/>
              <a:t>we have</a:t>
            </a:r>
            <a:endParaRPr lang="en-GB" dirty="0"/>
          </a:p>
          <a:p>
            <a:r>
              <a:rPr lang="en-GB" dirty="0"/>
              <a:t>Need to design algorithms that minimize information per user</a:t>
            </a:r>
          </a:p>
          <a:p>
            <a:r>
              <a:rPr lang="en-GB" dirty="0">
                <a:solidFill>
                  <a:srgbClr val="C00000"/>
                </a:solidFill>
              </a:rPr>
              <a:t>First observation</a:t>
            </a:r>
            <a:r>
              <a:rPr lang="en-GB" dirty="0"/>
              <a:t>: </a:t>
            </a:r>
            <a:r>
              <a:rPr lang="en-GB" dirty="0" smtClean="0"/>
              <a:t>apply sampling (batching) to reduce error</a:t>
            </a:r>
            <a:endParaRPr lang="en-GB" dirty="0"/>
          </a:p>
          <a:p>
            <a:pPr lvl="1"/>
            <a:r>
              <a:rPr lang="en-GB" dirty="0"/>
              <a:t>If we release </a:t>
            </a:r>
            <a:r>
              <a:rPr lang="en-GB" dirty="0" smtClean="0">
                <a:solidFill>
                  <a:schemeClr val="accent1"/>
                </a:solidFill>
              </a:rPr>
              <a:t>b</a:t>
            </a:r>
            <a:r>
              <a:rPr lang="en-GB" dirty="0" smtClean="0"/>
              <a:t> </a:t>
            </a:r>
            <a:r>
              <a:rPr lang="en-GB" dirty="0"/>
              <a:t>bits of information per user, the error is </a:t>
            </a:r>
            <a:r>
              <a:rPr lang="en-GB" dirty="0" smtClean="0">
                <a:solidFill>
                  <a:schemeClr val="accent1"/>
                </a:solidFill>
              </a:rPr>
              <a:t>b/√n</a:t>
            </a:r>
            <a:endParaRPr lang="en-GB" dirty="0">
              <a:solidFill>
                <a:schemeClr val="accent1"/>
              </a:solidFill>
            </a:endParaRPr>
          </a:p>
          <a:p>
            <a:pPr lvl="1"/>
            <a:r>
              <a:rPr lang="en-GB" dirty="0"/>
              <a:t>If we sample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>
                <a:solidFill>
                  <a:schemeClr val="accent1"/>
                </a:solidFill>
              </a:rPr>
              <a:t>1</a:t>
            </a:r>
            <a:r>
              <a:rPr lang="en-GB" dirty="0">
                <a:solidFill>
                  <a:schemeClr val="bg2"/>
                </a:solidFill>
              </a:rPr>
              <a:t> </a:t>
            </a:r>
            <a:r>
              <a:rPr lang="en-GB" dirty="0"/>
              <a:t>out of </a:t>
            </a:r>
            <a:r>
              <a:rPr lang="en-GB" dirty="0">
                <a:solidFill>
                  <a:schemeClr val="accent1"/>
                </a:solidFill>
              </a:rPr>
              <a:t>n</a:t>
            </a:r>
            <a:r>
              <a:rPr lang="en-GB" dirty="0"/>
              <a:t> bits, the error is </a:t>
            </a:r>
            <a:r>
              <a:rPr lang="en-GB" dirty="0">
                <a:solidFill>
                  <a:schemeClr val="accent1"/>
                </a:solidFill>
              </a:rPr>
              <a:t>√</a:t>
            </a:r>
            <a:r>
              <a:rPr lang="en-GB" dirty="0" smtClean="0">
                <a:solidFill>
                  <a:schemeClr val="accent1"/>
                </a:solidFill>
              </a:rPr>
              <a:t>(b/n)</a:t>
            </a:r>
            <a:endParaRPr lang="en-GB" dirty="0">
              <a:solidFill>
                <a:schemeClr val="accent1"/>
              </a:solidFill>
            </a:endParaRPr>
          </a:p>
          <a:p>
            <a:pPr lvl="1"/>
            <a:r>
              <a:rPr lang="en-GB" dirty="0" err="1"/>
              <a:t>Quadratically</a:t>
            </a:r>
            <a:r>
              <a:rPr lang="en-GB" dirty="0"/>
              <a:t> better to sample than to share!</a:t>
            </a:r>
          </a:p>
        </p:txBody>
      </p:sp>
    </p:spTree>
    <p:extLst>
      <p:ext uri="{BB962C8B-B14F-4D97-AF65-F5344CB8AC3E}">
        <p14:creationId xmlns:p14="http://schemas.microsoft.com/office/powerpoint/2010/main" val="94727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Marginals</a:t>
            </a:r>
            <a:r>
              <a:rPr lang="en-GB" dirty="0" smtClean="0"/>
              <a:t>: what </a:t>
            </a:r>
            <a:r>
              <a:rPr lang="en-GB" dirty="0"/>
              <a:t>to materialize?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3999"/>
            <a:ext cx="8534400" cy="50376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Different approaches based on how information is revealed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We could reveal information about all </a:t>
            </a:r>
            <a:r>
              <a:rPr lang="en-GB" dirty="0" err="1"/>
              <a:t>marginals</a:t>
            </a:r>
            <a:r>
              <a:rPr lang="en-GB" dirty="0"/>
              <a:t> of size </a:t>
            </a:r>
            <a:r>
              <a:rPr lang="en-GB" dirty="0">
                <a:solidFill>
                  <a:schemeClr val="accent1"/>
                </a:solidFill>
              </a:rPr>
              <a:t>k</a:t>
            </a:r>
          </a:p>
          <a:p>
            <a:pPr lvl="1"/>
            <a:r>
              <a:rPr lang="en-GB" dirty="0"/>
              <a:t>There are </a:t>
            </a:r>
            <a:r>
              <a:rPr lang="en-GB" dirty="0">
                <a:solidFill>
                  <a:schemeClr val="accent1"/>
                </a:solidFill>
              </a:rPr>
              <a:t>(d choose k) </a:t>
            </a:r>
            <a:r>
              <a:rPr lang="en-GB" dirty="0"/>
              <a:t>such </a:t>
            </a:r>
            <a:r>
              <a:rPr lang="en-GB" dirty="0" err="1"/>
              <a:t>marginals</a:t>
            </a:r>
            <a:r>
              <a:rPr lang="en-GB" dirty="0"/>
              <a:t>, of size </a:t>
            </a:r>
            <a:r>
              <a:rPr lang="en-GB" dirty="0">
                <a:solidFill>
                  <a:schemeClr val="accent1"/>
                </a:solidFill>
              </a:rPr>
              <a:t>2</a:t>
            </a:r>
            <a:r>
              <a:rPr lang="en-GB" baseline="30000" dirty="0">
                <a:solidFill>
                  <a:schemeClr val="accent1"/>
                </a:solidFill>
              </a:rPr>
              <a:t>k</a:t>
            </a:r>
            <a:r>
              <a:rPr lang="en-GB" dirty="0"/>
              <a:t> each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Or we could reveal information about the full distribution </a:t>
            </a:r>
          </a:p>
          <a:p>
            <a:pPr lvl="1"/>
            <a:r>
              <a:rPr lang="en-GB" dirty="0"/>
              <a:t>There are </a:t>
            </a:r>
            <a:r>
              <a:rPr lang="en-GB" dirty="0">
                <a:solidFill>
                  <a:schemeClr val="accent1"/>
                </a:solidFill>
              </a:rPr>
              <a:t>2</a:t>
            </a:r>
            <a:r>
              <a:rPr lang="en-GB" baseline="30000" dirty="0">
                <a:solidFill>
                  <a:schemeClr val="accent1"/>
                </a:solidFill>
              </a:rPr>
              <a:t>d</a:t>
            </a:r>
            <a:r>
              <a:rPr lang="en-GB" dirty="0"/>
              <a:t> entries in the d-dimensional distribution</a:t>
            </a:r>
          </a:p>
          <a:p>
            <a:pPr lvl="1"/>
            <a:r>
              <a:rPr lang="en-GB" dirty="0"/>
              <a:t>Then aggregate results here (obtaining additional error)</a:t>
            </a:r>
          </a:p>
          <a:p>
            <a:r>
              <a:rPr lang="en-GB" dirty="0"/>
              <a:t>Still using randomized response on each entry</a:t>
            </a:r>
          </a:p>
          <a:p>
            <a:pPr lvl="1"/>
            <a:r>
              <a:rPr lang="en-GB" dirty="0">
                <a:solidFill>
                  <a:srgbClr val="00B050"/>
                </a:solidFill>
              </a:rPr>
              <a:t>Approach 1 (</a:t>
            </a:r>
            <a:r>
              <a:rPr lang="en-GB" dirty="0" smtClean="0">
                <a:solidFill>
                  <a:srgbClr val="00B050"/>
                </a:solidFill>
              </a:rPr>
              <a:t>marginal-based)</a:t>
            </a:r>
            <a:r>
              <a:rPr lang="en-GB" dirty="0" smtClean="0"/>
              <a:t>: </a:t>
            </a:r>
            <a:r>
              <a:rPr lang="en-GB" dirty="0"/>
              <a:t>cost proportional to </a:t>
            </a:r>
            <a:r>
              <a:rPr lang="en-GB" dirty="0">
                <a:solidFill>
                  <a:schemeClr val="accent1"/>
                </a:solidFill>
              </a:rPr>
              <a:t>2</a:t>
            </a:r>
            <a:r>
              <a:rPr lang="en-GB" baseline="30000" dirty="0">
                <a:solidFill>
                  <a:schemeClr val="accent1"/>
                </a:solidFill>
              </a:rPr>
              <a:t>3k/2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d</a:t>
            </a:r>
            <a:r>
              <a:rPr lang="en-GB" baseline="30000" dirty="0" err="1">
                <a:solidFill>
                  <a:schemeClr val="accent1"/>
                </a:solidFill>
              </a:rPr>
              <a:t>k</a:t>
            </a:r>
            <a:r>
              <a:rPr lang="en-GB" baseline="30000" dirty="0">
                <a:solidFill>
                  <a:schemeClr val="accent1"/>
                </a:solidFill>
              </a:rPr>
              <a:t>/2</a:t>
            </a:r>
            <a:r>
              <a:rPr lang="en-GB" dirty="0">
                <a:solidFill>
                  <a:schemeClr val="accent1"/>
                </a:solidFill>
              </a:rPr>
              <a:t>/</a:t>
            </a:r>
            <a:r>
              <a:rPr lang="en-GB" dirty="0" smtClean="0">
                <a:solidFill>
                  <a:schemeClr val="accent1"/>
                </a:solidFill>
              </a:rPr>
              <a:t>√n</a:t>
            </a:r>
            <a:endParaRPr lang="en-GB" baseline="30000" dirty="0">
              <a:solidFill>
                <a:schemeClr val="accent1"/>
              </a:solidFill>
            </a:endParaRPr>
          </a:p>
          <a:p>
            <a:pPr lvl="1"/>
            <a:r>
              <a:rPr lang="en-GB" dirty="0">
                <a:solidFill>
                  <a:srgbClr val="00B050"/>
                </a:solidFill>
              </a:rPr>
              <a:t>Approach 2 (</a:t>
            </a:r>
            <a:r>
              <a:rPr lang="en-GB" dirty="0" smtClean="0">
                <a:solidFill>
                  <a:srgbClr val="00B050"/>
                </a:solidFill>
              </a:rPr>
              <a:t>full distribution)</a:t>
            </a:r>
            <a:r>
              <a:rPr lang="en-GB" dirty="0" smtClean="0"/>
              <a:t>: </a:t>
            </a:r>
            <a:r>
              <a:rPr lang="en-GB" dirty="0"/>
              <a:t>cost proportional to </a:t>
            </a:r>
            <a:r>
              <a:rPr lang="en-GB" dirty="0">
                <a:solidFill>
                  <a:schemeClr val="accent1"/>
                </a:solidFill>
              </a:rPr>
              <a:t>2</a:t>
            </a:r>
            <a:r>
              <a:rPr lang="en-GB" baseline="30000" dirty="0">
                <a:solidFill>
                  <a:schemeClr val="accent1"/>
                </a:solidFill>
              </a:rPr>
              <a:t>(</a:t>
            </a:r>
            <a:r>
              <a:rPr lang="en-GB" baseline="30000" dirty="0" err="1">
                <a:solidFill>
                  <a:schemeClr val="accent1"/>
                </a:solidFill>
              </a:rPr>
              <a:t>d+k</a:t>
            </a:r>
            <a:r>
              <a:rPr lang="en-GB" baseline="30000" dirty="0">
                <a:solidFill>
                  <a:schemeClr val="accent1"/>
                </a:solidFill>
              </a:rPr>
              <a:t>)/2</a:t>
            </a:r>
            <a:r>
              <a:rPr lang="en-GB" dirty="0">
                <a:solidFill>
                  <a:schemeClr val="accent1"/>
                </a:solidFill>
              </a:rPr>
              <a:t>/</a:t>
            </a:r>
            <a:r>
              <a:rPr lang="en-GB" dirty="0" smtClean="0">
                <a:solidFill>
                  <a:schemeClr val="accent1"/>
                </a:solidFill>
              </a:rPr>
              <a:t>√n</a:t>
            </a:r>
            <a:endParaRPr lang="en-GB" baseline="30000" dirty="0">
              <a:solidFill>
                <a:schemeClr val="accent1"/>
              </a:solidFill>
            </a:endParaRPr>
          </a:p>
          <a:p>
            <a:r>
              <a:rPr lang="en-GB" dirty="0"/>
              <a:t>If </a:t>
            </a:r>
            <a:r>
              <a:rPr lang="en-GB" dirty="0">
                <a:solidFill>
                  <a:schemeClr val="accent1"/>
                </a:solidFill>
              </a:rPr>
              <a:t>k</a:t>
            </a:r>
            <a:r>
              <a:rPr lang="en-GB" dirty="0"/>
              <a:t> is small (say, 2), and </a:t>
            </a:r>
            <a:r>
              <a:rPr lang="en-GB" dirty="0">
                <a:solidFill>
                  <a:schemeClr val="accent1"/>
                </a:solidFill>
              </a:rPr>
              <a:t>d</a:t>
            </a:r>
            <a:r>
              <a:rPr lang="en-GB" dirty="0"/>
              <a:t> is large (say 10s), Approach 1 is better</a:t>
            </a:r>
          </a:p>
          <a:p>
            <a:pPr lvl="1"/>
            <a:r>
              <a:rPr lang="en-GB" dirty="0"/>
              <a:t>But there’s another </a:t>
            </a:r>
            <a:r>
              <a:rPr lang="en-GB" dirty="0" smtClean="0"/>
              <a:t>idea </a:t>
            </a:r>
            <a:r>
              <a:rPr lang="en-GB" dirty="0"/>
              <a:t>to try…</a:t>
            </a:r>
          </a:p>
        </p:txBody>
      </p:sp>
    </p:spTree>
    <p:extLst>
      <p:ext uri="{BB962C8B-B14F-4D97-AF65-F5344CB8AC3E}">
        <p14:creationId xmlns:p14="http://schemas.microsoft.com/office/powerpoint/2010/main" val="408796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Marginals</a:t>
            </a:r>
            <a:r>
              <a:rPr lang="en-GB" dirty="0" smtClean="0"/>
              <a:t> via </a:t>
            </a:r>
            <a:r>
              <a:rPr lang="en-GB" dirty="0" err="1" smtClean="0"/>
              <a:t>Hadamard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4"/>
            <a:ext cx="8667751" cy="50323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Instead of materializing the data, we can transform it</a:t>
            </a:r>
          </a:p>
          <a:p>
            <a:r>
              <a:rPr lang="en-GB" dirty="0"/>
              <a:t>The </a:t>
            </a:r>
            <a:r>
              <a:rPr lang="en-GB" dirty="0" err="1"/>
              <a:t>Hadamard</a:t>
            </a:r>
            <a:r>
              <a:rPr lang="en-GB" dirty="0"/>
              <a:t> transform is the discrete </a:t>
            </a:r>
            <a:br>
              <a:rPr lang="en-GB" dirty="0"/>
            </a:br>
            <a:r>
              <a:rPr lang="en-GB" dirty="0"/>
              <a:t>Fourier transform for the binary hypercube</a:t>
            </a:r>
          </a:p>
          <a:p>
            <a:pPr lvl="1"/>
            <a:r>
              <a:rPr lang="en-GB" dirty="0"/>
              <a:t>Very simple in practice</a:t>
            </a:r>
          </a:p>
          <a:p>
            <a:r>
              <a:rPr lang="en-GB" dirty="0">
                <a:solidFill>
                  <a:srgbClr val="00B050"/>
                </a:solidFill>
              </a:rPr>
              <a:t>Property 1</a:t>
            </a:r>
            <a:r>
              <a:rPr lang="en-GB" dirty="0"/>
              <a:t>: only </a:t>
            </a:r>
            <a:r>
              <a:rPr lang="en-GB" dirty="0">
                <a:solidFill>
                  <a:schemeClr val="accent1"/>
                </a:solidFill>
              </a:rPr>
              <a:t>(d choose k) </a:t>
            </a:r>
            <a:r>
              <a:rPr lang="en-GB" dirty="0"/>
              <a:t>coefficients </a:t>
            </a:r>
            <a:br>
              <a:rPr lang="en-GB" dirty="0"/>
            </a:br>
            <a:r>
              <a:rPr lang="en-GB" dirty="0"/>
              <a:t>are needed to build any k-way marginal</a:t>
            </a:r>
          </a:p>
          <a:p>
            <a:pPr lvl="1"/>
            <a:r>
              <a:rPr lang="en-GB" dirty="0"/>
              <a:t>Reduces </a:t>
            </a:r>
            <a:r>
              <a:rPr lang="en-GB" dirty="0" smtClean="0"/>
              <a:t>amount </a:t>
            </a:r>
            <a:r>
              <a:rPr lang="en-GB" dirty="0"/>
              <a:t>of information to </a:t>
            </a:r>
            <a:r>
              <a:rPr lang="en-GB" dirty="0" smtClean="0"/>
              <a:t>release </a:t>
            </a:r>
            <a:r>
              <a:rPr lang="en-GB" dirty="0" smtClean="0">
                <a:solidFill>
                  <a:srgbClr val="0070C0"/>
                </a:solidFill>
              </a:rPr>
              <a:t>[Barak et al. PODS 07]</a:t>
            </a:r>
            <a:endParaRPr lang="en-GB" dirty="0">
              <a:solidFill>
                <a:srgbClr val="0070C0"/>
              </a:solidFill>
            </a:endParaRPr>
          </a:p>
          <a:p>
            <a:r>
              <a:rPr lang="en-GB" dirty="0">
                <a:solidFill>
                  <a:srgbClr val="00B050"/>
                </a:solidFill>
              </a:rPr>
              <a:t>Property 2</a:t>
            </a:r>
            <a:r>
              <a:rPr lang="en-GB" dirty="0"/>
              <a:t>: </a:t>
            </a:r>
            <a:r>
              <a:rPr lang="en-GB" dirty="0" err="1"/>
              <a:t>Hadamard</a:t>
            </a:r>
            <a:r>
              <a:rPr lang="en-GB" dirty="0"/>
              <a:t> transform is a linear transform</a:t>
            </a:r>
          </a:p>
          <a:p>
            <a:pPr lvl="1"/>
            <a:r>
              <a:rPr lang="en-GB" dirty="0" smtClean="0">
                <a:solidFill>
                  <a:srgbClr val="C00000"/>
                </a:solidFill>
              </a:rPr>
              <a:t>Vector mean</a:t>
            </a:r>
            <a:r>
              <a:rPr lang="en-GB" dirty="0" smtClean="0"/>
              <a:t>: estimate </a:t>
            </a:r>
            <a:r>
              <a:rPr lang="en-GB" dirty="0"/>
              <a:t>global coefficients by </a:t>
            </a:r>
            <a:r>
              <a:rPr lang="en-GB" dirty="0" smtClean="0"/>
              <a:t>sample </a:t>
            </a:r>
            <a:r>
              <a:rPr lang="en-GB" dirty="0"/>
              <a:t>and </a:t>
            </a:r>
            <a:r>
              <a:rPr lang="en-GB" dirty="0" smtClean="0"/>
              <a:t>average</a:t>
            </a:r>
            <a:endParaRPr lang="en-GB" dirty="0"/>
          </a:p>
          <a:p>
            <a:r>
              <a:rPr lang="en-GB" dirty="0"/>
              <a:t>Yields error proportional to </a:t>
            </a:r>
            <a:r>
              <a:rPr lang="en-GB" dirty="0">
                <a:solidFill>
                  <a:schemeClr val="accent1"/>
                </a:solidFill>
              </a:rPr>
              <a:t>2</a:t>
            </a:r>
            <a:r>
              <a:rPr lang="en-GB" baseline="30000" dirty="0">
                <a:solidFill>
                  <a:schemeClr val="accent1"/>
                </a:solidFill>
              </a:rPr>
              <a:t>k/2</a:t>
            </a:r>
            <a:r>
              <a:rPr lang="en-GB" dirty="0">
                <a:solidFill>
                  <a:schemeClr val="accent1"/>
                </a:solidFill>
              </a:rPr>
              <a:t>d</a:t>
            </a:r>
            <a:r>
              <a:rPr lang="en-GB" baseline="30000" dirty="0">
                <a:solidFill>
                  <a:schemeClr val="accent1"/>
                </a:solidFill>
              </a:rPr>
              <a:t>k/2</a:t>
            </a:r>
            <a:r>
              <a:rPr lang="en-GB" dirty="0">
                <a:solidFill>
                  <a:schemeClr val="accent1"/>
                </a:solidFill>
              </a:rPr>
              <a:t>/</a:t>
            </a:r>
            <a:r>
              <a:rPr lang="en-GB" dirty="0" smtClean="0">
                <a:solidFill>
                  <a:schemeClr val="accent1"/>
                </a:solidFill>
              </a:rPr>
              <a:t>√n</a:t>
            </a:r>
            <a:endParaRPr lang="en-GB" dirty="0">
              <a:solidFill>
                <a:schemeClr val="accent1"/>
              </a:solidFill>
            </a:endParaRPr>
          </a:p>
          <a:p>
            <a:pPr lvl="1"/>
            <a:r>
              <a:rPr lang="en-GB" dirty="0"/>
              <a:t>Better than both previous methods (in </a:t>
            </a:r>
            <a:r>
              <a:rPr lang="en-GB" dirty="0" smtClean="0"/>
              <a:t>theory, and in practice)</a:t>
            </a:r>
            <a:endParaRPr lang="en-GB" dirty="0"/>
          </a:p>
        </p:txBody>
      </p:sp>
      <p:pic>
        <p:nvPicPr>
          <p:cNvPr id="2050" name="Picture 2" descr="Image result for hadamard matri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1981209"/>
            <a:ext cx="444817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pavlopoulos.files.wordpress.com/2011/03/hypercub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3757" y="0"/>
            <a:ext cx="1560243" cy="1560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22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Marginals</a:t>
            </a:r>
            <a:r>
              <a:rPr lang="en-GB" dirty="0" smtClean="0"/>
              <a:t> and models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947151" cy="4351338"/>
          </a:xfrm>
        </p:spPr>
        <p:txBody>
          <a:bodyPr/>
          <a:lstStyle/>
          <a:p>
            <a:r>
              <a:rPr lang="en-GB" dirty="0" smtClean="0"/>
              <a:t>How to handle attributes with higher cardinality than binary?</a:t>
            </a:r>
          </a:p>
          <a:p>
            <a:pPr lvl="1"/>
            <a:r>
              <a:rPr lang="en-GB" dirty="0" smtClean="0"/>
              <a:t>Can encode attribute with</a:t>
            </a:r>
            <a:r>
              <a:rPr lang="en-GB" dirty="0" smtClean="0">
                <a:solidFill>
                  <a:schemeClr val="accent1"/>
                </a:solidFill>
              </a:rPr>
              <a:t> </a:t>
            </a:r>
            <a:r>
              <a:rPr lang="en-GB" dirty="0" smtClean="0">
                <a:solidFill>
                  <a:srgbClr val="0070C0"/>
                </a:solidFill>
              </a:rPr>
              <a:t>|A|</a:t>
            </a:r>
            <a:r>
              <a:rPr lang="en-GB" dirty="0" smtClean="0">
                <a:solidFill>
                  <a:schemeClr val="accent1"/>
                </a:solidFill>
              </a:rPr>
              <a:t> </a:t>
            </a:r>
            <a:r>
              <a:rPr lang="en-GB" dirty="0" smtClean="0"/>
              <a:t>values into</a:t>
            </a:r>
            <a:r>
              <a:rPr lang="en-GB" dirty="0" smtClean="0">
                <a:solidFill>
                  <a:schemeClr val="accent1"/>
                </a:solidFill>
              </a:rPr>
              <a:t> </a:t>
            </a:r>
            <a:r>
              <a:rPr lang="en-GB" dirty="0" err="1" smtClean="0">
                <a:solidFill>
                  <a:srgbClr val="0070C0"/>
                </a:solidFill>
              </a:rPr>
              <a:t>log|A</a:t>
            </a:r>
            <a:r>
              <a:rPr lang="en-GB" dirty="0" smtClean="0">
                <a:solidFill>
                  <a:srgbClr val="0070C0"/>
                </a:solidFill>
              </a:rPr>
              <a:t>| </a:t>
            </a:r>
            <a:r>
              <a:rPr lang="en-GB" dirty="0" smtClean="0"/>
              <a:t>binary attributes</a:t>
            </a:r>
          </a:p>
          <a:p>
            <a:r>
              <a:rPr lang="en-GB" dirty="0" smtClean="0"/>
              <a:t>Also heuristic approaches for </a:t>
            </a:r>
            <a:r>
              <a:rPr lang="en-GB" dirty="0" err="1" smtClean="0"/>
              <a:t>marginals</a:t>
            </a:r>
            <a:r>
              <a:rPr lang="en-GB" dirty="0" smtClean="0"/>
              <a:t> on arbitrary attributes: </a:t>
            </a:r>
          </a:p>
          <a:p>
            <a:pPr lvl="1"/>
            <a:r>
              <a:rPr lang="en-GB" dirty="0" smtClean="0"/>
              <a:t>Expectation-Maximization for 2-way </a:t>
            </a:r>
            <a:r>
              <a:rPr lang="en-GB" dirty="0" smtClean="0">
                <a:solidFill>
                  <a:srgbClr val="0070C0"/>
                </a:solidFill>
              </a:rPr>
              <a:t>[Fanti et al. PETS 16]</a:t>
            </a:r>
          </a:p>
          <a:p>
            <a:pPr lvl="1"/>
            <a:r>
              <a:rPr lang="en-GB" dirty="0" smtClean="0"/>
              <a:t>Lasso-based regression for higher orders </a:t>
            </a:r>
            <a:r>
              <a:rPr lang="en-GB" dirty="0" smtClean="0">
                <a:solidFill>
                  <a:srgbClr val="0070C0"/>
                </a:solidFill>
              </a:rPr>
              <a:t>[Ren et al. IEEE TIFS 18]</a:t>
            </a:r>
          </a:p>
          <a:p>
            <a:r>
              <a:rPr lang="en-GB" dirty="0" smtClean="0"/>
              <a:t>Once </a:t>
            </a:r>
            <a:r>
              <a:rPr lang="en-GB" dirty="0" err="1" smtClean="0"/>
              <a:t>marginals</a:t>
            </a:r>
            <a:r>
              <a:rPr lang="en-GB" dirty="0" smtClean="0"/>
              <a:t> are recovered, synthetic data can be generated</a:t>
            </a:r>
          </a:p>
          <a:p>
            <a:pPr lvl="1"/>
            <a:r>
              <a:rPr lang="en-GB" dirty="0" smtClean="0"/>
              <a:t>Via Chow-Liu tree Bayesian model </a:t>
            </a:r>
            <a:r>
              <a:rPr lang="en-GB" dirty="0" smtClean="0">
                <a:solidFill>
                  <a:srgbClr val="0070C0"/>
                </a:solidFill>
              </a:rPr>
              <a:t>[</a:t>
            </a:r>
            <a:r>
              <a:rPr lang="en-GB" dirty="0" err="1" smtClean="0">
                <a:solidFill>
                  <a:srgbClr val="0070C0"/>
                </a:solidFill>
              </a:rPr>
              <a:t>Cormode</a:t>
            </a:r>
            <a:r>
              <a:rPr lang="en-GB" dirty="0" smtClean="0">
                <a:solidFill>
                  <a:srgbClr val="0070C0"/>
                </a:solidFill>
              </a:rPr>
              <a:t> et al. SIGMOD 18]</a:t>
            </a:r>
          </a:p>
          <a:p>
            <a:pPr lvl="1"/>
            <a:r>
              <a:rPr lang="en-GB" dirty="0" smtClean="0"/>
              <a:t>Or more general Bayesian network </a:t>
            </a:r>
            <a:r>
              <a:rPr lang="en-GB" dirty="0" smtClean="0">
                <a:solidFill>
                  <a:srgbClr val="0070C0"/>
                </a:solidFill>
              </a:rPr>
              <a:t>[Ren et al. IEEE TIFS 18]</a:t>
            </a:r>
          </a:p>
          <a:p>
            <a:pPr lvl="1"/>
            <a:r>
              <a:rPr lang="en-GB" dirty="0" smtClean="0"/>
              <a:t>Use estimated mutual information of </a:t>
            </a:r>
            <a:r>
              <a:rPr lang="en-GB" dirty="0" err="1" smtClean="0"/>
              <a:t>marginals</a:t>
            </a:r>
            <a:r>
              <a:rPr lang="en-GB" dirty="0" smtClean="0"/>
              <a:t> to choose model</a:t>
            </a:r>
          </a:p>
          <a:p>
            <a:pPr lvl="1"/>
            <a:r>
              <a:rPr lang="en-GB" dirty="0"/>
              <a:t>T</a:t>
            </a:r>
            <a:r>
              <a:rPr lang="en-GB" dirty="0" smtClean="0"/>
              <a:t>hen use synthetic data for any analytics (</a:t>
            </a:r>
            <a:r>
              <a:rPr lang="en-GB" dirty="0" err="1" smtClean="0"/>
              <a:t>eg</a:t>
            </a:r>
            <a:r>
              <a:rPr lang="en-GB" dirty="0" smtClean="0"/>
              <a:t> classification)</a:t>
            </a:r>
          </a:p>
          <a:p>
            <a:pPr lvl="1"/>
            <a:endParaRPr lang="en-GB" dirty="0"/>
          </a:p>
        </p:txBody>
      </p:sp>
      <p:pic>
        <p:nvPicPr>
          <p:cNvPr id="3074" name="Picture 2" descr="Image result for bayesian netwo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469" y="114829"/>
            <a:ext cx="2563716" cy="1739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62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Range Queries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610600" cy="4343400"/>
          </a:xfrm>
        </p:spPr>
        <p:txBody>
          <a:bodyPr/>
          <a:lstStyle/>
          <a:p>
            <a:r>
              <a:rPr lang="en-US" dirty="0" smtClean="0"/>
              <a:t>Given data from an ordered domain, we study range queries:</a:t>
            </a:r>
          </a:p>
          <a:p>
            <a:pPr lvl="1"/>
            <a:r>
              <a:rPr lang="en-US" dirty="0" smtClean="0"/>
              <a:t>“How many data points fall in the range </a:t>
            </a:r>
            <a:r>
              <a:rPr lang="en-US" dirty="0" smtClean="0">
                <a:solidFill>
                  <a:schemeClr val="accent1"/>
                </a:solidFill>
              </a:rPr>
              <a:t>[l, r]</a:t>
            </a:r>
            <a:r>
              <a:rPr lang="en-US" dirty="0" smtClean="0"/>
              <a:t>”?</a:t>
            </a:r>
          </a:p>
          <a:p>
            <a:r>
              <a:rPr lang="en-US" dirty="0" smtClean="0"/>
              <a:t>Hierarchical approaches improve over summing point queries: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 smtClean="0"/>
              <a:t>Impose a regular tree over the input domain, and sample nodes</a:t>
            </a:r>
          </a:p>
          <a:p>
            <a:pPr lvl="2"/>
            <a:r>
              <a:rPr lang="en-US" sz="2000" dirty="0" smtClean="0"/>
              <a:t>Need to do post-processing to obtain consistent answers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US" dirty="0" smtClean="0"/>
              <a:t>Apply a </a:t>
            </a:r>
            <a:r>
              <a:rPr lang="en-US" dirty="0" err="1" smtClean="0"/>
              <a:t>Haar</a:t>
            </a:r>
            <a:r>
              <a:rPr lang="en-US" dirty="0" smtClean="0"/>
              <a:t> wavelet transform to input, and sample coefficients</a:t>
            </a:r>
          </a:p>
          <a:p>
            <a:pPr marL="514350" indent="-457200"/>
            <a:r>
              <a:rPr lang="en-US" dirty="0" smtClean="0"/>
              <a:t>Which method is best?  </a:t>
            </a:r>
            <a:r>
              <a:rPr lang="en-US" dirty="0" smtClean="0">
                <a:solidFill>
                  <a:srgbClr val="FF0000"/>
                </a:solidFill>
              </a:rPr>
              <a:t>Answer</a:t>
            </a:r>
            <a:r>
              <a:rPr lang="en-US" dirty="0" smtClean="0"/>
              <a:t>: both are competitive!</a:t>
            </a:r>
          </a:p>
          <a:p>
            <a:pPr marL="914400" lvl="1" indent="-457200"/>
            <a:r>
              <a:rPr lang="en-US" dirty="0" smtClean="0"/>
              <a:t>Similar variance (up to leading constant) for optimal settings</a:t>
            </a:r>
          </a:p>
          <a:p>
            <a:pPr marL="914400" lvl="1" indent="-457200"/>
            <a:r>
              <a:rPr lang="en-US" dirty="0" smtClean="0"/>
              <a:t>Similar empirical performance, slight preferences for different </a:t>
            </a:r>
            <a:r>
              <a:rPr lang="el-GR" dirty="0" smtClean="0">
                <a:solidFill>
                  <a:schemeClr val="bg2"/>
                </a:solidFill>
              </a:rPr>
              <a:t>ε</a:t>
            </a:r>
            <a:endParaRPr lang="en-US" dirty="0" smtClean="0">
              <a:solidFill>
                <a:schemeClr val="bg2"/>
              </a:solidFill>
            </a:endParaRPr>
          </a:p>
          <a:p>
            <a:pPr marL="914400" lvl="1" indent="-457200"/>
            <a:r>
              <a:rPr lang="en-US" dirty="0" smtClean="0"/>
              <a:t>In contrast to the centralized case, where trees are preferred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9CB25C-151E-4C0F-A23E-B2050B4D099C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  <p:pic>
        <p:nvPicPr>
          <p:cNvPr id="1026" name="Picture 2" descr="Image result for haar wavele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04800"/>
            <a:ext cx="2705100" cy="960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Image result for binary t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Image result for binary tre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9" descr="Image result for binary tre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11" descr="A tree represented by circles connected with lines. The root node is on top, and connects to 2 children below it. Each of those children connect to 2 children below them, which all connect to their own 2 children, which all connect to their own 2 children.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8" name="Picture 14" descr="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-252772"/>
            <a:ext cx="1856660" cy="174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0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82404"/>
            <a:ext cx="5791200" cy="343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Quantile queries </a:t>
            </a:r>
            <a:r>
              <a:rPr lang="en-US" sz="2400" dirty="0" smtClean="0"/>
              <a:t>[C, Kulkarni, Srivastava VLDB19]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range queries to find ranges that cover a given fraction</a:t>
            </a:r>
          </a:p>
          <a:p>
            <a:pPr lvl="1"/>
            <a:r>
              <a:rPr lang="en-US" dirty="0" smtClean="0"/>
              <a:t>E.g. the median is the 0.5 quantile query</a:t>
            </a:r>
          </a:p>
          <a:p>
            <a:r>
              <a:rPr lang="en-US" dirty="0" smtClean="0"/>
              <a:t>Both Hierarchical Histograms (HH) and </a:t>
            </a:r>
            <a:r>
              <a:rPr lang="en-US" dirty="0" err="1" smtClean="0"/>
              <a:t>Haar</a:t>
            </a:r>
            <a:r>
              <a:rPr lang="en-US" dirty="0" smtClean="0"/>
              <a:t> wavelets obtain similar results: very accurate answers for </a:t>
            </a:r>
            <a:r>
              <a:rPr lang="en-US" dirty="0" smtClean="0">
                <a:solidFill>
                  <a:schemeClr val="accent1"/>
                </a:solidFill>
              </a:rPr>
              <a:t>N</a:t>
            </a:r>
            <a:r>
              <a:rPr lang="en-US" dirty="0" smtClean="0"/>
              <a:t> large enough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9CB25C-151E-4C0F-A23E-B2050B4D099C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1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Spatial Data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People’s geographic locations can be very privacy sensitive</a:t>
            </a:r>
          </a:p>
          <a:p>
            <a:pPr lvl="1"/>
            <a:r>
              <a:rPr lang="en-GB" dirty="0" smtClean="0">
                <a:solidFill>
                  <a:srgbClr val="C00000"/>
                </a:solidFill>
              </a:rPr>
              <a:t>Canonical example</a:t>
            </a:r>
            <a:r>
              <a:rPr lang="en-GB" dirty="0" smtClean="0"/>
              <a:t>: presence at a health clinic</a:t>
            </a:r>
          </a:p>
          <a:p>
            <a:pPr lvl="1"/>
            <a:r>
              <a:rPr lang="en-GB" dirty="0" smtClean="0"/>
              <a:t>But we want to capture population location distribution</a:t>
            </a:r>
          </a:p>
          <a:p>
            <a:r>
              <a:rPr lang="en-GB" dirty="0" smtClean="0">
                <a:solidFill>
                  <a:srgbClr val="00B050"/>
                </a:solidFill>
              </a:rPr>
              <a:t>First attempt</a:t>
            </a:r>
            <a:r>
              <a:rPr lang="en-GB" dirty="0" smtClean="0"/>
              <a:t>: impose a hierarchical grid structure and count</a:t>
            </a:r>
          </a:p>
          <a:p>
            <a:pPr lvl="1"/>
            <a:r>
              <a:rPr lang="en-GB" dirty="0" smtClean="0"/>
              <a:t>Similar ideas successful in the centralized model</a:t>
            </a:r>
          </a:p>
          <a:p>
            <a:pPr lvl="1"/>
            <a:r>
              <a:rPr lang="en-GB" dirty="0" smtClean="0"/>
              <a:t>Identify heavy regions: a heavy hitter problem</a:t>
            </a:r>
          </a:p>
          <a:p>
            <a:pPr lvl="1"/>
            <a:r>
              <a:rPr lang="en-GB" dirty="0" smtClean="0"/>
              <a:t>Could be solved via </a:t>
            </a:r>
            <a:r>
              <a:rPr lang="en-GB" dirty="0" smtClean="0">
                <a:solidFill>
                  <a:srgbClr val="C00000"/>
                </a:solidFill>
              </a:rPr>
              <a:t>frequency oracle </a:t>
            </a:r>
            <a:r>
              <a:rPr lang="en-GB" dirty="0" smtClean="0"/>
              <a:t>(again)!</a:t>
            </a:r>
          </a:p>
          <a:p>
            <a:r>
              <a:rPr lang="en-GB" dirty="0" smtClean="0">
                <a:solidFill>
                  <a:srgbClr val="C00000"/>
                </a:solidFill>
              </a:rPr>
              <a:t>Limitations</a:t>
            </a:r>
            <a:r>
              <a:rPr lang="en-GB" dirty="0" smtClean="0"/>
              <a:t>: </a:t>
            </a:r>
          </a:p>
          <a:p>
            <a:pPr lvl="1"/>
            <a:r>
              <a:rPr lang="en-GB" dirty="0" smtClean="0"/>
              <a:t>Doesn’t account for varying spatial density </a:t>
            </a:r>
            <a:br>
              <a:rPr lang="en-GB" dirty="0" smtClean="0"/>
            </a:br>
            <a:r>
              <a:rPr lang="en-GB" dirty="0" smtClean="0"/>
              <a:t>(the difference between Manhattan NY vs Manhattan KS)</a:t>
            </a:r>
          </a:p>
          <a:p>
            <a:pPr lvl="1"/>
            <a:r>
              <a:rPr lang="en-GB" dirty="0" smtClean="0">
                <a:solidFill>
                  <a:srgbClr val="C00000"/>
                </a:solidFill>
              </a:rPr>
              <a:t>Maybe too cautious</a:t>
            </a:r>
            <a:r>
              <a:rPr lang="en-GB" dirty="0" smtClean="0"/>
              <a:t>: it’s fine to know what country I’m in</a:t>
            </a:r>
            <a:endParaRPr lang="en-GB" dirty="0"/>
          </a:p>
        </p:txBody>
      </p:sp>
      <p:pic>
        <p:nvPicPr>
          <p:cNvPr id="4" name="Picture 8" descr="http://blog.nimbuzz.com/files/2008/09/location-b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0667" y="101599"/>
            <a:ext cx="1416108" cy="17441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132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Spatial Data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396817" cy="4795308"/>
          </a:xfrm>
        </p:spPr>
        <p:txBody>
          <a:bodyPr>
            <a:normAutofit/>
          </a:bodyPr>
          <a:lstStyle/>
          <a:p>
            <a:r>
              <a:rPr lang="en-GB" dirty="0"/>
              <a:t>Private Spatial Data Aggregation in the Local Setting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>
                <a:solidFill>
                  <a:srgbClr val="0070C0"/>
                </a:solidFill>
              </a:rPr>
              <a:t>[</a:t>
            </a:r>
            <a:r>
              <a:rPr lang="en-GB" dirty="0">
                <a:solidFill>
                  <a:srgbClr val="0070C0"/>
                </a:solidFill>
              </a:rPr>
              <a:t>Chen et al </a:t>
            </a:r>
            <a:r>
              <a:rPr lang="en-GB" dirty="0" smtClean="0">
                <a:solidFill>
                  <a:srgbClr val="0070C0"/>
                </a:solidFill>
              </a:rPr>
              <a:t>ICDE 2016] </a:t>
            </a:r>
            <a:r>
              <a:rPr lang="en-GB" dirty="0" smtClean="0"/>
              <a:t>use a relaxation of LDP</a:t>
            </a:r>
          </a:p>
          <a:p>
            <a:r>
              <a:rPr lang="en-GB" dirty="0" smtClean="0"/>
              <a:t>We impose a (semantic) hierarchy over locations</a:t>
            </a:r>
            <a:br>
              <a:rPr lang="en-GB" dirty="0" smtClean="0"/>
            </a:br>
            <a:r>
              <a:rPr lang="en-GB" dirty="0" smtClean="0"/>
              <a:t>E.g. </a:t>
            </a:r>
            <a:r>
              <a:rPr lang="en-GB" dirty="0" smtClean="0">
                <a:solidFill>
                  <a:srgbClr val="00B050"/>
                </a:solidFill>
              </a:rPr>
              <a:t>Country </a:t>
            </a:r>
            <a:r>
              <a:rPr lang="en-GB" dirty="0" smtClean="0"/>
              <a:t>/ </a:t>
            </a:r>
            <a:r>
              <a:rPr lang="en-GB" dirty="0" smtClean="0">
                <a:solidFill>
                  <a:srgbClr val="00B050"/>
                </a:solidFill>
              </a:rPr>
              <a:t>State</a:t>
            </a:r>
            <a:r>
              <a:rPr lang="en-GB" dirty="0" smtClean="0"/>
              <a:t> / </a:t>
            </a:r>
            <a:r>
              <a:rPr lang="en-GB" dirty="0" smtClean="0">
                <a:solidFill>
                  <a:srgbClr val="00B050"/>
                </a:solidFill>
              </a:rPr>
              <a:t>City</a:t>
            </a:r>
            <a:r>
              <a:rPr lang="en-GB" dirty="0" smtClean="0"/>
              <a:t> / </a:t>
            </a:r>
            <a:r>
              <a:rPr lang="en-GB" dirty="0" smtClean="0">
                <a:solidFill>
                  <a:srgbClr val="00B050"/>
                </a:solidFill>
              </a:rPr>
              <a:t>Block</a:t>
            </a:r>
          </a:p>
          <a:p>
            <a:pPr lvl="1"/>
            <a:r>
              <a:rPr lang="en-GB" dirty="0" smtClean="0"/>
              <a:t>Each user specifies which level they can be located within</a:t>
            </a:r>
          </a:p>
          <a:p>
            <a:pPr lvl="1"/>
            <a:r>
              <a:rPr lang="en-GB" dirty="0" smtClean="0"/>
              <a:t>Restrict user’s LDP definition to locations within the same level </a:t>
            </a:r>
          </a:p>
          <a:p>
            <a:pPr lvl="1"/>
            <a:r>
              <a:rPr lang="en-GB" dirty="0" smtClean="0"/>
              <a:t>We can apply a modified </a:t>
            </a:r>
            <a:r>
              <a:rPr lang="en-GB" dirty="0" smtClean="0">
                <a:solidFill>
                  <a:srgbClr val="C00000"/>
                </a:solidFill>
              </a:rPr>
              <a:t>frequency oracle </a:t>
            </a:r>
            <a:r>
              <a:rPr lang="en-GB" dirty="0" smtClean="0"/>
              <a:t>(FO): </a:t>
            </a:r>
            <a:br>
              <a:rPr lang="en-GB" dirty="0" smtClean="0"/>
            </a:br>
            <a:r>
              <a:rPr lang="en-GB" dirty="0" smtClean="0"/>
              <a:t>locations outside a user’s ‘safe zone’ are known to be empty</a:t>
            </a:r>
          </a:p>
          <a:p>
            <a:r>
              <a:rPr lang="en-GB" dirty="0" smtClean="0"/>
              <a:t>More details in the paper: </a:t>
            </a:r>
          </a:p>
          <a:p>
            <a:pPr lvl="1"/>
            <a:r>
              <a:rPr lang="en-GB" dirty="0" smtClean="0"/>
              <a:t>Can easily allow a ‘personalized’ privacy parameter </a:t>
            </a:r>
            <a:r>
              <a:rPr lang="el-GR" dirty="0" smtClean="0">
                <a:solidFill>
                  <a:schemeClr val="accent1"/>
                </a:solidFill>
              </a:rPr>
              <a:t>ε</a:t>
            </a:r>
            <a:r>
              <a:rPr lang="en-GB" baseline="-25000" dirty="0" err="1" smtClean="0">
                <a:solidFill>
                  <a:schemeClr val="accent1"/>
                </a:solidFill>
              </a:rPr>
              <a:t>i</a:t>
            </a:r>
            <a:endParaRPr lang="en-GB" baseline="-25000" dirty="0" smtClean="0">
              <a:solidFill>
                <a:schemeClr val="accent1"/>
              </a:solidFill>
            </a:endParaRPr>
          </a:p>
          <a:p>
            <a:pPr lvl="1"/>
            <a:r>
              <a:rPr lang="en-GB" dirty="0" smtClean="0"/>
              <a:t>Group (cluster) users together to run fewer FO invocations</a:t>
            </a:r>
            <a:br>
              <a:rPr lang="en-GB" dirty="0" smtClean="0"/>
            </a:br>
            <a:endParaRPr lang="en-GB" dirty="0"/>
          </a:p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277" y="76199"/>
            <a:ext cx="4100340" cy="164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92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social netwo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600" y="66674"/>
            <a:ext cx="2978755" cy="231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Social Network Data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515350" cy="4351338"/>
          </a:xfrm>
        </p:spPr>
        <p:txBody>
          <a:bodyPr/>
          <a:lstStyle/>
          <a:p>
            <a:r>
              <a:rPr lang="en-GB" dirty="0" smtClean="0"/>
              <a:t>Our ‘true’ social networks are very private</a:t>
            </a:r>
          </a:p>
          <a:p>
            <a:pPr lvl="1"/>
            <a:r>
              <a:rPr lang="en-GB" dirty="0" smtClean="0"/>
              <a:t>Our Facebook friends might be (mostly) public…</a:t>
            </a:r>
          </a:p>
          <a:p>
            <a:pPr lvl="1"/>
            <a:r>
              <a:rPr lang="en-GB" dirty="0" smtClean="0"/>
              <a:t>…but who we actually talk to/hang out with most is private!</a:t>
            </a:r>
          </a:p>
          <a:p>
            <a:r>
              <a:rPr lang="en-GB" dirty="0" smtClean="0"/>
              <a:t>We want to release social network data as graph models</a:t>
            </a:r>
          </a:p>
          <a:p>
            <a:pPr lvl="1"/>
            <a:r>
              <a:rPr lang="en-GB" dirty="0" smtClean="0"/>
              <a:t>Hard enough in the central DP model, so only harder with LDP</a:t>
            </a:r>
          </a:p>
          <a:p>
            <a:pPr lvl="1"/>
            <a:r>
              <a:rPr lang="en-GB" dirty="0" smtClean="0"/>
              <a:t>Aim to release parameters of a statistical graph model</a:t>
            </a:r>
          </a:p>
          <a:p>
            <a:r>
              <a:rPr lang="en-GB" dirty="0" smtClean="0"/>
              <a:t>As for central DP, there are alternative LDP definitions for graphs:</a:t>
            </a:r>
          </a:p>
          <a:p>
            <a:pPr lvl="1"/>
            <a:r>
              <a:rPr lang="en-GB" dirty="0" smtClean="0">
                <a:solidFill>
                  <a:srgbClr val="C00000"/>
                </a:solidFill>
              </a:rPr>
              <a:t>Node LDP</a:t>
            </a:r>
            <a:r>
              <a:rPr lang="en-GB" dirty="0" smtClean="0"/>
              <a:t>: LDP definition applied to whole adjacency list of a user</a:t>
            </a:r>
          </a:p>
          <a:p>
            <a:pPr lvl="1"/>
            <a:r>
              <a:rPr lang="en-GB" dirty="0" smtClean="0">
                <a:solidFill>
                  <a:srgbClr val="C00000"/>
                </a:solidFill>
              </a:rPr>
              <a:t>Edge LDP</a:t>
            </a:r>
            <a:r>
              <a:rPr lang="en-GB" dirty="0" smtClean="0"/>
              <a:t>: LDP restricted to adjacency lists that differ in one edge</a:t>
            </a:r>
          </a:p>
          <a:p>
            <a:r>
              <a:rPr lang="en-GB" dirty="0" smtClean="0"/>
              <a:t>Results so far only for the (more relaxed) </a:t>
            </a:r>
            <a:r>
              <a:rPr lang="en-GB" dirty="0" smtClean="0">
                <a:solidFill>
                  <a:srgbClr val="C00000"/>
                </a:solidFill>
              </a:rPr>
              <a:t>edge LDP </a:t>
            </a:r>
            <a:r>
              <a:rPr lang="en-GB" dirty="0" smtClean="0"/>
              <a:t>definition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549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Synthetic Social Graphs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456083" cy="4351338"/>
          </a:xfrm>
        </p:spPr>
        <p:txBody>
          <a:bodyPr/>
          <a:lstStyle/>
          <a:p>
            <a:r>
              <a:rPr lang="en-GB" dirty="0" smtClean="0"/>
              <a:t>Generating Synthetic Decentralized Social Graphs with Local Differential Privacy </a:t>
            </a:r>
            <a:r>
              <a:rPr lang="en-GB" dirty="0" smtClean="0">
                <a:solidFill>
                  <a:srgbClr val="0070C0"/>
                </a:solidFill>
              </a:rPr>
              <a:t>[Qin et al. CCS 2017] </a:t>
            </a:r>
            <a:r>
              <a:rPr lang="en-GB" dirty="0" smtClean="0"/>
              <a:t>considers two baselines: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>
                <a:solidFill>
                  <a:srgbClr val="00B050"/>
                </a:solidFill>
              </a:rPr>
              <a:t>Randomized neighbour list (RNL) </a:t>
            </a:r>
            <a:r>
              <a:rPr lang="en-GB" dirty="0" smtClean="0"/>
              <a:t>on user’s adjacency list</a:t>
            </a:r>
          </a:p>
          <a:p>
            <a:pPr lvl="1"/>
            <a:r>
              <a:rPr lang="en-GB" dirty="0" smtClean="0"/>
              <a:t>Meets LDP, but introduces a lot of fake edges</a:t>
            </a:r>
          </a:p>
          <a:p>
            <a:pPr lvl="1"/>
            <a:r>
              <a:rPr lang="en-GB" dirty="0" smtClean="0"/>
              <a:t>Need a model where parameters have more support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>
                <a:solidFill>
                  <a:srgbClr val="00B050"/>
                </a:solidFill>
              </a:rPr>
              <a:t>Degree-based graph generation (DGG) </a:t>
            </a:r>
          </a:p>
          <a:p>
            <a:pPr lvl="1"/>
            <a:r>
              <a:rPr lang="en-GB" dirty="0" smtClean="0"/>
              <a:t>Compute degree of each node (accurate under edge LDP)</a:t>
            </a:r>
          </a:p>
          <a:p>
            <a:pPr lvl="1"/>
            <a:r>
              <a:rPr lang="en-GB" dirty="0" smtClean="0"/>
              <a:t>Sample from a graph model that only needs degrees (</a:t>
            </a:r>
            <a:r>
              <a:rPr lang="en-GB" dirty="0" err="1" smtClean="0"/>
              <a:t>eg</a:t>
            </a:r>
            <a:r>
              <a:rPr lang="en-GB" dirty="0" smtClean="0"/>
              <a:t> BTER)</a:t>
            </a:r>
          </a:p>
          <a:p>
            <a:r>
              <a:rPr lang="en-GB" dirty="0" smtClean="0"/>
              <a:t>Neither baseline is very satisfying</a:t>
            </a:r>
          </a:p>
          <a:p>
            <a:pPr lvl="1"/>
            <a:r>
              <a:rPr lang="en-GB" dirty="0" smtClean="0">
                <a:solidFill>
                  <a:srgbClr val="C00000"/>
                </a:solidFill>
              </a:rPr>
              <a:t>Goldilocks effect</a:t>
            </a:r>
            <a:r>
              <a:rPr lang="en-GB" dirty="0" smtClean="0"/>
              <a:t>: RNL too detailed, DGG too coarse</a:t>
            </a:r>
          </a:p>
        </p:txBody>
      </p:sp>
      <p:pic>
        <p:nvPicPr>
          <p:cNvPr id="4098" name="Picture 2" descr="Image result for social network bot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00" r="39354" b="138"/>
          <a:stretch/>
        </p:blipFill>
        <p:spPr bwMode="auto">
          <a:xfrm>
            <a:off x="6219645" y="0"/>
            <a:ext cx="2916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58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7F2711-A079-4E18-B1B2-389DF937A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Differential </a:t>
            </a:r>
            <a:r>
              <a:rPr lang="en-GB" dirty="0" smtClean="0"/>
              <a:t>Privacy Definition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 smtClean="0"/>
          </a:p>
          <a:p>
            <a:r>
              <a:rPr lang="en-US" dirty="0" smtClean="0"/>
              <a:t>Can </a:t>
            </a:r>
            <a:r>
              <a:rPr lang="en-US" dirty="0"/>
              <a:t>achieve ε-DP for counts by adding a </a:t>
            </a:r>
            <a:r>
              <a:rPr lang="en-US" dirty="0">
                <a:solidFill>
                  <a:srgbClr val="C00000"/>
                </a:solidFill>
              </a:rPr>
              <a:t>random noise </a:t>
            </a:r>
            <a:r>
              <a:rPr lang="en-US" dirty="0"/>
              <a:t>value</a:t>
            </a:r>
          </a:p>
          <a:p>
            <a:endParaRPr lang="en-US" dirty="0"/>
          </a:p>
          <a:p>
            <a:r>
              <a:rPr lang="en-US" dirty="0"/>
              <a:t>Uncertainty due to noise → </a:t>
            </a:r>
            <a:r>
              <a:rPr lang="en-US" dirty="0">
                <a:solidFill>
                  <a:srgbClr val="C00000"/>
                </a:solidFill>
              </a:rPr>
              <a:t>plausible deniability</a:t>
            </a:r>
          </a:p>
          <a:p>
            <a:pPr lvl="1"/>
            <a:r>
              <a:rPr lang="en-US" dirty="0"/>
              <a:t>Hides whether someone is present in the </a:t>
            </a:r>
            <a:r>
              <a:rPr lang="en-US" dirty="0" smtClean="0"/>
              <a:t>data</a:t>
            </a:r>
            <a:endParaRPr lang="en-GB" dirty="0"/>
          </a:p>
        </p:txBody>
      </p:sp>
      <p:sp>
        <p:nvSpPr>
          <p:cNvPr id="17" name="Rounded Rectangle 16"/>
          <p:cNvSpPr/>
          <p:nvPr/>
        </p:nvSpPr>
        <p:spPr>
          <a:xfrm>
            <a:off x="914400" y="1560139"/>
            <a:ext cx="7010400" cy="253109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66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defRPr/>
            </a:pPr>
            <a:r>
              <a:rPr lang="en-US" sz="2400" dirty="0">
                <a:solidFill>
                  <a:srgbClr val="000000"/>
                </a:solidFill>
              </a:rPr>
              <a:t>A </a:t>
            </a:r>
            <a:r>
              <a:rPr lang="en-US" sz="2400" dirty="0">
                <a:solidFill>
                  <a:srgbClr val="00B050"/>
                </a:solidFill>
              </a:rPr>
              <a:t>randomized algorithm </a:t>
            </a:r>
            <a:r>
              <a:rPr lang="en-US" sz="2400" dirty="0">
                <a:solidFill>
                  <a:srgbClr val="002060"/>
                </a:solidFill>
              </a:rPr>
              <a:t>K</a:t>
            </a:r>
            <a:r>
              <a:rPr lang="en-US" sz="2400" dirty="0">
                <a:solidFill>
                  <a:srgbClr val="000000"/>
                </a:solidFill>
              </a:rPr>
              <a:t> satisfies </a:t>
            </a:r>
            <a:r>
              <a:rPr lang="en-US" sz="2400" dirty="0">
                <a:solidFill>
                  <a:srgbClr val="BB0000"/>
                </a:solidFill>
              </a:rPr>
              <a:t>ε-differential privacy</a:t>
            </a:r>
            <a:r>
              <a:rPr lang="en-US" sz="2400" dirty="0">
                <a:solidFill>
                  <a:srgbClr val="000000"/>
                </a:solidFill>
              </a:rPr>
              <a:t> if:</a:t>
            </a:r>
          </a:p>
          <a:p>
            <a:pPr lvl="1" defTabSz="457200">
              <a:defRPr/>
            </a:pPr>
            <a:r>
              <a:rPr lang="en-US" sz="2400" dirty="0">
                <a:solidFill>
                  <a:srgbClr val="000000"/>
                </a:solidFill>
              </a:rPr>
              <a:t>Given two data sets that differ by one individual,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002060"/>
                </a:solidFill>
              </a:rPr>
              <a:t>D</a:t>
            </a:r>
            <a:r>
              <a:rPr lang="en-US" sz="2400" dirty="0">
                <a:solidFill>
                  <a:srgbClr val="000000"/>
                </a:solidFill>
              </a:rPr>
              <a:t> and </a:t>
            </a:r>
            <a:r>
              <a:rPr lang="en-US" sz="2400" dirty="0">
                <a:solidFill>
                  <a:srgbClr val="002060"/>
                </a:solidFill>
              </a:rPr>
              <a:t>D’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 smtClean="0">
                <a:solidFill>
                  <a:srgbClr val="000000"/>
                </a:solidFill>
              </a:rPr>
              <a:t>any </a:t>
            </a:r>
            <a:r>
              <a:rPr lang="en-US" sz="2400" dirty="0">
                <a:solidFill>
                  <a:srgbClr val="000000"/>
                </a:solidFill>
              </a:rPr>
              <a:t>property </a:t>
            </a:r>
            <a:r>
              <a:rPr lang="en-US" sz="2400" dirty="0">
                <a:solidFill>
                  <a:srgbClr val="002060"/>
                </a:solidFill>
              </a:rPr>
              <a:t>S, </a:t>
            </a:r>
            <a:r>
              <a:rPr lang="en-US" sz="2400" dirty="0">
                <a:solidFill>
                  <a:schemeClr val="tx1"/>
                </a:solidFill>
              </a:rPr>
              <a:t>and </a:t>
            </a:r>
            <a:r>
              <a:rPr lang="el-GR" sz="2400" dirty="0" smtClean="0">
                <a:solidFill>
                  <a:srgbClr val="002060"/>
                </a:solidFill>
              </a:rPr>
              <a:t>ε </a:t>
            </a:r>
            <a:r>
              <a:rPr lang="el-GR" sz="2400" dirty="0">
                <a:solidFill>
                  <a:srgbClr val="002060"/>
                </a:solidFill>
              </a:rPr>
              <a:t>&gt; 0</a:t>
            </a:r>
            <a:r>
              <a:rPr lang="en-US" sz="2400" dirty="0" smtClean="0">
                <a:solidFill>
                  <a:srgbClr val="000000"/>
                </a:solidFill>
              </a:rPr>
              <a:t>:</a:t>
            </a:r>
            <a:endParaRPr lang="en-US" sz="2400" dirty="0">
              <a:solidFill>
                <a:srgbClr val="000000"/>
              </a:solidFill>
            </a:endParaRPr>
          </a:p>
          <a:p>
            <a:pPr lvl="1" defTabSz="457200">
              <a:defRPr/>
            </a:pPr>
            <a:endParaRPr lang="en-US" sz="2400" dirty="0">
              <a:solidFill>
                <a:srgbClr val="000000"/>
              </a:solidFill>
            </a:endParaRPr>
          </a:p>
          <a:p>
            <a:pPr lvl="1" defTabSz="457200">
              <a:defRPr/>
            </a:pPr>
            <a:r>
              <a:rPr lang="en-US" sz="2400" dirty="0">
                <a:solidFill>
                  <a:srgbClr val="BB0000"/>
                </a:solidFill>
              </a:rPr>
              <a:t>	</a:t>
            </a:r>
            <a:r>
              <a:rPr lang="en-US" sz="2400" dirty="0" err="1">
                <a:solidFill>
                  <a:srgbClr val="BB0000"/>
                </a:solidFill>
              </a:rPr>
              <a:t>Pr</a:t>
            </a:r>
            <a:r>
              <a:rPr lang="en-US" sz="2400" dirty="0">
                <a:solidFill>
                  <a:srgbClr val="BB0000"/>
                </a:solidFill>
              </a:rPr>
              <a:t>[ K(D) </a:t>
            </a:r>
            <a:r>
              <a:rPr lang="en-US" sz="2400" dirty="0">
                <a:solidFill>
                  <a:srgbClr val="BB0000"/>
                </a:solidFill>
                <a:latin typeface="Symbol" pitchFamily="18" charset="2"/>
                <a:sym typeface="Symbol" pitchFamily="18" charset="2"/>
              </a:rPr>
              <a:t></a:t>
            </a:r>
            <a:r>
              <a:rPr lang="en-US" sz="2400" dirty="0">
                <a:solidFill>
                  <a:srgbClr val="BB0000"/>
                </a:solidFill>
              </a:rPr>
              <a:t> S]  ≤  </a:t>
            </a:r>
            <a:r>
              <a:rPr lang="en-US" sz="2400" dirty="0" err="1">
                <a:solidFill>
                  <a:srgbClr val="BB0000"/>
                </a:solidFill>
              </a:rPr>
              <a:t>e</a:t>
            </a:r>
            <a:r>
              <a:rPr lang="en-US" sz="2400" baseline="30000" dirty="0" err="1">
                <a:solidFill>
                  <a:srgbClr val="BB0000"/>
                </a:solidFill>
              </a:rPr>
              <a:t>ε</a:t>
            </a:r>
            <a:r>
              <a:rPr lang="en-US" sz="2400" dirty="0">
                <a:solidFill>
                  <a:srgbClr val="BB0000"/>
                </a:solidFill>
              </a:rPr>
              <a:t> </a:t>
            </a:r>
            <a:r>
              <a:rPr lang="en-US" sz="2400" dirty="0" err="1">
                <a:solidFill>
                  <a:srgbClr val="BB0000"/>
                </a:solidFill>
              </a:rPr>
              <a:t>Pr</a:t>
            </a:r>
            <a:r>
              <a:rPr lang="en-US" sz="2400" dirty="0">
                <a:solidFill>
                  <a:srgbClr val="BB0000"/>
                </a:solidFill>
              </a:rPr>
              <a:t>[ K(D’) </a:t>
            </a:r>
            <a:r>
              <a:rPr lang="en-US" sz="2400" dirty="0">
                <a:solidFill>
                  <a:srgbClr val="BB0000"/>
                </a:solidFill>
                <a:latin typeface="Symbol" pitchFamily="18" charset="2"/>
                <a:sym typeface="Symbol" pitchFamily="18" charset="2"/>
              </a:rPr>
              <a:t></a:t>
            </a:r>
            <a:r>
              <a:rPr lang="en-US" sz="2400" dirty="0">
                <a:solidFill>
                  <a:srgbClr val="BB0000"/>
                </a:solidFill>
              </a:rPr>
              <a:t> S] </a:t>
            </a:r>
          </a:p>
        </p:txBody>
      </p:sp>
    </p:spTree>
    <p:extLst>
      <p:ext uri="{BB962C8B-B14F-4D97-AF65-F5344CB8AC3E}">
        <p14:creationId xmlns:p14="http://schemas.microsoft.com/office/powerpoint/2010/main" val="193408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Synthetic Social Graphs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900641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Qin et al. propose a different approach with three phases: 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Aggregator </a:t>
            </a:r>
            <a:r>
              <a:rPr lang="en-GB" dirty="0"/>
              <a:t>randomly clusters users into </a:t>
            </a:r>
            <a:r>
              <a:rPr lang="en-GB" dirty="0">
                <a:solidFill>
                  <a:srgbClr val="0070C0"/>
                </a:solidFill>
              </a:rPr>
              <a:t>k</a:t>
            </a:r>
            <a:r>
              <a:rPr lang="en-GB" dirty="0"/>
              <a:t> </a:t>
            </a:r>
            <a:r>
              <a:rPr lang="en-GB" dirty="0" smtClean="0"/>
              <a:t>groups</a:t>
            </a:r>
            <a:endParaRPr lang="en-GB" dirty="0"/>
          </a:p>
          <a:p>
            <a:pPr lvl="1"/>
            <a:r>
              <a:rPr lang="en-GB" dirty="0"/>
              <a:t>Users </a:t>
            </a:r>
            <a:r>
              <a:rPr lang="en-GB" dirty="0" smtClean="0"/>
              <a:t>release </a:t>
            </a:r>
            <a:r>
              <a:rPr lang="en-GB" dirty="0" smtClean="0">
                <a:solidFill>
                  <a:srgbClr val="C00000"/>
                </a:solidFill>
              </a:rPr>
              <a:t>noisy histogram </a:t>
            </a:r>
            <a:r>
              <a:rPr lang="en-GB" dirty="0" smtClean="0"/>
              <a:t>of their links to these groups</a:t>
            </a:r>
            <a:endParaRPr lang="en-GB" dirty="0"/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Cluster nodes with similar histograms into new groups</a:t>
            </a:r>
            <a:endParaRPr lang="en-GB" dirty="0"/>
          </a:p>
          <a:p>
            <a:pPr lvl="1"/>
            <a:r>
              <a:rPr lang="en-GB" dirty="0" smtClean="0"/>
              <a:t>Users release </a:t>
            </a:r>
            <a:r>
              <a:rPr lang="en-GB" dirty="0" smtClean="0">
                <a:solidFill>
                  <a:srgbClr val="C00000"/>
                </a:solidFill>
              </a:rPr>
              <a:t>noisy histogram </a:t>
            </a:r>
            <a:r>
              <a:rPr lang="en-GB" dirty="0" smtClean="0"/>
              <a:t>to new groups [optionally, iterate]</a:t>
            </a:r>
            <a:endParaRPr lang="en-GB" dirty="0"/>
          </a:p>
          <a:p>
            <a:pPr marL="457200" indent="-457200">
              <a:buFont typeface="+mj-lt"/>
              <a:buAutoNum type="arabicPeriod"/>
            </a:pPr>
            <a:r>
              <a:rPr lang="en-GB" dirty="0" smtClean="0"/>
              <a:t>Sample a corresponding graph from modified BTER model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130" y="4309619"/>
            <a:ext cx="9504602" cy="252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45267" y="4309619"/>
            <a:ext cx="2379133" cy="252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4724400" y="4309619"/>
            <a:ext cx="2345267" cy="252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7069665" y="4318086"/>
            <a:ext cx="2345267" cy="2526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90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6" grpId="0" animBg="1"/>
      <p:bldP spid="7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Machine Learning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727018" cy="4351338"/>
          </a:xfrm>
        </p:spPr>
        <p:txBody>
          <a:bodyPr/>
          <a:lstStyle/>
          <a:p>
            <a:r>
              <a:rPr lang="en-GB" dirty="0" smtClean="0"/>
              <a:t>Effective machine learning (ML) needs to learn from real data</a:t>
            </a:r>
          </a:p>
          <a:p>
            <a:pPr lvl="1"/>
            <a:r>
              <a:rPr lang="en-GB" dirty="0" smtClean="0"/>
              <a:t>For tasks like classification, regression, recommender systems</a:t>
            </a:r>
          </a:p>
          <a:p>
            <a:r>
              <a:rPr lang="en-GB" dirty="0" smtClean="0"/>
              <a:t>Traditional machine learning assumes centralized data</a:t>
            </a:r>
          </a:p>
          <a:p>
            <a:pPr lvl="1"/>
            <a:r>
              <a:rPr lang="en-GB" dirty="0" smtClean="0"/>
              <a:t>Training data to build the model, and test data to evaluate</a:t>
            </a:r>
          </a:p>
          <a:p>
            <a:r>
              <a:rPr lang="en-GB" dirty="0" smtClean="0"/>
              <a:t>Many ML tasks can be written as optimization problems:</a:t>
            </a:r>
          </a:p>
          <a:p>
            <a:pPr lvl="1"/>
            <a:r>
              <a:rPr lang="en-GB" dirty="0" smtClean="0"/>
              <a:t>Minimize </a:t>
            </a:r>
            <a:r>
              <a:rPr lang="en-GB" dirty="0"/>
              <a:t>a (regularized) loss function f</a:t>
            </a:r>
            <a:r>
              <a:rPr lang="en-GB" dirty="0" smtClean="0"/>
              <a:t>or training data points </a:t>
            </a:r>
            <a:r>
              <a:rPr lang="en-GB" dirty="0" smtClean="0">
                <a:solidFill>
                  <a:srgbClr val="0070C0"/>
                </a:solidFill>
              </a:rPr>
              <a:t>(x, y) </a:t>
            </a:r>
          </a:p>
          <a:p>
            <a:pPr lvl="1"/>
            <a:r>
              <a:rPr lang="en-GB" dirty="0" smtClean="0"/>
              <a:t>Learn parameters </a:t>
            </a:r>
            <a:r>
              <a:rPr lang="el-GR" dirty="0" smtClean="0">
                <a:solidFill>
                  <a:srgbClr val="0070C0"/>
                </a:solidFill>
              </a:rPr>
              <a:t>Θ</a:t>
            </a:r>
            <a:r>
              <a:rPr lang="en-GB" dirty="0" smtClean="0"/>
              <a:t> to minimize </a:t>
            </a:r>
            <a:r>
              <a:rPr lang="en-GB" dirty="0" smtClean="0">
                <a:solidFill>
                  <a:srgbClr val="0070C0"/>
                </a:solidFill>
              </a:rPr>
              <a:t>∑</a:t>
            </a:r>
            <a:r>
              <a:rPr lang="en-GB" baseline="-25000" dirty="0" err="1" smtClean="0">
                <a:solidFill>
                  <a:srgbClr val="0070C0"/>
                </a:solidFill>
              </a:rPr>
              <a:t>i</a:t>
            </a:r>
            <a:r>
              <a:rPr lang="en-GB" dirty="0" smtClean="0">
                <a:solidFill>
                  <a:srgbClr val="0070C0"/>
                </a:solidFill>
              </a:rPr>
              <a:t> Loss(</a:t>
            </a:r>
            <a:r>
              <a:rPr lang="el-GR" dirty="0" smtClean="0">
                <a:solidFill>
                  <a:srgbClr val="0070C0"/>
                </a:solidFill>
              </a:rPr>
              <a:t>Θ</a:t>
            </a:r>
            <a:r>
              <a:rPr lang="en-GB" dirty="0" smtClean="0">
                <a:solidFill>
                  <a:srgbClr val="0070C0"/>
                </a:solidFill>
              </a:rPr>
              <a:t>, x</a:t>
            </a:r>
            <a:r>
              <a:rPr lang="en-GB" baseline="-25000" dirty="0" smtClean="0">
                <a:solidFill>
                  <a:srgbClr val="0070C0"/>
                </a:solidFill>
              </a:rPr>
              <a:t>i</a:t>
            </a:r>
            <a:r>
              <a:rPr lang="en-GB" dirty="0">
                <a:solidFill>
                  <a:srgbClr val="0070C0"/>
                </a:solidFill>
              </a:rPr>
              <a:t>, </a:t>
            </a:r>
            <a:r>
              <a:rPr lang="en-GB" dirty="0" err="1">
                <a:solidFill>
                  <a:srgbClr val="0070C0"/>
                </a:solidFill>
              </a:rPr>
              <a:t>y</a:t>
            </a:r>
            <a:r>
              <a:rPr lang="en-GB" baseline="-25000" dirty="0" err="1" smtClean="0">
                <a:solidFill>
                  <a:srgbClr val="0070C0"/>
                </a:solidFill>
              </a:rPr>
              <a:t>i</a:t>
            </a:r>
            <a:r>
              <a:rPr lang="en-GB" dirty="0" smtClean="0">
                <a:solidFill>
                  <a:srgbClr val="0070C0"/>
                </a:solidFill>
              </a:rPr>
              <a:t>) + N</a:t>
            </a:r>
            <a:r>
              <a:rPr lang="el-GR" dirty="0" smtClean="0">
                <a:solidFill>
                  <a:srgbClr val="0070C0"/>
                </a:solidFill>
              </a:rPr>
              <a:t>Ω</a:t>
            </a:r>
            <a:r>
              <a:rPr lang="en-GB" dirty="0" smtClean="0">
                <a:solidFill>
                  <a:srgbClr val="0070C0"/>
                </a:solidFill>
              </a:rPr>
              <a:t> ‖</a:t>
            </a:r>
            <a:r>
              <a:rPr lang="el-GR" dirty="0" smtClean="0">
                <a:solidFill>
                  <a:srgbClr val="0070C0"/>
                </a:solidFill>
              </a:rPr>
              <a:t>Θ</a:t>
            </a:r>
            <a:r>
              <a:rPr lang="en-GB" dirty="0" smtClean="0">
                <a:solidFill>
                  <a:srgbClr val="0070C0"/>
                </a:solidFill>
              </a:rPr>
              <a:t>‖</a:t>
            </a:r>
            <a:r>
              <a:rPr lang="en-GB" baseline="-25000" dirty="0" smtClean="0">
                <a:solidFill>
                  <a:srgbClr val="0070C0"/>
                </a:solidFill>
              </a:rPr>
              <a:t>2</a:t>
            </a:r>
            <a:r>
              <a:rPr lang="en-GB" baseline="30000" dirty="0" smtClean="0">
                <a:solidFill>
                  <a:srgbClr val="0070C0"/>
                </a:solidFill>
              </a:rPr>
              <a:t>2</a:t>
            </a:r>
          </a:p>
          <a:p>
            <a:pPr lvl="1"/>
            <a:r>
              <a:rPr lang="en-GB" dirty="0"/>
              <a:t>E.g. linear regression, </a:t>
            </a:r>
            <a:r>
              <a:rPr lang="en-GB" dirty="0" smtClean="0">
                <a:solidFill>
                  <a:srgbClr val="0070C0"/>
                </a:solidFill>
              </a:rPr>
              <a:t>Loss(</a:t>
            </a:r>
            <a:r>
              <a:rPr lang="el-GR" dirty="0">
                <a:solidFill>
                  <a:srgbClr val="0070C0"/>
                </a:solidFill>
              </a:rPr>
              <a:t>Θ</a:t>
            </a:r>
            <a:r>
              <a:rPr lang="en-GB" dirty="0">
                <a:solidFill>
                  <a:srgbClr val="0070C0"/>
                </a:solidFill>
              </a:rPr>
              <a:t>, x</a:t>
            </a:r>
            <a:r>
              <a:rPr lang="en-GB" baseline="-25000" dirty="0">
                <a:solidFill>
                  <a:srgbClr val="0070C0"/>
                </a:solidFill>
              </a:rPr>
              <a:t>i</a:t>
            </a:r>
            <a:r>
              <a:rPr lang="en-GB" dirty="0">
                <a:solidFill>
                  <a:srgbClr val="0070C0"/>
                </a:solidFill>
              </a:rPr>
              <a:t>, </a:t>
            </a:r>
            <a:r>
              <a:rPr lang="en-GB" dirty="0" err="1">
                <a:solidFill>
                  <a:srgbClr val="0070C0"/>
                </a:solidFill>
              </a:rPr>
              <a:t>y</a:t>
            </a:r>
            <a:r>
              <a:rPr lang="en-GB" baseline="-25000" dirty="0" err="1">
                <a:solidFill>
                  <a:srgbClr val="0070C0"/>
                </a:solidFill>
              </a:rPr>
              <a:t>i</a:t>
            </a:r>
            <a:r>
              <a:rPr lang="en-GB" dirty="0" smtClean="0">
                <a:solidFill>
                  <a:srgbClr val="0070C0"/>
                </a:solidFill>
              </a:rPr>
              <a:t>) = (</a:t>
            </a:r>
            <a:r>
              <a:rPr lang="en-GB" dirty="0" err="1" smtClean="0">
                <a:solidFill>
                  <a:srgbClr val="0070C0"/>
                </a:solidFill>
              </a:rPr>
              <a:t>x</a:t>
            </a:r>
            <a:r>
              <a:rPr lang="en-GB" baseline="-25000" dirty="0" err="1" smtClean="0">
                <a:solidFill>
                  <a:srgbClr val="0070C0"/>
                </a:solidFill>
              </a:rPr>
              <a:t>i</a:t>
            </a:r>
            <a:r>
              <a:rPr lang="en-GB" baseline="30000" dirty="0" err="1" smtClean="0">
                <a:solidFill>
                  <a:srgbClr val="0070C0"/>
                </a:solidFill>
              </a:rPr>
              <a:t>T</a:t>
            </a:r>
            <a:r>
              <a:rPr lang="el-GR" dirty="0" smtClean="0">
                <a:solidFill>
                  <a:srgbClr val="0070C0"/>
                </a:solidFill>
              </a:rPr>
              <a:t> Θ</a:t>
            </a:r>
            <a:r>
              <a:rPr lang="en-GB" dirty="0" smtClean="0">
                <a:solidFill>
                  <a:srgbClr val="0070C0"/>
                </a:solidFill>
              </a:rPr>
              <a:t> – </a:t>
            </a:r>
            <a:r>
              <a:rPr lang="en-GB" dirty="0" err="1" smtClean="0">
                <a:solidFill>
                  <a:srgbClr val="0070C0"/>
                </a:solidFill>
              </a:rPr>
              <a:t>y</a:t>
            </a:r>
            <a:r>
              <a:rPr lang="en-GB" baseline="-25000" dirty="0" err="1" smtClean="0">
                <a:solidFill>
                  <a:srgbClr val="0070C0"/>
                </a:solidFill>
              </a:rPr>
              <a:t>i</a:t>
            </a:r>
            <a:r>
              <a:rPr lang="en-GB" dirty="0" smtClean="0">
                <a:solidFill>
                  <a:srgbClr val="0070C0"/>
                </a:solidFill>
              </a:rPr>
              <a:t>)</a:t>
            </a:r>
            <a:r>
              <a:rPr lang="en-GB" baseline="30000" dirty="0" smtClean="0">
                <a:solidFill>
                  <a:srgbClr val="0070C0"/>
                </a:solidFill>
              </a:rPr>
              <a:t>2</a:t>
            </a:r>
          </a:p>
          <a:p>
            <a:pPr lvl="1"/>
            <a:r>
              <a:rPr lang="en-GB" dirty="0"/>
              <a:t>E.g. SVM with hinge </a:t>
            </a:r>
            <a:r>
              <a:rPr lang="en-GB" dirty="0" smtClean="0"/>
              <a:t>loss, </a:t>
            </a:r>
            <a:r>
              <a:rPr lang="en-GB" dirty="0">
                <a:solidFill>
                  <a:srgbClr val="0070C0"/>
                </a:solidFill>
              </a:rPr>
              <a:t>Loss(</a:t>
            </a:r>
            <a:r>
              <a:rPr lang="el-GR" dirty="0">
                <a:solidFill>
                  <a:srgbClr val="0070C0"/>
                </a:solidFill>
              </a:rPr>
              <a:t>Θ</a:t>
            </a:r>
            <a:r>
              <a:rPr lang="en-GB" dirty="0">
                <a:solidFill>
                  <a:srgbClr val="0070C0"/>
                </a:solidFill>
              </a:rPr>
              <a:t>, x</a:t>
            </a:r>
            <a:r>
              <a:rPr lang="en-GB" baseline="-25000" dirty="0">
                <a:solidFill>
                  <a:srgbClr val="0070C0"/>
                </a:solidFill>
              </a:rPr>
              <a:t>i</a:t>
            </a:r>
            <a:r>
              <a:rPr lang="en-GB" dirty="0">
                <a:solidFill>
                  <a:srgbClr val="0070C0"/>
                </a:solidFill>
              </a:rPr>
              <a:t>, </a:t>
            </a:r>
            <a:r>
              <a:rPr lang="en-GB" dirty="0" err="1">
                <a:solidFill>
                  <a:srgbClr val="0070C0"/>
                </a:solidFill>
              </a:rPr>
              <a:t>y</a:t>
            </a:r>
            <a:r>
              <a:rPr lang="en-GB" baseline="-25000" dirty="0" err="1">
                <a:solidFill>
                  <a:srgbClr val="0070C0"/>
                </a:solidFill>
              </a:rPr>
              <a:t>i</a:t>
            </a:r>
            <a:r>
              <a:rPr lang="en-GB" dirty="0" smtClean="0">
                <a:solidFill>
                  <a:srgbClr val="0070C0"/>
                </a:solidFill>
              </a:rPr>
              <a:t>) = max(0, 1 – </a:t>
            </a:r>
            <a:r>
              <a:rPr lang="en-GB" dirty="0" err="1" smtClean="0">
                <a:solidFill>
                  <a:srgbClr val="0070C0"/>
                </a:solidFill>
              </a:rPr>
              <a:t>y</a:t>
            </a:r>
            <a:r>
              <a:rPr lang="en-GB" baseline="-25000" dirty="0" err="1" smtClean="0">
                <a:solidFill>
                  <a:srgbClr val="0070C0"/>
                </a:solidFill>
              </a:rPr>
              <a:t>i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 err="1">
                <a:solidFill>
                  <a:srgbClr val="0070C0"/>
                </a:solidFill>
              </a:rPr>
              <a:t>x</a:t>
            </a:r>
            <a:r>
              <a:rPr lang="en-GB" baseline="-25000" dirty="0" err="1">
                <a:solidFill>
                  <a:srgbClr val="0070C0"/>
                </a:solidFill>
              </a:rPr>
              <a:t>i</a:t>
            </a:r>
            <a:r>
              <a:rPr lang="en-GB" baseline="30000" dirty="0" err="1">
                <a:solidFill>
                  <a:srgbClr val="0070C0"/>
                </a:solidFill>
              </a:rPr>
              <a:t>T</a:t>
            </a:r>
            <a:r>
              <a:rPr lang="el-GR" dirty="0">
                <a:solidFill>
                  <a:srgbClr val="0070C0"/>
                </a:solidFill>
              </a:rPr>
              <a:t> </a:t>
            </a:r>
            <a:r>
              <a:rPr lang="el-GR" dirty="0" smtClean="0">
                <a:solidFill>
                  <a:srgbClr val="0070C0"/>
                </a:solidFill>
              </a:rPr>
              <a:t>Θ</a:t>
            </a:r>
            <a:r>
              <a:rPr lang="en-GB" dirty="0" smtClean="0">
                <a:solidFill>
                  <a:srgbClr val="0070C0"/>
                </a:solidFill>
              </a:rPr>
              <a:t>)</a:t>
            </a:r>
          </a:p>
          <a:p>
            <a:r>
              <a:rPr lang="en-GB" dirty="0" smtClean="0"/>
              <a:t>Can we find private ML models directly under LDP? </a:t>
            </a:r>
            <a:endParaRPr lang="en-GB" dirty="0"/>
          </a:p>
        </p:txBody>
      </p:sp>
      <p:pic>
        <p:nvPicPr>
          <p:cNvPr id="5122" name="Picture 2" descr="Image result for machine lear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164" y="8464"/>
            <a:ext cx="3132666" cy="1566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43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Machine Learning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4"/>
            <a:ext cx="9091084" cy="49138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Collecting and </a:t>
            </a:r>
            <a:r>
              <a:rPr lang="en-GB" dirty="0" err="1" smtClean="0"/>
              <a:t>Analyzing</a:t>
            </a:r>
            <a:r>
              <a:rPr lang="en-GB" dirty="0" smtClean="0"/>
              <a:t> Data from Smart Device Users with LDP </a:t>
            </a:r>
            <a:r>
              <a:rPr lang="en-GB" dirty="0" smtClean="0">
                <a:solidFill>
                  <a:srgbClr val="0070C0"/>
                </a:solidFill>
              </a:rPr>
              <a:t>[Nguyen et al, </a:t>
            </a:r>
            <a:r>
              <a:rPr lang="en-GB" dirty="0" err="1" smtClean="0">
                <a:solidFill>
                  <a:srgbClr val="0070C0"/>
                </a:solidFill>
              </a:rPr>
              <a:t>ArXiv</a:t>
            </a:r>
            <a:r>
              <a:rPr lang="en-GB" dirty="0" smtClean="0">
                <a:solidFill>
                  <a:srgbClr val="0070C0"/>
                </a:solidFill>
              </a:rPr>
              <a:t> 16] </a:t>
            </a:r>
            <a:r>
              <a:rPr lang="en-GB" dirty="0" smtClean="0"/>
              <a:t>extend </a:t>
            </a:r>
            <a:r>
              <a:rPr lang="en-GB" dirty="0" smtClean="0">
                <a:solidFill>
                  <a:srgbClr val="0070C0"/>
                </a:solidFill>
              </a:rPr>
              <a:t>[</a:t>
            </a:r>
            <a:r>
              <a:rPr lang="en-GB" dirty="0" err="1" smtClean="0">
                <a:solidFill>
                  <a:srgbClr val="0070C0"/>
                </a:solidFill>
              </a:rPr>
              <a:t>Duchi</a:t>
            </a:r>
            <a:r>
              <a:rPr lang="en-GB" dirty="0" smtClean="0">
                <a:solidFill>
                  <a:srgbClr val="0070C0"/>
                </a:solidFill>
              </a:rPr>
              <a:t> et al FOCS 13]</a:t>
            </a:r>
            <a:r>
              <a:rPr lang="en-GB" dirty="0" smtClean="0"/>
              <a:t>:</a:t>
            </a:r>
          </a:p>
          <a:p>
            <a:r>
              <a:rPr lang="en-GB" dirty="0" smtClean="0"/>
              <a:t>Adopt the approach of </a:t>
            </a:r>
            <a:r>
              <a:rPr lang="en-GB" dirty="0" smtClean="0">
                <a:solidFill>
                  <a:srgbClr val="C00000"/>
                </a:solidFill>
              </a:rPr>
              <a:t>Stochastic Gradient Descent (SGD)</a:t>
            </a:r>
            <a:r>
              <a:rPr lang="en-GB" dirty="0" smtClean="0"/>
              <a:t>: </a:t>
            </a:r>
          </a:p>
          <a:p>
            <a:pPr lvl="1"/>
            <a:r>
              <a:rPr lang="en-GB" dirty="0" smtClean="0"/>
              <a:t>Pick a random data point, and the compute gradient of </a:t>
            </a:r>
            <a:r>
              <a:rPr lang="en-GB" dirty="0" smtClean="0">
                <a:solidFill>
                  <a:srgbClr val="0070C0"/>
                </a:solidFill>
              </a:rPr>
              <a:t>Loss()</a:t>
            </a:r>
          </a:p>
          <a:p>
            <a:pPr lvl="1"/>
            <a:r>
              <a:rPr lang="en-GB" dirty="0" smtClean="0"/>
              <a:t>Update the model by a (small) step in the direction of the gradient</a:t>
            </a:r>
          </a:p>
          <a:p>
            <a:pPr lvl="1"/>
            <a:r>
              <a:rPr lang="en-GB" dirty="0" smtClean="0"/>
              <a:t>For LDP, “clip” the gradient to </a:t>
            </a:r>
            <a:r>
              <a:rPr lang="en-GB" dirty="0" smtClean="0">
                <a:solidFill>
                  <a:srgbClr val="0070C0"/>
                </a:solidFill>
              </a:rPr>
              <a:t>[-1,1]</a:t>
            </a:r>
            <a:r>
              <a:rPr lang="en-GB" baseline="30000" dirty="0" smtClean="0">
                <a:solidFill>
                  <a:srgbClr val="0070C0"/>
                </a:solidFill>
              </a:rPr>
              <a:t>d</a:t>
            </a:r>
            <a:r>
              <a:rPr lang="en-GB" dirty="0" smtClean="0">
                <a:solidFill>
                  <a:srgbClr val="0070C0"/>
                </a:solidFill>
              </a:rPr>
              <a:t> </a:t>
            </a:r>
            <a:r>
              <a:rPr lang="en-GB" dirty="0" smtClean="0"/>
              <a:t>and apply </a:t>
            </a:r>
            <a:r>
              <a:rPr lang="en-GB" dirty="0" smtClean="0">
                <a:solidFill>
                  <a:srgbClr val="C00000"/>
                </a:solidFill>
              </a:rPr>
              <a:t>vector release</a:t>
            </a:r>
          </a:p>
          <a:p>
            <a:r>
              <a:rPr lang="en-GB" dirty="0" smtClean="0"/>
              <a:t>Working one user at a time is too noisy, so use </a:t>
            </a:r>
            <a:r>
              <a:rPr lang="en-GB" dirty="0" smtClean="0">
                <a:solidFill>
                  <a:srgbClr val="C00000"/>
                </a:solidFill>
              </a:rPr>
              <a:t>(mini)batches</a:t>
            </a:r>
          </a:p>
          <a:p>
            <a:pPr lvl="1"/>
            <a:r>
              <a:rPr lang="en-GB" dirty="0" smtClean="0"/>
              <a:t>Each user participates in at most one batch </a:t>
            </a:r>
          </a:p>
          <a:p>
            <a:pPr lvl="1"/>
            <a:r>
              <a:rPr lang="en-GB" dirty="0" smtClean="0"/>
              <a:t>One interaction round to compute a noisy (mean) gradient update</a:t>
            </a:r>
          </a:p>
          <a:p>
            <a:r>
              <a:rPr lang="en-GB" dirty="0" smtClean="0"/>
              <a:t>When the data/model dimension </a:t>
            </a:r>
            <a:r>
              <a:rPr lang="en-GB" dirty="0" smtClean="0">
                <a:solidFill>
                  <a:srgbClr val="0070C0"/>
                </a:solidFill>
              </a:rPr>
              <a:t>d</a:t>
            </a:r>
            <a:r>
              <a:rPr lang="en-GB" dirty="0" smtClean="0"/>
              <a:t> is high, not enough data</a:t>
            </a:r>
          </a:p>
          <a:p>
            <a:pPr lvl="1"/>
            <a:r>
              <a:rPr lang="en-GB" dirty="0" smtClean="0"/>
              <a:t>Apply dimensionality reduction to build smaller models</a:t>
            </a:r>
          </a:p>
          <a:p>
            <a:pPr lvl="1"/>
            <a:r>
              <a:rPr lang="en-GB" dirty="0" smtClean="0"/>
              <a:t>Multiply all data by a (fixed) random linear projection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574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Single-round Machine Learning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8642350" cy="52017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Recent theoretical results aim to reduce rounds needed for ML:</a:t>
            </a:r>
          </a:p>
          <a:p>
            <a:r>
              <a:rPr lang="en-GB" dirty="0" smtClean="0"/>
              <a:t>Is </a:t>
            </a:r>
            <a:r>
              <a:rPr lang="en-GB" dirty="0"/>
              <a:t>Interaction Necessary for Distributed Private Learning? </a:t>
            </a:r>
            <a:br>
              <a:rPr lang="en-GB" dirty="0"/>
            </a:br>
            <a:r>
              <a:rPr lang="en-GB" dirty="0">
                <a:solidFill>
                  <a:srgbClr val="0070C0"/>
                </a:solidFill>
              </a:rPr>
              <a:t>[Smith et al, S&amp;P 17]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Develops protocols </a:t>
            </a:r>
            <a:r>
              <a:rPr lang="en-GB" dirty="0" smtClean="0"/>
              <a:t>with (provably</a:t>
            </a:r>
            <a:r>
              <a:rPr lang="en-GB" dirty="0"/>
              <a:t>) </a:t>
            </a:r>
            <a:r>
              <a:rPr lang="en-GB" dirty="0" smtClean="0"/>
              <a:t>few </a:t>
            </a:r>
            <a:r>
              <a:rPr lang="en-GB" dirty="0"/>
              <a:t>rounds of </a:t>
            </a:r>
            <a:r>
              <a:rPr lang="en-GB" dirty="0" smtClean="0"/>
              <a:t>interaction</a:t>
            </a:r>
            <a:endParaRPr lang="en-GB" dirty="0"/>
          </a:p>
          <a:p>
            <a:pPr lvl="1"/>
            <a:r>
              <a:rPr lang="en-GB" dirty="0" smtClean="0"/>
              <a:t>Shows simple </a:t>
            </a:r>
            <a:r>
              <a:rPr lang="en-GB" dirty="0"/>
              <a:t>protocol for regression without interaction:</a:t>
            </a:r>
            <a:br>
              <a:rPr lang="en-GB" dirty="0"/>
            </a:br>
            <a:r>
              <a:rPr lang="en-GB" dirty="0"/>
              <a:t>each user sends (noisy) information about their data point</a:t>
            </a:r>
          </a:p>
          <a:p>
            <a:r>
              <a:rPr lang="en-GB" dirty="0" smtClean="0"/>
              <a:t>Collect </a:t>
            </a:r>
            <a:r>
              <a:rPr lang="en-GB" dirty="0"/>
              <a:t>at Once, Use Effectively: Making Non-interactive Locally Private Learning </a:t>
            </a:r>
            <a:r>
              <a:rPr lang="en-GB" dirty="0" smtClean="0"/>
              <a:t>Possible </a:t>
            </a:r>
            <a:r>
              <a:rPr lang="en-GB" dirty="0" smtClean="0">
                <a:solidFill>
                  <a:srgbClr val="0070C0"/>
                </a:solidFill>
              </a:rPr>
              <a:t>[Zheng et al, ICML 17] </a:t>
            </a:r>
            <a:r>
              <a:rPr lang="en-GB" dirty="0" smtClean="0"/>
              <a:t>uses:</a:t>
            </a:r>
            <a:endParaRPr lang="en-GB" dirty="0"/>
          </a:p>
          <a:p>
            <a:pPr lvl="1"/>
            <a:r>
              <a:rPr lang="en-GB" dirty="0"/>
              <a:t>D</a:t>
            </a:r>
            <a:r>
              <a:rPr lang="en-GB" dirty="0" smtClean="0"/>
              <a:t>imensionality reduction for sparse high dimensional problems</a:t>
            </a:r>
          </a:p>
          <a:p>
            <a:pPr lvl="1"/>
            <a:r>
              <a:rPr lang="en-GB" dirty="0"/>
              <a:t>A</a:t>
            </a:r>
            <a:r>
              <a:rPr lang="en-GB" dirty="0" smtClean="0"/>
              <a:t>pproximation theory techniques for ‘smooth linear loss’</a:t>
            </a:r>
          </a:p>
          <a:p>
            <a:r>
              <a:rPr lang="en-GB" dirty="0"/>
              <a:t>Empirical Risk Minimization in Non-interactive Local Differential </a:t>
            </a:r>
            <a:r>
              <a:rPr lang="en-GB" dirty="0" smtClean="0"/>
              <a:t>Privacy </a:t>
            </a:r>
            <a:r>
              <a:rPr lang="en-GB" dirty="0" smtClean="0">
                <a:solidFill>
                  <a:srgbClr val="0070C0"/>
                </a:solidFill>
              </a:rPr>
              <a:t>[Wang et al </a:t>
            </a:r>
            <a:r>
              <a:rPr lang="en-GB" dirty="0" err="1" smtClean="0">
                <a:solidFill>
                  <a:srgbClr val="0070C0"/>
                </a:solidFill>
              </a:rPr>
              <a:t>ArXiv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 smtClean="0">
                <a:solidFill>
                  <a:srgbClr val="0070C0"/>
                </a:solidFill>
              </a:rPr>
              <a:t>18]</a:t>
            </a:r>
            <a:r>
              <a:rPr lang="en-GB" dirty="0" smtClean="0"/>
              <a:t> try to improve on these</a:t>
            </a:r>
          </a:p>
          <a:p>
            <a:pPr lvl="1"/>
            <a:r>
              <a:rPr lang="en-GB" dirty="0" smtClean="0"/>
              <a:t>Give efficient polynomial approximations for smooth loss functions</a:t>
            </a:r>
          </a:p>
        </p:txBody>
      </p:sp>
    </p:spTree>
    <p:extLst>
      <p:ext uri="{BB962C8B-B14F-4D97-AF65-F5344CB8AC3E}">
        <p14:creationId xmlns:p14="http://schemas.microsoft.com/office/powerpoint/2010/main" val="96908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Recommender Systems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4"/>
            <a:ext cx="8396817" cy="4752975"/>
          </a:xfrm>
        </p:spPr>
        <p:txBody>
          <a:bodyPr/>
          <a:lstStyle/>
          <a:p>
            <a:r>
              <a:rPr lang="en-GB" dirty="0" smtClean="0"/>
              <a:t>Given a collection of user ratings, we want to recommend items</a:t>
            </a:r>
          </a:p>
          <a:p>
            <a:pPr lvl="1"/>
            <a:r>
              <a:rPr lang="en-GB" dirty="0" smtClean="0"/>
              <a:t>Generalizing ‘people who liked that, also liked this…’</a:t>
            </a:r>
          </a:p>
          <a:p>
            <a:pPr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GB" kern="0" dirty="0">
                <a:solidFill>
                  <a:schemeClr val="accent1"/>
                </a:solidFill>
              </a:rPr>
              <a:t>n </a:t>
            </a:r>
            <a:r>
              <a:rPr lang="en-GB" kern="0" dirty="0">
                <a:solidFill>
                  <a:schemeClr val="accent1"/>
                </a:solidFill>
                <a:sym typeface="Symbol"/>
              </a:rPr>
              <a:t></a:t>
            </a:r>
            <a:r>
              <a:rPr lang="en-GB" kern="0" dirty="0">
                <a:solidFill>
                  <a:schemeClr val="accent1"/>
                </a:solidFill>
              </a:rPr>
              <a:t> m </a:t>
            </a:r>
            <a:r>
              <a:rPr lang="en-GB" kern="0" dirty="0"/>
              <a:t>matrix of ratings </a:t>
            </a:r>
            <a:r>
              <a:rPr lang="en-GB" kern="0" dirty="0">
                <a:solidFill>
                  <a:schemeClr val="accent1"/>
                </a:solidFill>
              </a:rPr>
              <a:t>R</a:t>
            </a:r>
            <a:r>
              <a:rPr lang="en-GB" kern="0" dirty="0"/>
              <a:t>, where </a:t>
            </a:r>
            <a:r>
              <a:rPr lang="en-GB" kern="0" dirty="0" err="1" smtClean="0">
                <a:solidFill>
                  <a:schemeClr val="accent1"/>
                </a:solidFill>
              </a:rPr>
              <a:t>r</a:t>
            </a:r>
            <a:r>
              <a:rPr lang="en-GB" kern="0" baseline="-25000" dirty="0" err="1" smtClean="0">
                <a:solidFill>
                  <a:schemeClr val="accent1"/>
                </a:solidFill>
              </a:rPr>
              <a:t>i,j</a:t>
            </a:r>
            <a:r>
              <a:rPr lang="en-GB" kern="0" dirty="0" smtClean="0">
                <a:solidFill>
                  <a:schemeClr val="accent1"/>
                </a:solidFill>
              </a:rPr>
              <a:t> </a:t>
            </a:r>
            <a:r>
              <a:rPr lang="en-GB" kern="0" dirty="0"/>
              <a:t>is rating of user </a:t>
            </a:r>
            <a:r>
              <a:rPr lang="en-GB" dirty="0" err="1" smtClean="0">
                <a:solidFill>
                  <a:schemeClr val="accent1"/>
                </a:solidFill>
              </a:rPr>
              <a:t>i</a:t>
            </a:r>
            <a:r>
              <a:rPr lang="en-GB" kern="0" dirty="0" smtClean="0"/>
              <a:t> </a:t>
            </a:r>
            <a:r>
              <a:rPr lang="en-GB" kern="0" dirty="0"/>
              <a:t>for item </a:t>
            </a:r>
            <a:r>
              <a:rPr lang="en-GB" kern="0" dirty="0" smtClean="0">
                <a:solidFill>
                  <a:schemeClr val="accent1"/>
                </a:solidFill>
              </a:rPr>
              <a:t>j</a:t>
            </a:r>
            <a:endParaRPr lang="en-GB" kern="0" baseline="-25000" dirty="0">
              <a:solidFill>
                <a:schemeClr val="accent1"/>
              </a:solidFill>
            </a:endParaRPr>
          </a:p>
          <a:p>
            <a:pPr lvl="1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GB" kern="0" dirty="0"/>
              <a:t>Typically, </a:t>
            </a:r>
            <a:r>
              <a:rPr lang="en-GB" kern="0" dirty="0" smtClean="0">
                <a:solidFill>
                  <a:schemeClr val="accent1"/>
                </a:solidFill>
              </a:rPr>
              <a:t>R</a:t>
            </a:r>
            <a:r>
              <a:rPr lang="en-GB" kern="0" dirty="0" smtClean="0"/>
              <a:t> </a:t>
            </a:r>
            <a:r>
              <a:rPr lang="en-GB" kern="0" dirty="0"/>
              <a:t>is large and </a:t>
            </a:r>
            <a:r>
              <a:rPr lang="en-GB" kern="0" dirty="0" smtClean="0"/>
              <a:t>sparse</a:t>
            </a:r>
          </a:p>
          <a:p>
            <a:pPr lvl="1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GB" kern="0" dirty="0" smtClean="0"/>
              <a:t>Write </a:t>
            </a:r>
            <a:r>
              <a:rPr lang="en-GB" kern="0" dirty="0" err="1" smtClean="0">
                <a:solidFill>
                  <a:srgbClr val="0070C0"/>
                </a:solidFill>
              </a:rPr>
              <a:t>y</a:t>
            </a:r>
            <a:r>
              <a:rPr lang="en-GB" kern="0" baseline="-25000" dirty="0" err="1" smtClean="0">
                <a:solidFill>
                  <a:srgbClr val="0070C0"/>
                </a:solidFill>
              </a:rPr>
              <a:t>ij</a:t>
            </a:r>
            <a:r>
              <a:rPr lang="en-GB" kern="0" dirty="0" smtClean="0">
                <a:solidFill>
                  <a:srgbClr val="0070C0"/>
                </a:solidFill>
              </a:rPr>
              <a:t>=1</a:t>
            </a:r>
            <a:r>
              <a:rPr lang="en-GB" kern="0" dirty="0" smtClean="0"/>
              <a:t> when user </a:t>
            </a:r>
            <a:r>
              <a:rPr lang="en-GB" kern="0" dirty="0" err="1" smtClean="0"/>
              <a:t>i</a:t>
            </a:r>
            <a:r>
              <a:rPr lang="en-GB" kern="0" dirty="0" smtClean="0"/>
              <a:t> has rated item </a:t>
            </a:r>
            <a:r>
              <a:rPr lang="en-GB" kern="0" dirty="0" smtClean="0">
                <a:solidFill>
                  <a:srgbClr val="0070C0"/>
                </a:solidFill>
              </a:rPr>
              <a:t>j</a:t>
            </a:r>
            <a:r>
              <a:rPr lang="en-GB" kern="0" dirty="0" smtClean="0"/>
              <a:t>, </a:t>
            </a:r>
            <a:r>
              <a:rPr lang="en-GB" kern="0" dirty="0" smtClean="0">
                <a:solidFill>
                  <a:srgbClr val="0070C0"/>
                </a:solidFill>
              </a:rPr>
              <a:t>0</a:t>
            </a:r>
            <a:r>
              <a:rPr lang="en-GB" kern="0" dirty="0" smtClean="0"/>
              <a:t> otherwise</a:t>
            </a:r>
          </a:p>
          <a:p>
            <a:pPr lvl="1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GB" kern="0" dirty="0" smtClean="0"/>
              <a:t>Aim to (approximately) factorize </a:t>
            </a:r>
            <a:r>
              <a:rPr lang="en-GB" kern="0" dirty="0" smtClean="0">
                <a:solidFill>
                  <a:srgbClr val="0070C0"/>
                </a:solidFill>
              </a:rPr>
              <a:t>R = UV </a:t>
            </a:r>
            <a:r>
              <a:rPr lang="en-GB" kern="0" dirty="0" smtClean="0"/>
              <a:t>over d-dimensional space</a:t>
            </a:r>
            <a:endParaRPr lang="en-GB" kern="0" dirty="0"/>
          </a:p>
          <a:p>
            <a:r>
              <a:rPr lang="en-GB" dirty="0" smtClean="0"/>
              <a:t>Loss function here is </a:t>
            </a:r>
            <a:r>
              <a:rPr lang="en-GB" dirty="0" smtClean="0">
                <a:solidFill>
                  <a:srgbClr val="0070C0"/>
                </a:solidFill>
              </a:rPr>
              <a:t>∑</a:t>
            </a:r>
            <a:r>
              <a:rPr lang="en-GB" baseline="-25000" dirty="0" err="1" smtClean="0">
                <a:solidFill>
                  <a:srgbClr val="0070C0"/>
                </a:solidFill>
              </a:rPr>
              <a:t>ij</a:t>
            </a:r>
            <a:r>
              <a:rPr lang="en-GB" dirty="0" smtClean="0">
                <a:solidFill>
                  <a:srgbClr val="0070C0"/>
                </a:solidFill>
              </a:rPr>
              <a:t> </a:t>
            </a:r>
            <a:r>
              <a:rPr lang="en-GB" dirty="0" err="1" smtClean="0">
                <a:solidFill>
                  <a:srgbClr val="0070C0"/>
                </a:solidFill>
              </a:rPr>
              <a:t>y</a:t>
            </a:r>
            <a:r>
              <a:rPr lang="en-GB" baseline="-25000" dirty="0" err="1" smtClean="0">
                <a:solidFill>
                  <a:srgbClr val="0070C0"/>
                </a:solidFill>
              </a:rPr>
              <a:t>ij</a:t>
            </a:r>
            <a:r>
              <a:rPr lang="en-GB" dirty="0" smtClean="0">
                <a:solidFill>
                  <a:srgbClr val="0070C0"/>
                </a:solidFill>
              </a:rPr>
              <a:t>(</a:t>
            </a:r>
            <a:r>
              <a:rPr lang="en-GB" dirty="0" err="1" smtClean="0">
                <a:solidFill>
                  <a:srgbClr val="0070C0"/>
                </a:solidFill>
              </a:rPr>
              <a:t>r</a:t>
            </a:r>
            <a:r>
              <a:rPr lang="en-GB" baseline="-25000" dirty="0" err="1" smtClean="0">
                <a:solidFill>
                  <a:srgbClr val="0070C0"/>
                </a:solidFill>
              </a:rPr>
              <a:t>ij</a:t>
            </a:r>
            <a:r>
              <a:rPr lang="en-GB" dirty="0" smtClean="0">
                <a:solidFill>
                  <a:srgbClr val="0070C0"/>
                </a:solidFill>
              </a:rPr>
              <a:t> – </a:t>
            </a:r>
            <a:r>
              <a:rPr lang="en-GB" dirty="0" err="1" smtClean="0">
                <a:solidFill>
                  <a:srgbClr val="0070C0"/>
                </a:solidFill>
              </a:rPr>
              <a:t>u</a:t>
            </a:r>
            <a:r>
              <a:rPr lang="en-GB" baseline="-25000" dirty="0" err="1" smtClean="0">
                <a:solidFill>
                  <a:srgbClr val="0070C0"/>
                </a:solidFill>
              </a:rPr>
              <a:t>i</a:t>
            </a:r>
            <a:r>
              <a:rPr lang="en-GB" baseline="30000" dirty="0" err="1" smtClean="0">
                <a:solidFill>
                  <a:srgbClr val="0070C0"/>
                </a:solidFill>
              </a:rPr>
              <a:t>T</a:t>
            </a:r>
            <a:r>
              <a:rPr lang="en-GB" dirty="0" smtClean="0">
                <a:solidFill>
                  <a:srgbClr val="0070C0"/>
                </a:solidFill>
              </a:rPr>
              <a:t> </a:t>
            </a:r>
            <a:r>
              <a:rPr lang="en-GB" dirty="0" err="1" smtClean="0">
                <a:solidFill>
                  <a:srgbClr val="0070C0"/>
                </a:solidFill>
              </a:rPr>
              <a:t>v</a:t>
            </a:r>
            <a:r>
              <a:rPr lang="en-GB" baseline="-25000" dirty="0" err="1" smtClean="0">
                <a:solidFill>
                  <a:srgbClr val="0070C0"/>
                </a:solidFill>
              </a:rPr>
              <a:t>j</a:t>
            </a:r>
            <a:r>
              <a:rPr lang="en-GB" dirty="0" smtClean="0">
                <a:solidFill>
                  <a:srgbClr val="0070C0"/>
                </a:solidFill>
              </a:rPr>
              <a:t>)</a:t>
            </a:r>
            <a:r>
              <a:rPr lang="en-GB" baseline="30000" dirty="0" smtClean="0">
                <a:solidFill>
                  <a:srgbClr val="0070C0"/>
                </a:solidFill>
              </a:rPr>
              <a:t>2</a:t>
            </a:r>
            <a:r>
              <a:rPr lang="en-GB" dirty="0" smtClean="0">
                <a:solidFill>
                  <a:srgbClr val="0070C0"/>
                </a:solidFill>
              </a:rPr>
              <a:t> </a:t>
            </a:r>
            <a:r>
              <a:rPr lang="en-GB" dirty="0" smtClean="0"/>
              <a:t>(+ regularization terms)</a:t>
            </a:r>
          </a:p>
          <a:p>
            <a:pPr lvl="1"/>
            <a:r>
              <a:rPr lang="en-GB" dirty="0" err="1" smtClean="0">
                <a:solidFill>
                  <a:srgbClr val="0070C0"/>
                </a:solidFill>
              </a:rPr>
              <a:t>u</a:t>
            </a:r>
            <a:r>
              <a:rPr lang="en-GB" baseline="-25000" dirty="0" err="1" smtClean="0">
                <a:solidFill>
                  <a:srgbClr val="0070C0"/>
                </a:solidFill>
              </a:rPr>
              <a:t>i</a:t>
            </a:r>
            <a:r>
              <a:rPr lang="en-GB" dirty="0" smtClean="0"/>
              <a:t> is user’s (d-dimensional) row, </a:t>
            </a:r>
            <a:r>
              <a:rPr lang="en-GB" dirty="0" smtClean="0">
                <a:solidFill>
                  <a:srgbClr val="0070C0"/>
                </a:solidFill>
              </a:rPr>
              <a:t>v</a:t>
            </a:r>
            <a:r>
              <a:rPr lang="en-GB" dirty="0" smtClean="0"/>
              <a:t> is item’s column in factor space</a:t>
            </a:r>
          </a:p>
          <a:p>
            <a:pPr lvl="1"/>
            <a:r>
              <a:rPr lang="en-GB" dirty="0" smtClean="0"/>
              <a:t>Can solve (non-privately) by gradient descent over </a:t>
            </a:r>
            <a:r>
              <a:rPr lang="en-GB" dirty="0" smtClean="0">
                <a:solidFill>
                  <a:srgbClr val="0070C0"/>
                </a:solidFill>
              </a:rPr>
              <a:t>U</a:t>
            </a:r>
            <a:r>
              <a:rPr lang="en-GB" dirty="0" smtClean="0"/>
              <a:t> and </a:t>
            </a:r>
            <a:r>
              <a:rPr lang="en-GB" dirty="0" smtClean="0">
                <a:solidFill>
                  <a:srgbClr val="0070C0"/>
                </a:solidFill>
              </a:rPr>
              <a:t>V</a:t>
            </a:r>
          </a:p>
          <a:p>
            <a:r>
              <a:rPr lang="en-GB" dirty="0" smtClean="0">
                <a:solidFill>
                  <a:srgbClr val="C00000"/>
                </a:solidFill>
              </a:rPr>
              <a:t>LDP version</a:t>
            </a:r>
            <a:r>
              <a:rPr lang="en-GB" dirty="0" smtClean="0"/>
              <a:t>: aim for privacy at user granularity (like node LDP)</a:t>
            </a:r>
          </a:p>
          <a:p>
            <a:pPr lvl="1"/>
            <a:r>
              <a:rPr lang="en-GB" dirty="0" smtClean="0"/>
              <a:t>Similar approaches have been tried in centralized case</a:t>
            </a:r>
            <a:endParaRPr lang="en-GB" dirty="0"/>
          </a:p>
        </p:txBody>
      </p:sp>
      <p:pic>
        <p:nvPicPr>
          <p:cNvPr id="4" name="Picture 2" descr="http://www.customerserviceguru.co.uk/wp-content/uploads/Amazon-personal-recommendation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339" y="0"/>
            <a:ext cx="3126599" cy="169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1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Recommender Systems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17158"/>
            <a:ext cx="8913283" cy="4351338"/>
          </a:xfrm>
        </p:spPr>
        <p:txBody>
          <a:bodyPr/>
          <a:lstStyle/>
          <a:p>
            <a:r>
              <a:rPr lang="en-GB" dirty="0" smtClean="0"/>
              <a:t>Privacy-enhanced matrix factorization for recommendation </a:t>
            </a:r>
            <a:br>
              <a:rPr lang="en-GB" dirty="0" smtClean="0"/>
            </a:br>
            <a:r>
              <a:rPr lang="en-GB" dirty="0" smtClean="0">
                <a:solidFill>
                  <a:srgbClr val="0070C0"/>
                </a:solidFill>
              </a:rPr>
              <a:t>[Shin et al., TKDE 18] </a:t>
            </a:r>
            <a:r>
              <a:rPr lang="en-GB" dirty="0"/>
              <a:t>via </a:t>
            </a:r>
            <a:r>
              <a:rPr lang="en-GB" dirty="0">
                <a:solidFill>
                  <a:srgbClr val="C00000"/>
                </a:solidFill>
              </a:rPr>
              <a:t>vector release</a:t>
            </a:r>
            <a:r>
              <a:rPr lang="en-GB" dirty="0" smtClean="0"/>
              <a:t>:</a:t>
            </a:r>
          </a:p>
          <a:p>
            <a:pPr lvl="1"/>
            <a:r>
              <a:rPr lang="en-GB" dirty="0" smtClean="0"/>
              <a:t>Users maintain their own </a:t>
            </a:r>
            <a:r>
              <a:rPr lang="en-GB" dirty="0" err="1" smtClean="0">
                <a:solidFill>
                  <a:srgbClr val="0070C0"/>
                </a:solidFill>
              </a:rPr>
              <a:t>u</a:t>
            </a:r>
            <a:r>
              <a:rPr lang="en-GB" baseline="-25000" dirty="0" err="1" smtClean="0">
                <a:solidFill>
                  <a:srgbClr val="0070C0"/>
                </a:solidFill>
              </a:rPr>
              <a:t>i</a:t>
            </a:r>
            <a:r>
              <a:rPr lang="en-GB" dirty="0" smtClean="0"/>
              <a:t> vector without sharing it</a:t>
            </a:r>
          </a:p>
          <a:p>
            <a:pPr lvl="1"/>
            <a:r>
              <a:rPr lang="en-GB" dirty="0" smtClean="0"/>
              <a:t>Collect LDP gradients on </a:t>
            </a:r>
            <a:r>
              <a:rPr lang="en-GB" dirty="0" smtClean="0">
                <a:solidFill>
                  <a:schemeClr val="accent1"/>
                </a:solidFill>
              </a:rPr>
              <a:t>V</a:t>
            </a:r>
            <a:r>
              <a:rPr lang="en-GB" dirty="0" smtClean="0"/>
              <a:t> from batches of users, clipped to </a:t>
            </a:r>
            <a:r>
              <a:rPr lang="en-GB" dirty="0" smtClean="0">
                <a:solidFill>
                  <a:srgbClr val="0070C0"/>
                </a:solidFill>
              </a:rPr>
              <a:t>[-1,1]</a:t>
            </a:r>
          </a:p>
          <a:p>
            <a:pPr lvl="1"/>
            <a:r>
              <a:rPr lang="en-GB" dirty="0" smtClean="0"/>
              <a:t>Use dimensionality reduction on items to improve accuracy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39" y="3769103"/>
            <a:ext cx="8259233" cy="269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754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Common Themes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710083" cy="4761442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Across all these varied applications, a few themes emerge: </a:t>
            </a:r>
          </a:p>
          <a:p>
            <a:r>
              <a:rPr lang="en-GB" dirty="0" smtClean="0"/>
              <a:t>Finding a good (statistical) model is often the main challenge</a:t>
            </a:r>
          </a:p>
          <a:p>
            <a:pPr lvl="1"/>
            <a:r>
              <a:rPr lang="en-GB" dirty="0" smtClean="0"/>
              <a:t>Large models don’t work well under privacy due to the noise</a:t>
            </a:r>
          </a:p>
          <a:p>
            <a:pPr lvl="1"/>
            <a:r>
              <a:rPr lang="en-GB" dirty="0" smtClean="0"/>
              <a:t>Seek models where each parameter is supported by many users</a:t>
            </a:r>
          </a:p>
          <a:p>
            <a:r>
              <a:rPr lang="en-GB" dirty="0" smtClean="0"/>
              <a:t>Often we can map onto one of a few basic problems</a:t>
            </a:r>
          </a:p>
          <a:p>
            <a:pPr lvl="1"/>
            <a:r>
              <a:rPr lang="en-GB" dirty="0" smtClean="0"/>
              <a:t>Most methods use a frequency oracle, or vector generalizations</a:t>
            </a:r>
          </a:p>
          <a:p>
            <a:r>
              <a:rPr lang="en-GB" dirty="0" smtClean="0"/>
              <a:t>A few other tricks are seen multiple times: </a:t>
            </a:r>
          </a:p>
          <a:p>
            <a:pPr lvl="1"/>
            <a:r>
              <a:rPr lang="en-GB" dirty="0" smtClean="0"/>
              <a:t>Sample or split users into </a:t>
            </a:r>
            <a:r>
              <a:rPr lang="en-GB" dirty="0" smtClean="0">
                <a:solidFill>
                  <a:srgbClr val="C00000"/>
                </a:solidFill>
              </a:rPr>
              <a:t>batches</a:t>
            </a:r>
            <a:r>
              <a:rPr lang="en-GB" dirty="0" smtClean="0"/>
              <a:t> instead of dividing privacy budget</a:t>
            </a:r>
          </a:p>
          <a:p>
            <a:pPr lvl="1"/>
            <a:r>
              <a:rPr lang="en-GB" dirty="0" smtClean="0">
                <a:solidFill>
                  <a:srgbClr val="C00000"/>
                </a:solidFill>
              </a:rPr>
              <a:t>“Clip” data to ranges </a:t>
            </a:r>
            <a:r>
              <a:rPr lang="en-GB" dirty="0" smtClean="0"/>
              <a:t>to reduce noise that must be added </a:t>
            </a:r>
          </a:p>
          <a:p>
            <a:pPr lvl="1"/>
            <a:r>
              <a:rPr lang="en-GB" dirty="0" smtClean="0"/>
              <a:t>Use </a:t>
            </a:r>
            <a:r>
              <a:rPr lang="en-GB" dirty="0" smtClean="0">
                <a:solidFill>
                  <a:srgbClr val="C00000"/>
                </a:solidFill>
              </a:rPr>
              <a:t>multiple rounds </a:t>
            </a:r>
            <a:r>
              <a:rPr lang="en-GB" dirty="0" smtClean="0"/>
              <a:t>to adaptively ask queries</a:t>
            </a:r>
          </a:p>
          <a:p>
            <a:pPr lvl="1"/>
            <a:r>
              <a:rPr lang="en-GB" dirty="0" smtClean="0">
                <a:solidFill>
                  <a:srgbClr val="C00000"/>
                </a:solidFill>
              </a:rPr>
              <a:t>Data transformation </a:t>
            </a:r>
            <a:r>
              <a:rPr lang="en-GB" dirty="0" smtClean="0"/>
              <a:t>and </a:t>
            </a:r>
            <a:r>
              <a:rPr lang="en-GB" dirty="0" smtClean="0">
                <a:solidFill>
                  <a:srgbClr val="C00000"/>
                </a:solidFill>
              </a:rPr>
              <a:t>dimensionality reduction </a:t>
            </a:r>
            <a:r>
              <a:rPr lang="en-GB" dirty="0"/>
              <a:t>often </a:t>
            </a:r>
            <a:r>
              <a:rPr lang="en-GB" dirty="0" smtClean="0"/>
              <a:t>useful</a:t>
            </a:r>
          </a:p>
          <a:p>
            <a:pPr lvl="1"/>
            <a:r>
              <a:rPr lang="en-GB" dirty="0" smtClean="0"/>
              <a:t>Enforce </a:t>
            </a:r>
            <a:r>
              <a:rPr lang="en-GB" dirty="0" smtClean="0">
                <a:solidFill>
                  <a:srgbClr val="C00000"/>
                </a:solidFill>
              </a:rPr>
              <a:t>consistency constraints </a:t>
            </a:r>
            <a:r>
              <a:rPr lang="en-GB" dirty="0" smtClean="0"/>
              <a:t>when possible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202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869E9CD-B601-469F-9BAD-E5AAECB4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Problems and Closing Thoughts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F861C51-5F1B-420B-A0E5-AD19B7A77A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007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219017" cy="1325563"/>
          </a:xfrm>
        </p:spPr>
        <p:txBody>
          <a:bodyPr/>
          <a:lstStyle/>
          <a:p>
            <a:r>
              <a:rPr lang="en-GB" dirty="0" smtClean="0"/>
              <a:t>Immediate Open Problems for LDP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388350" cy="4351338"/>
          </a:xfrm>
        </p:spPr>
        <p:txBody>
          <a:bodyPr>
            <a:normAutofit/>
          </a:bodyPr>
          <a:lstStyle/>
          <a:p>
            <a:r>
              <a:rPr lang="en-GB" dirty="0" smtClean="0"/>
              <a:t>Take any data type or analysis goal and ask </a:t>
            </a:r>
            <a:br>
              <a:rPr lang="en-GB" dirty="0" smtClean="0"/>
            </a:br>
            <a:r>
              <a:rPr lang="en-GB" dirty="0" smtClean="0"/>
              <a:t>“Can we handle this under the LDP model?”:</a:t>
            </a:r>
          </a:p>
          <a:p>
            <a:pPr lvl="1"/>
            <a:r>
              <a:rPr lang="en-GB" dirty="0" smtClean="0"/>
              <a:t>Sentiment analysis for (private) reviews: </a:t>
            </a:r>
            <a:r>
              <a:rPr lang="en-GB" dirty="0" smtClean="0">
                <a:solidFill>
                  <a:srgbClr val="FF0000"/>
                </a:solidFill>
              </a:rPr>
              <a:t>LDP-TripAdvisor</a:t>
            </a:r>
            <a:r>
              <a:rPr lang="en-GB" dirty="0" smtClean="0"/>
              <a:t>?</a:t>
            </a:r>
          </a:p>
          <a:p>
            <a:pPr lvl="1"/>
            <a:r>
              <a:rPr lang="en-GB" dirty="0" smtClean="0"/>
              <a:t>Trajectory analysis of GPS movements: </a:t>
            </a:r>
            <a:r>
              <a:rPr lang="en-GB" dirty="0" smtClean="0">
                <a:solidFill>
                  <a:srgbClr val="FF0000"/>
                </a:solidFill>
              </a:rPr>
              <a:t>LDP-</a:t>
            </a:r>
            <a:r>
              <a:rPr lang="en-GB" dirty="0" err="1" smtClean="0">
                <a:solidFill>
                  <a:srgbClr val="FF0000"/>
                </a:solidFill>
              </a:rPr>
              <a:t>RunKeeper</a:t>
            </a:r>
            <a:r>
              <a:rPr lang="en-GB" dirty="0" smtClean="0"/>
              <a:t>?</a:t>
            </a:r>
          </a:p>
          <a:p>
            <a:pPr lvl="1"/>
            <a:r>
              <a:rPr lang="en-GB" dirty="0"/>
              <a:t>Social network data analysis: </a:t>
            </a:r>
            <a:r>
              <a:rPr lang="en-GB" dirty="0">
                <a:solidFill>
                  <a:srgbClr val="FF0000"/>
                </a:solidFill>
              </a:rPr>
              <a:t>LDP-Facebook</a:t>
            </a:r>
            <a:r>
              <a:rPr lang="en-GB" dirty="0"/>
              <a:t>?</a:t>
            </a:r>
          </a:p>
          <a:p>
            <a:r>
              <a:rPr lang="en-GB" dirty="0" smtClean="0"/>
              <a:t>More challenging to apply to richer, unstructured data</a:t>
            </a:r>
          </a:p>
          <a:p>
            <a:pPr lvl="1"/>
            <a:r>
              <a:rPr lang="en-GB" dirty="0" smtClean="0"/>
              <a:t>E.g. </a:t>
            </a:r>
            <a:r>
              <a:rPr lang="en-GB" dirty="0" smtClean="0">
                <a:solidFill>
                  <a:srgbClr val="00B050"/>
                </a:solidFill>
              </a:rPr>
              <a:t>Free text </a:t>
            </a:r>
            <a:r>
              <a:rPr lang="en-GB" dirty="0" smtClean="0"/>
              <a:t>in written medical notes</a:t>
            </a:r>
          </a:p>
          <a:p>
            <a:pPr lvl="1"/>
            <a:r>
              <a:rPr lang="en-GB" dirty="0" smtClean="0"/>
              <a:t>E.g. </a:t>
            </a:r>
            <a:r>
              <a:rPr lang="en-GB" dirty="0" smtClean="0">
                <a:solidFill>
                  <a:srgbClr val="00B050"/>
                </a:solidFill>
              </a:rPr>
              <a:t>Multimedia</a:t>
            </a:r>
            <a:r>
              <a:rPr lang="en-GB" dirty="0" smtClean="0"/>
              <a:t> – images and videos</a:t>
            </a:r>
          </a:p>
          <a:p>
            <a:pPr lvl="1"/>
            <a:r>
              <a:rPr lang="en-GB" dirty="0" smtClean="0"/>
              <a:t>The semantics of privacy are not yet well defined here!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Algorithm engineering</a:t>
            </a:r>
            <a:r>
              <a:rPr lang="en-GB" dirty="0" smtClean="0"/>
              <a:t>: make LDP widely available</a:t>
            </a:r>
          </a:p>
          <a:p>
            <a:pPr lvl="1"/>
            <a:r>
              <a:rPr lang="en-GB" dirty="0" smtClean="0"/>
              <a:t>RAPPOR is open source, but there’s no easy toolkit for LDP yet</a:t>
            </a:r>
            <a:endParaRPr lang="en-GB" dirty="0"/>
          </a:p>
        </p:txBody>
      </p:sp>
      <p:pic>
        <p:nvPicPr>
          <p:cNvPr id="1026" name="Picture 2" descr="Image result for tripadvis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142" y="1845734"/>
            <a:ext cx="1421857" cy="69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runkeeper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48463"/>
          <a:stretch/>
        </p:blipFill>
        <p:spPr bwMode="auto">
          <a:xfrm>
            <a:off x="7643003" y="2338928"/>
            <a:ext cx="1404000" cy="102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facebook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937" y="2770773"/>
            <a:ext cx="1422400" cy="142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medical not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4072333"/>
            <a:ext cx="1537070" cy="79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07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Evolving Data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413750" cy="4351338"/>
          </a:xfrm>
        </p:spPr>
        <p:txBody>
          <a:bodyPr>
            <a:normAutofit/>
          </a:bodyPr>
          <a:lstStyle/>
          <a:p>
            <a:r>
              <a:rPr lang="en-GB" dirty="0" smtClean="0"/>
              <a:t>Often want to collect data multiple times</a:t>
            </a:r>
          </a:p>
          <a:p>
            <a:pPr lvl="1"/>
            <a:r>
              <a:rPr lang="en-GB" dirty="0" smtClean="0"/>
              <a:t>Regular update of usage statistics e.g. daily</a:t>
            </a:r>
          </a:p>
          <a:p>
            <a:r>
              <a:rPr lang="en-GB" dirty="0" smtClean="0"/>
              <a:t>Current deployments offer only weak longitudinal guarantees 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Google &amp; Microsoft</a:t>
            </a:r>
            <a:r>
              <a:rPr lang="en-GB" dirty="0" smtClean="0"/>
              <a:t>: </a:t>
            </a:r>
            <a:r>
              <a:rPr lang="en-GB" dirty="0" err="1" smtClean="0"/>
              <a:t>memoization</a:t>
            </a:r>
            <a:r>
              <a:rPr lang="en-GB" dirty="0" smtClean="0"/>
              <a:t> and re-randomization heuristics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Apple</a:t>
            </a:r>
            <a:r>
              <a:rPr lang="en-GB" dirty="0" smtClean="0"/>
              <a:t>: privacy budget ‘replenished’ every</a:t>
            </a:r>
            <a:r>
              <a:rPr lang="en-GB" dirty="0"/>
              <a:t> day </a:t>
            </a:r>
            <a:r>
              <a:rPr lang="en-GB" dirty="0" smtClean="0">
                <a:solidFill>
                  <a:srgbClr val="0070C0"/>
                </a:solidFill>
              </a:rPr>
              <a:t>[Tang et al </a:t>
            </a:r>
            <a:r>
              <a:rPr lang="en-GB" dirty="0" err="1" smtClean="0">
                <a:solidFill>
                  <a:srgbClr val="0070C0"/>
                </a:solidFill>
              </a:rPr>
              <a:t>ArXiv</a:t>
            </a:r>
            <a:r>
              <a:rPr lang="en-GB" dirty="0" smtClean="0">
                <a:solidFill>
                  <a:srgbClr val="0070C0"/>
                </a:solidFill>
              </a:rPr>
              <a:t> 17]</a:t>
            </a:r>
          </a:p>
          <a:p>
            <a:r>
              <a:rPr lang="en-GB" dirty="0" smtClean="0"/>
              <a:t>LDP for Evolving Data </a:t>
            </a:r>
            <a:r>
              <a:rPr lang="en-GB" dirty="0" smtClean="0">
                <a:solidFill>
                  <a:srgbClr val="0070C0"/>
                </a:solidFill>
              </a:rPr>
              <a:t>[Joseph, Roth, Ullman, Waggoner 18]</a:t>
            </a:r>
            <a:br>
              <a:rPr lang="en-GB" dirty="0" smtClean="0">
                <a:solidFill>
                  <a:srgbClr val="0070C0"/>
                </a:solidFill>
              </a:rPr>
            </a:br>
            <a:r>
              <a:rPr lang="en-GB" dirty="0"/>
              <a:t>give</a:t>
            </a:r>
            <a:r>
              <a:rPr lang="en-GB" dirty="0" smtClean="0"/>
              <a:t>s a privacy guarantee for repeated release of a statistic</a:t>
            </a:r>
          </a:p>
          <a:p>
            <a:pPr lvl="1"/>
            <a:r>
              <a:rPr lang="en-GB" dirty="0" smtClean="0"/>
              <a:t>Time divided into ‘epochs’ of multiple </a:t>
            </a:r>
            <a:r>
              <a:rPr lang="en-GB" dirty="0" err="1" smtClean="0"/>
              <a:t>timesteps</a:t>
            </a:r>
            <a:endParaRPr lang="en-GB" dirty="0" smtClean="0"/>
          </a:p>
          <a:p>
            <a:pPr lvl="1"/>
            <a:r>
              <a:rPr lang="en-GB" dirty="0" smtClean="0"/>
              <a:t>In each epoch, subsets of users ‘vote’ to refresh the global statistic</a:t>
            </a:r>
          </a:p>
          <a:p>
            <a:pPr lvl="1"/>
            <a:r>
              <a:rPr lang="en-GB" dirty="0" smtClean="0"/>
              <a:t>Voting thresholds make cost proportional to number of changes</a:t>
            </a:r>
          </a:p>
          <a:p>
            <a:r>
              <a:rPr lang="en-GB" dirty="0" smtClean="0"/>
              <a:t>More work needed to implement and make practical!</a:t>
            </a:r>
          </a:p>
        </p:txBody>
      </p:sp>
      <p:pic>
        <p:nvPicPr>
          <p:cNvPr id="2050" name="Picture 2" descr="Image result for time series change detec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2" r="928" b="13256"/>
          <a:stretch/>
        </p:blipFill>
        <p:spPr bwMode="auto">
          <a:xfrm>
            <a:off x="6508599" y="426727"/>
            <a:ext cx="2484000" cy="1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28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7F2711-A079-4E18-B1B2-389DF937A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Achieving </a:t>
            </a:r>
            <a:r>
              <a:rPr lang="el-GR" dirty="0"/>
              <a:t>ε-</a:t>
            </a:r>
            <a:r>
              <a:rPr lang="en-US" dirty="0"/>
              <a:t>DP </a:t>
            </a:r>
            <a:r>
              <a:rPr lang="en-GB" dirty="0"/>
              <a:t>in the Centralized Model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Privacy at Scale: Local Differential Privacy in Practice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35F12-AA12-4B31-8F39-2B897D3B9699}" type="slidenum">
              <a:rPr lang="en-US" smtClean="0"/>
              <a:t>9</a:t>
            </a:fld>
            <a:endParaRPr lang="en-US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mtClean="0"/>
          </a:p>
          <a:p>
            <a:endParaRPr lang="en-GB" smtClean="0"/>
          </a:p>
          <a:p>
            <a:endParaRPr lang="en-GB" smtClean="0"/>
          </a:p>
          <a:p>
            <a:endParaRPr lang="en-GB" smtClean="0"/>
          </a:p>
          <a:p>
            <a:endParaRPr lang="en-GB" smtClean="0"/>
          </a:p>
          <a:p>
            <a:pPr marL="0" indent="0">
              <a:buFont typeface="Arial" panose="020B0604020202020204" pitchFamily="34" charset="0"/>
              <a:buNone/>
            </a:pPr>
            <a:endParaRPr lang="en-GB" dirty="0" smtClean="0"/>
          </a:p>
        </p:txBody>
      </p:sp>
      <p:sp>
        <p:nvSpPr>
          <p:cNvPr id="9" name="Rounded Rectangle 8"/>
          <p:cNvSpPr/>
          <p:nvPr/>
        </p:nvSpPr>
        <p:spPr>
          <a:xfrm>
            <a:off x="760430" y="1652039"/>
            <a:ext cx="7616825" cy="1372394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buClr>
                <a:schemeClr val="bg2"/>
              </a:buClr>
              <a:buSzPct val="150000"/>
            </a:pPr>
            <a:r>
              <a:rPr lang="en-US" sz="2200" b="0" dirty="0">
                <a:solidFill>
                  <a:srgbClr val="000000"/>
                </a:solidFill>
                <a:latin typeface="Calibri" pitchFamily="34" charset="0"/>
              </a:rPr>
              <a:t>  </a:t>
            </a:r>
            <a:r>
              <a:rPr lang="en-US" sz="2200" b="0" dirty="0">
                <a:solidFill>
                  <a:srgbClr val="000000"/>
                </a:solidFill>
              </a:rPr>
              <a:t>(Global) Sensitivity of publishing:	 </a:t>
            </a:r>
            <a:br>
              <a:rPr lang="en-US" sz="2200" b="0" dirty="0">
                <a:solidFill>
                  <a:srgbClr val="000000"/>
                </a:solidFill>
              </a:rPr>
            </a:br>
            <a:r>
              <a:rPr lang="en-US" sz="2200" b="0" dirty="0">
                <a:solidFill>
                  <a:srgbClr val="000000"/>
                </a:solidFill>
              </a:rPr>
              <a:t>		</a:t>
            </a:r>
            <a:r>
              <a:rPr lang="en-US" sz="2200" b="0" dirty="0">
                <a:solidFill>
                  <a:srgbClr val="002060"/>
                </a:solidFill>
              </a:rPr>
              <a:t>s = </a:t>
            </a:r>
            <a:r>
              <a:rPr lang="en-US" sz="2200" b="0" dirty="0" err="1" smtClean="0">
                <a:solidFill>
                  <a:srgbClr val="002060"/>
                </a:solidFill>
              </a:rPr>
              <a:t>max</a:t>
            </a:r>
            <a:r>
              <a:rPr lang="en-US" sz="2200" baseline="-25000" dirty="0" err="1" smtClean="0">
                <a:solidFill>
                  <a:srgbClr val="002060"/>
                </a:solidFill>
              </a:rPr>
              <a:t>D,D</a:t>
            </a:r>
            <a:r>
              <a:rPr lang="en-US" sz="2200" b="0" baseline="-25000" dirty="0" smtClean="0">
                <a:solidFill>
                  <a:srgbClr val="002060"/>
                </a:solidFill>
              </a:rPr>
              <a:t>’ </a:t>
            </a:r>
            <a:r>
              <a:rPr lang="en-US" sz="2200" b="0" dirty="0">
                <a:solidFill>
                  <a:srgbClr val="002060"/>
                </a:solidFill>
              </a:rPr>
              <a:t>|</a:t>
            </a:r>
            <a:r>
              <a:rPr lang="en-US" sz="2200" b="0" dirty="0" smtClean="0">
                <a:solidFill>
                  <a:srgbClr val="002060"/>
                </a:solidFill>
              </a:rPr>
              <a:t>F(D) </a:t>
            </a:r>
            <a:r>
              <a:rPr lang="en-US" sz="2200" b="0" dirty="0">
                <a:solidFill>
                  <a:srgbClr val="002060"/>
                </a:solidFill>
              </a:rPr>
              <a:t>– </a:t>
            </a:r>
            <a:r>
              <a:rPr lang="en-US" sz="2200" b="0" dirty="0" smtClean="0">
                <a:solidFill>
                  <a:srgbClr val="002060"/>
                </a:solidFill>
              </a:rPr>
              <a:t>F(D’)|, D, D’ </a:t>
            </a:r>
            <a:r>
              <a:rPr lang="en-US" sz="2200" b="0" dirty="0">
                <a:solidFill>
                  <a:srgbClr val="000000"/>
                </a:solidFill>
              </a:rPr>
              <a:t>differ by 1 individual</a:t>
            </a:r>
          </a:p>
          <a:p>
            <a:pPr defTabSz="457200">
              <a:spcBef>
                <a:spcPts val="600"/>
              </a:spcBef>
              <a:buClr>
                <a:schemeClr val="bg2"/>
              </a:buClr>
              <a:buSzPct val="150000"/>
            </a:pPr>
            <a:r>
              <a:rPr lang="en-US" sz="2200" b="0" dirty="0">
                <a:solidFill>
                  <a:schemeClr val="tx1"/>
                </a:solidFill>
              </a:rPr>
              <a:t>  E.g., </a:t>
            </a:r>
            <a:r>
              <a:rPr lang="en-US" sz="2200" b="0" dirty="0" smtClean="0">
                <a:solidFill>
                  <a:schemeClr val="tx1"/>
                </a:solidFill>
              </a:rPr>
              <a:t>count individuals satisfying property </a:t>
            </a:r>
            <a:r>
              <a:rPr lang="en-US" sz="2200" b="0" dirty="0" smtClean="0">
                <a:solidFill>
                  <a:srgbClr val="C00000"/>
                </a:solidFill>
              </a:rPr>
              <a:t>P</a:t>
            </a:r>
            <a:r>
              <a:rPr lang="en-US" sz="2200" b="0" dirty="0" smtClean="0">
                <a:solidFill>
                  <a:schemeClr val="tx1"/>
                </a:solidFill>
              </a:rPr>
              <a:t>: </a:t>
            </a:r>
            <a:r>
              <a:rPr lang="en-US" sz="2200" b="0" dirty="0" smtClean="0">
                <a:solidFill>
                  <a:srgbClr val="C00000"/>
                </a:solidFill>
              </a:rPr>
              <a:t>s </a:t>
            </a:r>
            <a:r>
              <a:rPr lang="en-US" sz="2200" b="0" dirty="0">
                <a:solidFill>
                  <a:srgbClr val="C00000"/>
                </a:solidFill>
              </a:rPr>
              <a:t>= </a:t>
            </a:r>
            <a:r>
              <a:rPr lang="en-US" sz="2200" b="0" dirty="0" smtClean="0">
                <a:solidFill>
                  <a:srgbClr val="C00000"/>
                </a:solidFill>
              </a:rPr>
              <a:t>1</a:t>
            </a:r>
            <a:endParaRPr lang="en-US" sz="2200" b="0" dirty="0">
              <a:solidFill>
                <a:srgbClr val="C00000"/>
              </a:solidFill>
            </a:endParaRPr>
          </a:p>
        </p:txBody>
      </p:sp>
      <p:grpSp>
        <p:nvGrpSpPr>
          <p:cNvPr id="10" name="Group 21"/>
          <p:cNvGrpSpPr>
            <a:grpSpLocks/>
          </p:cNvGrpSpPr>
          <p:nvPr/>
        </p:nvGrpSpPr>
        <p:grpSpPr bwMode="auto">
          <a:xfrm>
            <a:off x="767548" y="2890960"/>
            <a:ext cx="7816850" cy="1768745"/>
            <a:chOff x="771258" y="3697445"/>
            <a:chExt cx="7817331" cy="1981573"/>
          </a:xfrm>
        </p:grpSpPr>
        <p:sp>
          <p:nvSpPr>
            <p:cNvPr id="11" name="Rounded Rectangle 10"/>
            <p:cNvSpPr/>
            <p:nvPr/>
          </p:nvSpPr>
          <p:spPr>
            <a:xfrm>
              <a:off x="771258" y="4013417"/>
              <a:ext cx="7617294" cy="166560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defTabSz="457200">
                <a:buClr>
                  <a:schemeClr val="tx1"/>
                </a:buClr>
                <a:buSzPct val="150000"/>
                <a:defRPr/>
              </a:pPr>
              <a:r>
                <a:rPr lang="en-US" sz="2200" b="0" dirty="0">
                  <a:solidFill>
                    <a:srgbClr val="000000"/>
                  </a:solidFill>
                  <a:latin typeface="Calibri" pitchFamily="34" charset="0"/>
                </a:rPr>
                <a:t>  </a:t>
              </a:r>
              <a:r>
                <a:rPr lang="en-US" sz="2200" b="0" dirty="0">
                  <a:solidFill>
                    <a:srgbClr val="000000"/>
                  </a:solidFill>
                </a:rPr>
                <a:t>For every value that is output:</a:t>
              </a:r>
              <a:endParaRPr lang="en-US" sz="2200" b="0" dirty="0">
                <a:solidFill>
                  <a:srgbClr val="002060"/>
                </a:solidFill>
              </a:endParaRPr>
            </a:p>
            <a:p>
              <a:pPr marL="800100" lvl="1" indent="-342900" defTabSz="457200">
                <a:spcBef>
                  <a:spcPts val="600"/>
                </a:spcBef>
                <a:buClr>
                  <a:schemeClr val="tx1"/>
                </a:buClr>
                <a:buSzPct val="150000"/>
                <a:buFont typeface="Arial" panose="020B0604020202020204" pitchFamily="34" charset="0"/>
                <a:buChar char="•"/>
                <a:defRPr/>
              </a:pPr>
              <a:r>
                <a:rPr lang="en-US" sz="2200" b="0" dirty="0" smtClean="0">
                  <a:solidFill>
                    <a:schemeClr val="tx1"/>
                  </a:solidFill>
                </a:rPr>
                <a:t>Add </a:t>
              </a:r>
              <a:r>
                <a:rPr lang="en-US" sz="2200" b="0" dirty="0">
                  <a:solidFill>
                    <a:schemeClr val="tx1"/>
                  </a:solidFill>
                </a:rPr>
                <a:t>Laplacian </a:t>
              </a:r>
              <a:r>
                <a:rPr lang="en-US" sz="2200" b="0" dirty="0" smtClean="0">
                  <a:solidFill>
                    <a:schemeClr val="tx1"/>
                  </a:solidFill>
                </a:rPr>
                <a:t>noise </a:t>
              </a:r>
              <a:r>
                <a:rPr lang="en-US" sz="2200" b="0" dirty="0">
                  <a:solidFill>
                    <a:srgbClr val="002060"/>
                  </a:solidFill>
                </a:rPr>
                <a:t>Lap(ε/s)</a:t>
              </a:r>
              <a:r>
                <a:rPr lang="en-US" sz="2200" b="0" dirty="0">
                  <a:solidFill>
                    <a:schemeClr val="tx1"/>
                  </a:solidFill>
                </a:rPr>
                <a:t>:</a:t>
              </a:r>
            </a:p>
            <a:p>
              <a:pPr marL="800100" lvl="1" indent="-342900" defTabSz="457200">
                <a:buClr>
                  <a:schemeClr val="tx1"/>
                </a:buClr>
                <a:buSzPct val="150000"/>
                <a:buFont typeface="Arial" panose="020B0604020202020204" pitchFamily="34" charset="0"/>
                <a:buChar char="•"/>
                <a:defRPr/>
              </a:pPr>
              <a:r>
                <a:rPr lang="en-US" sz="2200" b="0" dirty="0" smtClean="0">
                  <a:solidFill>
                    <a:schemeClr val="tx1"/>
                  </a:solidFill>
                </a:rPr>
                <a:t>Or </a:t>
              </a:r>
              <a:r>
                <a:rPr lang="en-US" sz="2200" b="0" dirty="0">
                  <a:solidFill>
                    <a:schemeClr val="tx1"/>
                  </a:solidFill>
                </a:rPr>
                <a:t>Geometric noise for discrete case: </a:t>
              </a:r>
            </a:p>
          </p:txBody>
        </p:sp>
        <p:grpSp>
          <p:nvGrpSpPr>
            <p:cNvPr id="12" name="Group 22"/>
            <p:cNvGrpSpPr>
              <a:grpSpLocks/>
            </p:cNvGrpSpPr>
            <p:nvPr/>
          </p:nvGrpSpPr>
          <p:grpSpPr bwMode="auto">
            <a:xfrm>
              <a:off x="5147735" y="3697445"/>
              <a:ext cx="3440854" cy="1012507"/>
              <a:chOff x="4585545" y="5283199"/>
              <a:chExt cx="3440854" cy="1012507"/>
            </a:xfrm>
          </p:grpSpPr>
          <p:sp>
            <p:nvSpPr>
              <p:cNvPr id="26" name="Arc 25"/>
              <p:cNvSpPr/>
              <p:nvPr/>
            </p:nvSpPr>
            <p:spPr>
              <a:xfrm flipH="1" flipV="1">
                <a:off x="6248289" y="5283199"/>
                <a:ext cx="1778110" cy="982846"/>
              </a:xfrm>
              <a:prstGeom prst="arc">
                <a:avLst>
                  <a:gd name="adj1" fmla="val 16200000"/>
                  <a:gd name="adj2" fmla="val 2"/>
                </a:avLst>
              </a:prstGeom>
              <a:ln>
                <a:solidFill>
                  <a:srgbClr val="BB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sp>
          <p:sp>
            <p:nvSpPr>
              <p:cNvPr id="27" name="Arc 26"/>
              <p:cNvSpPr/>
              <p:nvPr/>
            </p:nvSpPr>
            <p:spPr>
              <a:xfrm flipV="1">
                <a:off x="4586075" y="5283199"/>
                <a:ext cx="1662214" cy="982846"/>
              </a:xfrm>
              <a:prstGeom prst="arc">
                <a:avLst>
                  <a:gd name="adj1" fmla="val 16200000"/>
                  <a:gd name="adj2" fmla="val 2"/>
                </a:avLst>
              </a:prstGeom>
              <a:ln>
                <a:solidFill>
                  <a:srgbClr val="BB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sp>
          <p:cxnSp>
            <p:nvCxnSpPr>
              <p:cNvPr id="28" name="Straight Connector 27"/>
              <p:cNvCxnSpPr/>
              <p:nvPr/>
            </p:nvCxnSpPr>
            <p:spPr>
              <a:xfrm rot="5400000" flipH="1" flipV="1">
                <a:off x="5943433" y="5954837"/>
                <a:ext cx="608126" cy="1587"/>
              </a:xfrm>
              <a:prstGeom prst="line">
                <a:avLst/>
              </a:prstGeom>
              <a:ln>
                <a:tailEnd type="triangle" w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5295731" y="6294626"/>
                <a:ext cx="2087692" cy="1588"/>
              </a:xfrm>
              <a:prstGeom prst="line">
                <a:avLst/>
              </a:prstGeom>
              <a:ln>
                <a:tailEnd type="triangle" w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46"/>
            <p:cNvGrpSpPr>
              <a:grpSpLocks/>
            </p:cNvGrpSpPr>
            <p:nvPr/>
          </p:nvGrpSpPr>
          <p:grpSpPr bwMode="auto">
            <a:xfrm>
              <a:off x="5857245" y="4815767"/>
              <a:ext cx="2087880" cy="644210"/>
              <a:chOff x="5814910" y="5256051"/>
              <a:chExt cx="2087880" cy="644210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 rot="5400000" flipH="1" flipV="1">
                <a:off x="6463288" y="5558808"/>
                <a:ext cx="608126" cy="1587"/>
              </a:xfrm>
              <a:prstGeom prst="line">
                <a:avLst/>
              </a:prstGeom>
              <a:ln>
                <a:tailEnd type="triangle" w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815586" y="5898597"/>
                <a:ext cx="2087691" cy="1588"/>
              </a:xfrm>
              <a:prstGeom prst="line">
                <a:avLst/>
              </a:prstGeom>
              <a:ln>
                <a:tailEnd type="triangle" w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rot="16200000" flipH="1">
                <a:off x="6507746" y="5638198"/>
                <a:ext cx="520798" cy="0"/>
              </a:xfrm>
              <a:prstGeom prst="line">
                <a:avLst/>
              </a:prstGeom>
              <a:ln>
                <a:solidFill>
                  <a:srgbClr val="BB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>
                <a:off x="6773681" y="5721557"/>
                <a:ext cx="319148" cy="0"/>
              </a:xfrm>
              <a:prstGeom prst="line">
                <a:avLst/>
              </a:prstGeom>
              <a:ln>
                <a:solidFill>
                  <a:srgbClr val="BB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>
                <a:off x="6444254" y="5739818"/>
                <a:ext cx="320735" cy="0"/>
              </a:xfrm>
              <a:prstGeom prst="line">
                <a:avLst/>
              </a:prstGeom>
              <a:ln>
                <a:solidFill>
                  <a:srgbClr val="BB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 rot="5400000">
                <a:off x="7016592" y="5777131"/>
                <a:ext cx="192123" cy="0"/>
              </a:xfrm>
              <a:prstGeom prst="line">
                <a:avLst/>
              </a:prstGeom>
              <a:ln>
                <a:solidFill>
                  <a:srgbClr val="BB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6343450" y="5788245"/>
                <a:ext cx="192124" cy="0"/>
              </a:xfrm>
              <a:prstGeom prst="line">
                <a:avLst/>
              </a:prstGeom>
              <a:ln>
                <a:solidFill>
                  <a:srgbClr val="BB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 rot="5400000">
                <a:off x="7239655" y="5820795"/>
                <a:ext cx="101619" cy="0"/>
              </a:xfrm>
              <a:prstGeom prst="line">
                <a:avLst/>
              </a:prstGeom>
              <a:ln>
                <a:solidFill>
                  <a:srgbClr val="BB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rot="5400000">
                <a:off x="6241850" y="5832703"/>
                <a:ext cx="100031" cy="0"/>
              </a:xfrm>
              <a:prstGeom prst="line">
                <a:avLst/>
              </a:prstGeom>
              <a:ln>
                <a:solidFill>
                  <a:srgbClr val="BB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rot="5400000">
                <a:off x="6106907" y="5856521"/>
                <a:ext cx="46046" cy="0"/>
              </a:xfrm>
              <a:prstGeom prst="line">
                <a:avLst/>
              </a:prstGeom>
              <a:ln>
                <a:solidFill>
                  <a:srgbClr val="BB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rot="5400000">
                <a:off x="7420645" y="5847787"/>
                <a:ext cx="44458" cy="0"/>
              </a:xfrm>
              <a:prstGeom prst="line">
                <a:avLst/>
              </a:prstGeom>
              <a:ln>
                <a:solidFill>
                  <a:srgbClr val="BB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Rounded Rectangle 29"/>
          <p:cNvSpPr/>
          <p:nvPr/>
        </p:nvSpPr>
        <p:spPr>
          <a:xfrm>
            <a:off x="533400" y="4812598"/>
            <a:ext cx="8229600" cy="1494717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defTabSz="457200">
              <a:buClr>
                <a:schemeClr val="bg2"/>
              </a:buClr>
              <a:buSzPct val="150000"/>
            </a:pPr>
            <a:r>
              <a:rPr lang="en-US" sz="2200" b="0" dirty="0" smtClean="0">
                <a:solidFill>
                  <a:srgbClr val="000000"/>
                </a:solidFill>
              </a:rPr>
              <a:t>Simple rules for composition of differentially private outputs:</a:t>
            </a:r>
          </a:p>
          <a:p>
            <a:pPr defTabSz="457200">
              <a:buClr>
                <a:schemeClr val="bg2"/>
              </a:buClr>
              <a:buSzPct val="150000"/>
            </a:pPr>
            <a:r>
              <a:rPr lang="en-US" sz="2200" b="0" dirty="0" smtClean="0">
                <a:solidFill>
                  <a:srgbClr val="000000"/>
                </a:solidFill>
              </a:rPr>
              <a:t> Given output </a:t>
            </a:r>
            <a:r>
              <a:rPr lang="en-US" sz="2200" b="0" dirty="0" smtClean="0">
                <a:solidFill>
                  <a:srgbClr val="002060"/>
                </a:solidFill>
              </a:rPr>
              <a:t>O</a:t>
            </a:r>
            <a:r>
              <a:rPr lang="en-US" sz="2200" b="0" baseline="-25000" dirty="0" smtClean="0">
                <a:solidFill>
                  <a:srgbClr val="002060"/>
                </a:solidFill>
              </a:rPr>
              <a:t>1</a:t>
            </a:r>
            <a:r>
              <a:rPr lang="en-US" sz="2200" b="0" dirty="0" smtClean="0">
                <a:solidFill>
                  <a:srgbClr val="000000"/>
                </a:solidFill>
              </a:rPr>
              <a:t> that is </a:t>
            </a:r>
            <a:r>
              <a:rPr lang="en-US" sz="2200" b="0" dirty="0" smtClean="0">
                <a:solidFill>
                  <a:srgbClr val="002060"/>
                </a:solidFill>
                <a:sym typeface="Symbol"/>
              </a:rPr>
              <a:t></a:t>
            </a:r>
            <a:r>
              <a:rPr lang="en-US" sz="2200" b="0" baseline="-25000" dirty="0" smtClean="0">
                <a:solidFill>
                  <a:srgbClr val="002060"/>
                </a:solidFill>
                <a:sym typeface="Symbol"/>
              </a:rPr>
              <a:t>1</a:t>
            </a:r>
            <a:r>
              <a:rPr lang="en-US" sz="2200" dirty="0">
                <a:solidFill>
                  <a:srgbClr val="000000"/>
                </a:solidFill>
                <a:sym typeface="Symbol"/>
              </a:rPr>
              <a:t>-</a:t>
            </a:r>
            <a:r>
              <a:rPr lang="en-US" sz="2200" b="0" dirty="0" smtClean="0">
                <a:solidFill>
                  <a:srgbClr val="000000"/>
                </a:solidFill>
              </a:rPr>
              <a:t>DP and </a:t>
            </a:r>
            <a:r>
              <a:rPr lang="en-US" sz="2200" b="0" dirty="0" smtClean="0">
                <a:solidFill>
                  <a:srgbClr val="002060"/>
                </a:solidFill>
              </a:rPr>
              <a:t>O</a:t>
            </a:r>
            <a:r>
              <a:rPr lang="en-US" sz="2200" b="0" baseline="-25000" dirty="0" smtClean="0">
                <a:solidFill>
                  <a:srgbClr val="002060"/>
                </a:solidFill>
              </a:rPr>
              <a:t>2</a:t>
            </a:r>
            <a:r>
              <a:rPr lang="en-US" sz="2200" b="0" dirty="0" smtClean="0">
                <a:solidFill>
                  <a:srgbClr val="000000"/>
                </a:solidFill>
              </a:rPr>
              <a:t> that is </a:t>
            </a:r>
            <a:r>
              <a:rPr lang="en-US" sz="2200" b="0" dirty="0" smtClean="0">
                <a:solidFill>
                  <a:srgbClr val="002060"/>
                </a:solidFill>
                <a:sym typeface="Symbol"/>
              </a:rPr>
              <a:t></a:t>
            </a:r>
            <a:r>
              <a:rPr lang="en-US" sz="2200" b="0" baseline="-25000" dirty="0" smtClean="0">
                <a:solidFill>
                  <a:srgbClr val="002060"/>
                </a:solidFill>
              </a:rPr>
              <a:t>2</a:t>
            </a:r>
            <a:r>
              <a:rPr lang="en-US" sz="2200" dirty="0">
                <a:solidFill>
                  <a:srgbClr val="000000"/>
                </a:solidFill>
              </a:rPr>
              <a:t>-</a:t>
            </a:r>
            <a:r>
              <a:rPr lang="en-US" sz="2200" b="0" dirty="0" smtClean="0">
                <a:solidFill>
                  <a:srgbClr val="000000"/>
                </a:solidFill>
              </a:rPr>
              <a:t>DP</a:t>
            </a:r>
          </a:p>
          <a:p>
            <a:pPr marL="342900" indent="-342900" defTabSz="457200"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200" b="0" dirty="0" smtClean="0">
                <a:solidFill>
                  <a:srgbClr val="33CC33"/>
                </a:solidFill>
              </a:rPr>
              <a:t>(Sequential composition) </a:t>
            </a:r>
            <a:r>
              <a:rPr lang="en-US" sz="2200" b="0" dirty="0" smtClean="0">
                <a:solidFill>
                  <a:srgbClr val="000000"/>
                </a:solidFill>
              </a:rPr>
              <a:t>If inputs overlap, result is (</a:t>
            </a:r>
            <a:r>
              <a:rPr lang="en-US" sz="2200" b="0" dirty="0" smtClean="0">
                <a:solidFill>
                  <a:srgbClr val="002060"/>
                </a:solidFill>
                <a:sym typeface="Symbol"/>
              </a:rPr>
              <a:t></a:t>
            </a:r>
            <a:r>
              <a:rPr lang="en-US" sz="2200" b="0" baseline="-25000" dirty="0" smtClean="0">
                <a:solidFill>
                  <a:srgbClr val="002060"/>
                </a:solidFill>
                <a:sym typeface="Symbol"/>
              </a:rPr>
              <a:t>1</a:t>
            </a:r>
            <a:r>
              <a:rPr lang="en-US" sz="2200" b="0" dirty="0" smtClean="0">
                <a:solidFill>
                  <a:srgbClr val="002060"/>
                </a:solidFill>
              </a:rPr>
              <a:t> + </a:t>
            </a:r>
            <a:r>
              <a:rPr lang="en-US" sz="2200" b="0" dirty="0" smtClean="0">
                <a:solidFill>
                  <a:srgbClr val="002060"/>
                </a:solidFill>
                <a:sym typeface="Symbol"/>
              </a:rPr>
              <a:t></a:t>
            </a:r>
            <a:r>
              <a:rPr lang="en-US" sz="2200" b="0" baseline="-25000" dirty="0" smtClean="0">
                <a:solidFill>
                  <a:srgbClr val="002060"/>
                </a:solidFill>
                <a:sym typeface="Symbol"/>
              </a:rPr>
              <a:t>2</a:t>
            </a:r>
            <a:r>
              <a:rPr lang="en-US" sz="2200" dirty="0" smtClean="0">
                <a:solidFill>
                  <a:srgbClr val="002060"/>
                </a:solidFill>
                <a:sym typeface="Symbol"/>
              </a:rPr>
              <a:t>)-</a:t>
            </a:r>
            <a:r>
              <a:rPr lang="en-US" sz="2200" dirty="0" smtClean="0">
                <a:solidFill>
                  <a:srgbClr val="000000"/>
                </a:solidFill>
              </a:rPr>
              <a:t>DP</a:t>
            </a:r>
            <a:endParaRPr lang="en-US" sz="2200" b="0" dirty="0" smtClean="0">
              <a:solidFill>
                <a:srgbClr val="000000"/>
              </a:solidFill>
            </a:endParaRPr>
          </a:p>
          <a:p>
            <a:pPr marL="342900" indent="-342900" defTabSz="457200">
              <a:buClr>
                <a:schemeClr val="tx1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2200" b="0" dirty="0" smtClean="0">
                <a:solidFill>
                  <a:srgbClr val="33CC33"/>
                </a:solidFill>
              </a:rPr>
              <a:t>(Parallel composition) </a:t>
            </a:r>
            <a:r>
              <a:rPr lang="en-US" sz="2200" b="0" dirty="0" smtClean="0">
                <a:solidFill>
                  <a:srgbClr val="000000"/>
                </a:solidFill>
              </a:rPr>
              <a:t>If inputs disjoint, result is </a:t>
            </a:r>
            <a:r>
              <a:rPr lang="en-US" sz="2200" b="0" dirty="0" smtClean="0">
                <a:solidFill>
                  <a:srgbClr val="002060"/>
                </a:solidFill>
              </a:rPr>
              <a:t>max(</a:t>
            </a:r>
            <a:r>
              <a:rPr lang="en-US" sz="2200" b="0" dirty="0" smtClean="0">
                <a:solidFill>
                  <a:srgbClr val="002060"/>
                </a:solidFill>
                <a:sym typeface="Symbol"/>
              </a:rPr>
              <a:t></a:t>
            </a:r>
            <a:r>
              <a:rPr lang="en-US" sz="2200" b="0" baseline="-25000" dirty="0" smtClean="0">
                <a:solidFill>
                  <a:srgbClr val="002060"/>
                </a:solidFill>
                <a:sym typeface="Symbol"/>
              </a:rPr>
              <a:t>1</a:t>
            </a:r>
            <a:r>
              <a:rPr lang="en-US" sz="2200" b="0" dirty="0" smtClean="0">
                <a:solidFill>
                  <a:srgbClr val="002060"/>
                </a:solidFill>
              </a:rPr>
              <a:t>, </a:t>
            </a:r>
            <a:r>
              <a:rPr lang="en-US" sz="2200" b="0" dirty="0" smtClean="0">
                <a:solidFill>
                  <a:srgbClr val="002060"/>
                </a:solidFill>
                <a:sym typeface="Symbol"/>
              </a:rPr>
              <a:t></a:t>
            </a:r>
            <a:r>
              <a:rPr lang="en-US" sz="2200" b="0" baseline="-25000" dirty="0" smtClean="0">
                <a:solidFill>
                  <a:srgbClr val="002060"/>
                </a:solidFill>
                <a:sym typeface="Symbol"/>
              </a:rPr>
              <a:t>2</a:t>
            </a:r>
            <a:r>
              <a:rPr lang="en-US" sz="2200" b="0" dirty="0" smtClean="0">
                <a:solidFill>
                  <a:srgbClr val="002060"/>
                </a:solidFill>
              </a:rPr>
              <a:t>)-DP</a:t>
            </a:r>
            <a:endParaRPr lang="en-US" sz="2200" b="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715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0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Deep Learning and Privacy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4"/>
            <a:ext cx="8515350" cy="4879975"/>
          </a:xfrm>
        </p:spPr>
        <p:txBody>
          <a:bodyPr>
            <a:normAutofit/>
          </a:bodyPr>
          <a:lstStyle/>
          <a:p>
            <a:r>
              <a:rPr lang="en-GB" dirty="0" smtClean="0"/>
              <a:t>Methods based on ‘deep learning’ (neural networks) are currently very popular for accurate machine learning</a:t>
            </a:r>
          </a:p>
          <a:p>
            <a:pPr lvl="1"/>
            <a:r>
              <a:rPr lang="en-GB" dirty="0" smtClean="0"/>
              <a:t>This is challenging for privacy: they can (over)fit the data</a:t>
            </a:r>
          </a:p>
          <a:p>
            <a:r>
              <a:rPr lang="en-GB" dirty="0" smtClean="0"/>
              <a:t>‘</a:t>
            </a:r>
            <a:r>
              <a:rPr lang="en-GB" dirty="0" smtClean="0">
                <a:solidFill>
                  <a:srgbClr val="00B050"/>
                </a:solidFill>
              </a:rPr>
              <a:t>Federated learning</a:t>
            </a:r>
            <a:r>
              <a:rPr lang="en-GB" dirty="0" smtClean="0"/>
              <a:t>’ promises some privacy gains</a:t>
            </a:r>
          </a:p>
          <a:p>
            <a:pPr lvl="1"/>
            <a:r>
              <a:rPr lang="en-GB" dirty="0" smtClean="0"/>
              <a:t>The model is learned with the help of distributed users</a:t>
            </a:r>
          </a:p>
          <a:p>
            <a:pPr lvl="1"/>
            <a:r>
              <a:rPr lang="en-GB" dirty="0" smtClean="0"/>
              <a:t>Each selected user updates the current model based on their data</a:t>
            </a:r>
          </a:p>
          <a:p>
            <a:pPr lvl="1"/>
            <a:r>
              <a:rPr lang="en-GB" dirty="0" smtClean="0"/>
              <a:t>Data never leaves the user – but gradients could still be revealing?</a:t>
            </a:r>
          </a:p>
          <a:p>
            <a:r>
              <a:rPr lang="en-GB" dirty="0" smtClean="0"/>
              <a:t>Some examples in other DP models are promising, e.g. Learning </a:t>
            </a:r>
            <a:r>
              <a:rPr lang="en-GB" dirty="0"/>
              <a:t>differentially private language models without losing </a:t>
            </a:r>
            <a:r>
              <a:rPr lang="en-GB" dirty="0" smtClean="0"/>
              <a:t>accuracy </a:t>
            </a:r>
            <a:r>
              <a:rPr lang="en-GB" dirty="0" smtClean="0">
                <a:solidFill>
                  <a:schemeClr val="accent1"/>
                </a:solidFill>
              </a:rPr>
              <a:t>[McMahan et al. ICLR 18]</a:t>
            </a:r>
          </a:p>
          <a:p>
            <a:pPr lvl="1"/>
            <a:r>
              <a:rPr lang="en-GB" dirty="0" smtClean="0"/>
              <a:t>Multiple rounds of federated training using batches of users</a:t>
            </a:r>
          </a:p>
          <a:p>
            <a:pPr lvl="1"/>
            <a:r>
              <a:rPr lang="en-GB" dirty="0" smtClean="0"/>
              <a:t>Almost (but not quite) LDP for an LSTM RNN model</a:t>
            </a:r>
            <a:endParaRPr lang="en-GB" dirty="0"/>
          </a:p>
        </p:txBody>
      </p:sp>
      <p:pic>
        <p:nvPicPr>
          <p:cNvPr id="1026" name="Picture 2" descr="Image result for lstm rn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862" y="567768"/>
            <a:ext cx="2381315" cy="1032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61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Theoretical Underpinnings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667751" cy="4820708"/>
          </a:xfrm>
        </p:spPr>
        <p:txBody>
          <a:bodyPr>
            <a:normAutofit/>
          </a:bodyPr>
          <a:lstStyle/>
          <a:p>
            <a:r>
              <a:rPr lang="en-GB" dirty="0" smtClean="0"/>
              <a:t>LDP (re)emerged most recently from the theory literature</a:t>
            </a:r>
          </a:p>
          <a:p>
            <a:pPr lvl="1"/>
            <a:r>
              <a:rPr lang="en-GB" dirty="0" smtClean="0"/>
              <a:t>What can we learn privately</a:t>
            </a:r>
            <a:r>
              <a:rPr lang="en-GB" dirty="0"/>
              <a:t>? </a:t>
            </a:r>
            <a:r>
              <a:rPr lang="en-GB" dirty="0">
                <a:solidFill>
                  <a:schemeClr val="accent1"/>
                </a:solidFill>
              </a:rPr>
              <a:t>[</a:t>
            </a:r>
            <a:r>
              <a:rPr lang="en-GB" dirty="0" err="1" smtClean="0">
                <a:solidFill>
                  <a:schemeClr val="accent1"/>
                </a:solidFill>
              </a:rPr>
              <a:t>Kasiviswanathan</a:t>
            </a:r>
            <a:r>
              <a:rPr lang="en-GB" dirty="0" smtClean="0">
                <a:solidFill>
                  <a:schemeClr val="accent1"/>
                </a:solidFill>
              </a:rPr>
              <a:t> et al, FOCS 08]</a:t>
            </a:r>
            <a:br>
              <a:rPr lang="en-GB" dirty="0" smtClean="0">
                <a:solidFill>
                  <a:schemeClr val="accent1"/>
                </a:solidFill>
              </a:rPr>
            </a:br>
            <a:r>
              <a:rPr lang="en-GB" dirty="0" smtClean="0"/>
              <a:t>Showed the model is equivalent to Kearns’ model of ‘statistical queries’ – up to polynomial blow up in population size </a:t>
            </a:r>
            <a:r>
              <a:rPr lang="en-GB" dirty="0" smtClean="0">
                <a:solidFill>
                  <a:schemeClr val="accent1"/>
                </a:solidFill>
              </a:rPr>
              <a:t>n</a:t>
            </a:r>
            <a:r>
              <a:rPr lang="en-GB" dirty="0" smtClean="0"/>
              <a:t>!</a:t>
            </a:r>
          </a:p>
          <a:p>
            <a:pPr lvl="1"/>
            <a:r>
              <a:rPr lang="en-GB" dirty="0" smtClean="0"/>
              <a:t>Local Privacy and Statistical Minimax Rates </a:t>
            </a:r>
            <a:r>
              <a:rPr lang="en-GB" dirty="0" smtClean="0">
                <a:solidFill>
                  <a:schemeClr val="accent1"/>
                </a:solidFill>
              </a:rPr>
              <a:t>[</a:t>
            </a:r>
            <a:r>
              <a:rPr lang="en-GB" dirty="0" err="1" smtClean="0">
                <a:solidFill>
                  <a:schemeClr val="accent1"/>
                </a:solidFill>
              </a:rPr>
              <a:t>Duchi</a:t>
            </a:r>
            <a:r>
              <a:rPr lang="en-GB" dirty="0" smtClean="0">
                <a:solidFill>
                  <a:schemeClr val="accent1"/>
                </a:solidFill>
              </a:rPr>
              <a:t> et al, FOCS 13]</a:t>
            </a:r>
            <a:br>
              <a:rPr lang="en-GB" dirty="0" smtClean="0">
                <a:solidFill>
                  <a:schemeClr val="accent1"/>
                </a:solidFill>
              </a:rPr>
            </a:br>
            <a:r>
              <a:rPr lang="en-GB" dirty="0" smtClean="0"/>
              <a:t>Showed asymptotic optimality of basic LDP algorithms such as Laplace mechanism and Randomized Response</a:t>
            </a:r>
          </a:p>
          <a:p>
            <a:r>
              <a:rPr lang="en-GB" dirty="0" smtClean="0"/>
              <a:t>Still many theoretical questions about LDP:</a:t>
            </a:r>
          </a:p>
          <a:p>
            <a:pPr lvl="1"/>
            <a:r>
              <a:rPr lang="en-GB" dirty="0" smtClean="0"/>
              <a:t>Can we show more </a:t>
            </a:r>
            <a:r>
              <a:rPr lang="en-GB" dirty="0" smtClean="0">
                <a:solidFill>
                  <a:srgbClr val="FF0000"/>
                </a:solidFill>
              </a:rPr>
              <a:t>lower bounds </a:t>
            </a:r>
            <a:r>
              <a:rPr lang="en-GB" dirty="0" smtClean="0"/>
              <a:t>for the accuracy </a:t>
            </a:r>
            <a:r>
              <a:rPr lang="en-GB" dirty="0" err="1" smtClean="0"/>
              <a:t>tradeoff</a:t>
            </a:r>
            <a:r>
              <a:rPr lang="en-GB" dirty="0" smtClean="0"/>
              <a:t>?</a:t>
            </a:r>
          </a:p>
          <a:p>
            <a:pPr lvl="1"/>
            <a:r>
              <a:rPr lang="en-GB" dirty="0" smtClean="0"/>
              <a:t>What problems don’t have efficient LDP protocols? </a:t>
            </a:r>
          </a:p>
          <a:p>
            <a:pPr lvl="1"/>
            <a:r>
              <a:rPr lang="en-GB" dirty="0" smtClean="0"/>
              <a:t>Can all LDP algorithms have each user output only 1 (noisy) bit?</a:t>
            </a:r>
            <a:br>
              <a:rPr lang="en-GB" dirty="0" smtClean="0"/>
            </a:br>
            <a:r>
              <a:rPr lang="en-GB" dirty="0" smtClean="0"/>
              <a:t>(Some good reasons to believe so)</a:t>
            </a:r>
          </a:p>
          <a:p>
            <a:pPr lvl="1"/>
            <a:endParaRPr lang="en-GB" dirty="0"/>
          </a:p>
        </p:txBody>
      </p:sp>
      <p:pic>
        <p:nvPicPr>
          <p:cNvPr id="2050" name="Picture 2" descr="Image result for p=n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050" y="303627"/>
            <a:ext cx="2307166" cy="623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71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Opening up Private Data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Deployments of LDP are still tightly controlled by aggregator</a:t>
            </a:r>
          </a:p>
          <a:p>
            <a:pPr lvl="1"/>
            <a:r>
              <a:rPr lang="en-GB" dirty="0" smtClean="0"/>
              <a:t>Google/MSR/Apple/Snap controls the code on your device</a:t>
            </a:r>
          </a:p>
          <a:p>
            <a:pPr lvl="1"/>
            <a:r>
              <a:rPr lang="en-GB" dirty="0" smtClean="0"/>
              <a:t>User reports typically sent over secure channel to aggregator</a:t>
            </a:r>
          </a:p>
          <a:p>
            <a:r>
              <a:rPr lang="en-GB" dirty="0" smtClean="0"/>
              <a:t>Could there be a more ‘</a:t>
            </a:r>
            <a:r>
              <a:rPr lang="en-GB" dirty="0" smtClean="0">
                <a:solidFill>
                  <a:srgbClr val="00B050"/>
                </a:solidFill>
              </a:rPr>
              <a:t>open</a:t>
            </a:r>
            <a:r>
              <a:rPr lang="en-GB" dirty="0" smtClean="0"/>
              <a:t>’ implementation of LDP?</a:t>
            </a:r>
          </a:p>
          <a:p>
            <a:pPr lvl="1"/>
            <a:r>
              <a:rPr lang="en-GB" dirty="0" smtClean="0"/>
              <a:t>Users could publish their LDP outputs</a:t>
            </a:r>
          </a:p>
          <a:p>
            <a:pPr lvl="1"/>
            <a:r>
              <a:rPr lang="en-GB" dirty="0" smtClean="0"/>
              <a:t>Multiple aggregators could perform independent analysis</a:t>
            </a:r>
          </a:p>
          <a:p>
            <a:pPr lvl="1"/>
            <a:r>
              <a:rPr lang="en-GB" dirty="0" smtClean="0"/>
              <a:t>Would require a big change in architecture and adoption!</a:t>
            </a:r>
            <a:endParaRPr lang="en-GB" dirty="0"/>
          </a:p>
        </p:txBody>
      </p:sp>
      <p:pic>
        <p:nvPicPr>
          <p:cNvPr id="4098" name="Picture 2" descr="Image result for open source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17" y="4588933"/>
            <a:ext cx="1477490" cy="173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98331" y="6218763"/>
            <a:ext cx="1820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LDP data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8753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Generalizing LDP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9268883" cy="4659842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00B050"/>
                </a:solidFill>
              </a:rPr>
              <a:t>Additive error probability</a:t>
            </a:r>
          </a:p>
          <a:p>
            <a:pPr lvl="1"/>
            <a:r>
              <a:rPr lang="en-GB" dirty="0" smtClean="0"/>
              <a:t>Centralized DP allows an additional parameter </a:t>
            </a:r>
            <a:r>
              <a:rPr lang="el-GR" dirty="0" smtClean="0">
                <a:solidFill>
                  <a:schemeClr val="accent1"/>
                </a:solidFill>
              </a:rPr>
              <a:t>δ</a:t>
            </a:r>
            <a:r>
              <a:rPr lang="en-GB" dirty="0" smtClean="0"/>
              <a:t>, which relaxes the requirement to </a:t>
            </a:r>
            <a:r>
              <a:rPr lang="en-GB" dirty="0" err="1" smtClean="0">
                <a:solidFill>
                  <a:schemeClr val="accent1"/>
                </a:solidFill>
              </a:rPr>
              <a:t>Pr</a:t>
            </a:r>
            <a:r>
              <a:rPr lang="en-GB" dirty="0" smtClean="0">
                <a:solidFill>
                  <a:schemeClr val="accent1"/>
                </a:solidFill>
              </a:rPr>
              <a:t>[X ∈ S|D] ≤ e</a:t>
            </a:r>
            <a:r>
              <a:rPr lang="el-GR" baseline="30000" dirty="0" smtClean="0">
                <a:solidFill>
                  <a:schemeClr val="accent1"/>
                </a:solidFill>
              </a:rPr>
              <a:t>ε</a:t>
            </a:r>
            <a:r>
              <a:rPr lang="en-GB" dirty="0" smtClean="0">
                <a:solidFill>
                  <a:schemeClr val="accent1"/>
                </a:solidFill>
              </a:rPr>
              <a:t> </a:t>
            </a:r>
            <a:r>
              <a:rPr lang="en-GB" dirty="0" err="1" smtClean="0">
                <a:solidFill>
                  <a:schemeClr val="accent1"/>
                </a:solidFill>
              </a:rPr>
              <a:t>Pr</a:t>
            </a:r>
            <a:r>
              <a:rPr lang="en-GB" dirty="0" smtClean="0">
                <a:solidFill>
                  <a:schemeClr val="accent1"/>
                </a:solidFill>
              </a:rPr>
              <a:t>[X ∈ S|D’] + </a:t>
            </a:r>
            <a:r>
              <a:rPr lang="el-GR" dirty="0" smtClean="0">
                <a:solidFill>
                  <a:schemeClr val="accent1"/>
                </a:solidFill>
              </a:rPr>
              <a:t>δ</a:t>
            </a:r>
            <a:endParaRPr lang="en-GB" dirty="0" smtClean="0">
              <a:solidFill>
                <a:schemeClr val="accent1"/>
              </a:solidFill>
            </a:endParaRPr>
          </a:p>
          <a:p>
            <a:pPr lvl="1"/>
            <a:r>
              <a:rPr lang="en-GB" dirty="0" smtClean="0"/>
              <a:t>LDP can be relaxed similarly, </a:t>
            </a:r>
            <a:r>
              <a:rPr lang="en-GB" smtClean="0"/>
              <a:t>but makes no big difference </a:t>
            </a:r>
            <a:r>
              <a:rPr lang="en-GB" dirty="0" smtClean="0"/>
              <a:t>(in theory)</a:t>
            </a:r>
          </a:p>
          <a:p>
            <a:pPr lvl="1"/>
            <a:r>
              <a:rPr lang="en-GB" dirty="0" smtClean="0"/>
              <a:t>What are the practical consequences of this relaxation?</a:t>
            </a:r>
          </a:p>
          <a:p>
            <a:r>
              <a:rPr lang="en-GB" dirty="0" smtClean="0">
                <a:solidFill>
                  <a:srgbClr val="00B050"/>
                </a:solidFill>
              </a:rPr>
              <a:t>Multiple rounds of data collection</a:t>
            </a:r>
          </a:p>
          <a:p>
            <a:pPr lvl="1"/>
            <a:r>
              <a:rPr lang="en-GB" dirty="0" smtClean="0"/>
              <a:t>Some LDP protocols collect data once, others interact with users</a:t>
            </a:r>
          </a:p>
          <a:p>
            <a:pPr lvl="2"/>
            <a:r>
              <a:rPr lang="en-GB" dirty="0" smtClean="0"/>
              <a:t>Queries in subsequent rounds depend on prior rounds</a:t>
            </a:r>
          </a:p>
          <a:p>
            <a:pPr lvl="1"/>
            <a:r>
              <a:rPr lang="en-GB" dirty="0" smtClean="0"/>
              <a:t>What is the </a:t>
            </a:r>
            <a:r>
              <a:rPr lang="en-GB" dirty="0" err="1" smtClean="0"/>
              <a:t>tradeoff</a:t>
            </a:r>
            <a:r>
              <a:rPr lang="en-GB" dirty="0" smtClean="0"/>
              <a:t> between rounds and accuracy/communication?</a:t>
            </a:r>
          </a:p>
          <a:p>
            <a:r>
              <a:rPr lang="en-GB" dirty="0" smtClean="0">
                <a:solidFill>
                  <a:srgbClr val="00B050"/>
                </a:solidFill>
              </a:rPr>
              <a:t>Distributed Differential Privacy </a:t>
            </a:r>
            <a:r>
              <a:rPr lang="en-GB" dirty="0"/>
              <a:t>e.g. for federated learning</a:t>
            </a:r>
            <a:endParaRPr lang="en-GB" dirty="0" smtClean="0">
              <a:solidFill>
                <a:srgbClr val="00B050"/>
              </a:solidFill>
            </a:endParaRPr>
          </a:p>
          <a:p>
            <a:pPr lvl="1"/>
            <a:r>
              <a:rPr lang="en-GB" dirty="0" smtClean="0"/>
              <a:t>Users in small groups trust their raw data to an aggregator</a:t>
            </a:r>
          </a:p>
          <a:p>
            <a:pPr lvl="1"/>
            <a:r>
              <a:rPr lang="en-GB" dirty="0" smtClean="0"/>
              <a:t>Aggregators release DP data to an untrusted global aggregator</a:t>
            </a:r>
          </a:p>
        </p:txBody>
      </p:sp>
    </p:spTree>
    <p:extLst>
      <p:ext uri="{BB962C8B-B14F-4D97-AF65-F5344CB8AC3E}">
        <p14:creationId xmlns:p14="http://schemas.microsoft.com/office/powerpoint/2010/main" val="199389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rapp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8467"/>
            <a:ext cx="1600201" cy="16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LDP limitations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LDP to really work with good accuracy we need to have:</a:t>
            </a:r>
          </a:p>
          <a:p>
            <a:pPr lvl="1"/>
            <a:r>
              <a:rPr lang="en-US" dirty="0" smtClean="0"/>
              <a:t>Massive number of participating users (ideally millions)</a:t>
            </a:r>
          </a:p>
          <a:p>
            <a:pPr lvl="1"/>
            <a:r>
              <a:rPr lang="en-US" dirty="0" smtClean="0"/>
              <a:t>Relaxed privacy parameters (</a:t>
            </a:r>
            <a:r>
              <a:rPr lang="el-GR" dirty="0" smtClean="0">
                <a:solidFill>
                  <a:schemeClr val="accent1"/>
                </a:solidFill>
              </a:rPr>
              <a:t>ε</a:t>
            </a:r>
            <a:r>
              <a:rPr lang="en-US" dirty="0" smtClean="0">
                <a:solidFill>
                  <a:schemeClr val="accent1"/>
                </a:solidFill>
              </a:rPr>
              <a:t> = 8–16 </a:t>
            </a:r>
            <a:r>
              <a:rPr lang="en-US" dirty="0" smtClean="0"/>
              <a:t>in Apple deployment)</a:t>
            </a:r>
          </a:p>
          <a:p>
            <a:pPr lvl="1"/>
            <a:r>
              <a:rPr lang="en-US" dirty="0" smtClean="0"/>
              <a:t>“Flexible” attitude to composition results (daily “reset”)</a:t>
            </a:r>
          </a:p>
          <a:p>
            <a:pPr lvl="1"/>
            <a:r>
              <a:rPr lang="en-US" dirty="0" smtClean="0"/>
              <a:t>Relatively simple analytics target (simple statistics)</a:t>
            </a:r>
          </a:p>
          <a:p>
            <a:r>
              <a:rPr lang="en-US" dirty="0" smtClean="0"/>
              <a:t>LDP is really good for:</a:t>
            </a:r>
          </a:p>
          <a:p>
            <a:pPr lvl="1"/>
            <a:r>
              <a:rPr lang="en-US" dirty="0" smtClean="0"/>
              <a:t>Large deployments by well-resourced tech companies</a:t>
            </a:r>
          </a:p>
          <a:p>
            <a:pPr lvl="1"/>
            <a:r>
              <a:rPr lang="en-US" dirty="0" smtClean="0"/>
              <a:t>Academic research generating new papers in popular model</a:t>
            </a:r>
          </a:p>
          <a:p>
            <a:r>
              <a:rPr lang="en-US" dirty="0" smtClean="0"/>
              <a:t>LDP does not seem so good for: </a:t>
            </a:r>
          </a:p>
          <a:p>
            <a:pPr lvl="1"/>
            <a:r>
              <a:rPr lang="en-US" dirty="0" smtClean="0"/>
              <a:t>Everyone else?</a:t>
            </a:r>
          </a:p>
          <a:p>
            <a:r>
              <a:rPr lang="en-US" dirty="0" smtClean="0"/>
              <a:t>RAPPOR has been replaced in current Chrome versions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9CB25C-151E-4C0F-A23E-B2050B4D099C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  <p:pic>
        <p:nvPicPr>
          <p:cNvPr id="6" name="Picture 2" descr="Image result for apple differential privac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5" t="29415" r="868" b="29723"/>
          <a:stretch/>
        </p:blipFill>
        <p:spPr bwMode="auto">
          <a:xfrm>
            <a:off x="5004000" y="88567"/>
            <a:ext cx="4104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93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Hybrid Privacy Models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4"/>
            <a:ext cx="8371417" cy="4651375"/>
          </a:xfrm>
        </p:spPr>
        <p:txBody>
          <a:bodyPr>
            <a:normAutofit/>
          </a:bodyPr>
          <a:lstStyle/>
          <a:p>
            <a:r>
              <a:rPr lang="en-GB" dirty="0" smtClean="0"/>
              <a:t>We can imagine ‘hybrid’ models of privacy</a:t>
            </a:r>
          </a:p>
          <a:p>
            <a:pPr lvl="1"/>
            <a:r>
              <a:rPr lang="en-GB" dirty="0" smtClean="0"/>
              <a:t>Users run LDP with different (personalized) values of </a:t>
            </a:r>
            <a:r>
              <a:rPr lang="el-GR" dirty="0" smtClean="0">
                <a:solidFill>
                  <a:schemeClr val="accent1"/>
                </a:solidFill>
              </a:rPr>
              <a:t>ε</a:t>
            </a:r>
            <a:endParaRPr lang="en-GB" dirty="0" smtClean="0">
              <a:solidFill>
                <a:schemeClr val="accent1"/>
              </a:solidFill>
            </a:endParaRPr>
          </a:p>
          <a:p>
            <a:pPr lvl="1"/>
            <a:r>
              <a:rPr lang="en-GB" dirty="0" smtClean="0"/>
              <a:t>Some users entrust their raw data to the aggregator</a:t>
            </a:r>
          </a:p>
          <a:p>
            <a:r>
              <a:rPr lang="en-GB" dirty="0" smtClean="0">
                <a:solidFill>
                  <a:srgbClr val="C00000"/>
                </a:solidFill>
              </a:rPr>
              <a:t>Blender</a:t>
            </a:r>
            <a:r>
              <a:rPr lang="en-GB" dirty="0" smtClean="0"/>
              <a:t> </a:t>
            </a:r>
            <a:r>
              <a:rPr lang="en-GB" dirty="0" smtClean="0">
                <a:solidFill>
                  <a:schemeClr val="accent1"/>
                </a:solidFill>
              </a:rPr>
              <a:t>[</a:t>
            </a:r>
            <a:r>
              <a:rPr lang="en-GB" dirty="0" err="1" smtClean="0">
                <a:solidFill>
                  <a:schemeClr val="accent1"/>
                </a:solidFill>
              </a:rPr>
              <a:t>Avent</a:t>
            </a:r>
            <a:r>
              <a:rPr lang="en-GB" dirty="0" smtClean="0">
                <a:solidFill>
                  <a:schemeClr val="accent1"/>
                </a:solidFill>
              </a:rPr>
              <a:t> et al </a:t>
            </a:r>
            <a:r>
              <a:rPr lang="en-GB" dirty="0" err="1" smtClean="0">
                <a:solidFill>
                  <a:schemeClr val="accent1"/>
                </a:solidFill>
              </a:rPr>
              <a:t>UsenixSecurity</a:t>
            </a:r>
            <a:r>
              <a:rPr lang="en-GB" dirty="0" smtClean="0">
                <a:solidFill>
                  <a:schemeClr val="accent1"/>
                </a:solidFill>
              </a:rPr>
              <a:t> 17] </a:t>
            </a:r>
            <a:r>
              <a:rPr lang="en-GB" dirty="0" smtClean="0"/>
              <a:t>fleshes out this model</a:t>
            </a:r>
          </a:p>
          <a:p>
            <a:pPr lvl="1"/>
            <a:r>
              <a:rPr lang="en-GB" dirty="0" smtClean="0"/>
              <a:t>Combines data obtained from the ‘opt-in’ group </a:t>
            </a:r>
            <a:r>
              <a:rPr lang="en-GB" dirty="0" smtClean="0">
                <a:solidFill>
                  <a:schemeClr val="accent1"/>
                </a:solidFill>
              </a:rPr>
              <a:t>O</a:t>
            </a:r>
            <a:r>
              <a:rPr lang="en-GB" dirty="0" smtClean="0"/>
              <a:t> with the ‘regular’ (LDP) clients </a:t>
            </a:r>
            <a:r>
              <a:rPr lang="en-GB" dirty="0" smtClean="0">
                <a:solidFill>
                  <a:schemeClr val="accent1"/>
                </a:solidFill>
              </a:rPr>
              <a:t>C</a:t>
            </a:r>
          </a:p>
          <a:p>
            <a:pPr lvl="1"/>
            <a:r>
              <a:rPr lang="en-GB" dirty="0" smtClean="0"/>
              <a:t>E.g. use opt-in data to generate list of possible query answers</a:t>
            </a:r>
          </a:p>
          <a:p>
            <a:pPr lvl="1"/>
            <a:r>
              <a:rPr lang="en-GB" dirty="0" smtClean="0"/>
              <a:t>Use combined data from both groups to rank the list</a:t>
            </a:r>
          </a:p>
          <a:p>
            <a:r>
              <a:rPr lang="en-GB" dirty="0" smtClean="0"/>
              <a:t>Several natural questions about theory and applications: </a:t>
            </a:r>
          </a:p>
          <a:p>
            <a:pPr lvl="1"/>
            <a:r>
              <a:rPr lang="en-GB" dirty="0" smtClean="0"/>
              <a:t>Quantify benefits of hybrid privacy as a function of </a:t>
            </a:r>
            <a:r>
              <a:rPr lang="en-GB" dirty="0" smtClean="0">
                <a:solidFill>
                  <a:schemeClr val="accent1"/>
                </a:solidFill>
              </a:rPr>
              <a:t>|O| </a:t>
            </a:r>
            <a:r>
              <a:rPr lang="en-GB" dirty="0" smtClean="0"/>
              <a:t>and </a:t>
            </a:r>
            <a:r>
              <a:rPr lang="en-GB" dirty="0" smtClean="0">
                <a:solidFill>
                  <a:schemeClr val="accent1"/>
                </a:solidFill>
              </a:rPr>
              <a:t>|C|</a:t>
            </a:r>
          </a:p>
          <a:p>
            <a:pPr lvl="1"/>
            <a:r>
              <a:rPr lang="en-GB" dirty="0" smtClean="0"/>
              <a:t>What is the ‘killer app’ for this model of privacy? </a:t>
            </a:r>
          </a:p>
          <a:p>
            <a:pPr lvl="1"/>
            <a:r>
              <a:rPr lang="en-GB" dirty="0" smtClean="0">
                <a:solidFill>
                  <a:srgbClr val="C00000"/>
                </a:solidFill>
              </a:rPr>
              <a:t>Other hybrids</a:t>
            </a:r>
            <a:r>
              <a:rPr lang="en-GB" dirty="0" smtClean="0"/>
              <a:t>: each user chooses what to reveal non-privately</a:t>
            </a:r>
            <a:endParaRPr lang="en-GB" dirty="0"/>
          </a:p>
        </p:txBody>
      </p:sp>
      <p:pic>
        <p:nvPicPr>
          <p:cNvPr id="3074" name="Picture 2" descr="Image result for blender korolov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294" y="356398"/>
            <a:ext cx="3067961" cy="129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00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SMC and DP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337550" cy="5201708"/>
          </a:xfrm>
        </p:spPr>
        <p:txBody>
          <a:bodyPr>
            <a:normAutofit/>
          </a:bodyPr>
          <a:lstStyle/>
          <a:p>
            <a:r>
              <a:rPr lang="en-GB" dirty="0" smtClean="0"/>
              <a:t>The main weakness of LDP is the magnitude of the error added</a:t>
            </a:r>
          </a:p>
          <a:p>
            <a:pPr lvl="1"/>
            <a:r>
              <a:rPr lang="en-GB" dirty="0" smtClean="0"/>
              <a:t>Compared to central DP, where the noise is essentially a constant</a:t>
            </a:r>
          </a:p>
          <a:p>
            <a:r>
              <a:rPr lang="en-GB" dirty="0" smtClean="0"/>
              <a:t>Could we obtain central DP error with a local guarantee?</a:t>
            </a:r>
          </a:p>
          <a:p>
            <a:r>
              <a:rPr lang="en-GB" dirty="0" smtClean="0"/>
              <a:t>Change the game: use </a:t>
            </a:r>
            <a:r>
              <a:rPr lang="en-GB" dirty="0" smtClean="0">
                <a:solidFill>
                  <a:srgbClr val="00B050"/>
                </a:solidFill>
              </a:rPr>
              <a:t>secure multiparty computation (SMC)</a:t>
            </a:r>
          </a:p>
          <a:p>
            <a:pPr lvl="1"/>
            <a:r>
              <a:rPr lang="en-GB" dirty="0" smtClean="0"/>
              <a:t>Each participant encrypts their data, which is aggregated </a:t>
            </a:r>
          </a:p>
          <a:p>
            <a:pPr lvl="1"/>
            <a:r>
              <a:rPr lang="en-GB" dirty="0" smtClean="0"/>
              <a:t>Each user also adds some carefully chosen noise</a:t>
            </a:r>
          </a:p>
          <a:p>
            <a:pPr lvl="1"/>
            <a:r>
              <a:rPr lang="en-GB" dirty="0" smtClean="0"/>
              <a:t>The noise combines to be DP-level noise: “computational DP”</a:t>
            </a:r>
          </a:p>
          <a:p>
            <a:pPr lvl="1"/>
            <a:r>
              <a:rPr lang="en-GB" dirty="0" smtClean="0"/>
              <a:t>We can finally decrypt the answer with central DP noise</a:t>
            </a:r>
          </a:p>
          <a:p>
            <a:r>
              <a:rPr lang="en-GB" dirty="0" smtClean="0"/>
              <a:t>Several papers give protocols to achieve this </a:t>
            </a:r>
            <a:br>
              <a:rPr lang="en-GB" dirty="0" smtClean="0"/>
            </a:br>
            <a:r>
              <a:rPr lang="en-GB" dirty="0" smtClean="0"/>
              <a:t>BUT computational overheads are </a:t>
            </a:r>
            <a:r>
              <a:rPr lang="en-GB" b="1" dirty="0" smtClean="0"/>
              <a:t>very high</a:t>
            </a:r>
            <a:endParaRPr lang="en-GB" dirty="0" smtClean="0"/>
          </a:p>
          <a:p>
            <a:pPr lvl="1"/>
            <a:r>
              <a:rPr lang="en-GB" dirty="0" smtClean="0"/>
              <a:t>Hence why Google, Apple, Microsoft went the LDP route? </a:t>
            </a:r>
            <a:endParaRPr lang="en-GB" dirty="0"/>
          </a:p>
        </p:txBody>
      </p:sp>
      <p:pic>
        <p:nvPicPr>
          <p:cNvPr id="3074" name="Picture 2" descr="Image result for data padl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676" y="114830"/>
            <a:ext cx="2722324" cy="190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99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Compound Models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3999"/>
            <a:ext cx="8763000" cy="490653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LDP in isolation does not provide a rounded solution, but: </a:t>
            </a:r>
          </a:p>
          <a:p>
            <a:r>
              <a:rPr lang="en-US" dirty="0" smtClean="0"/>
              <a:t>LDP plus </a:t>
            </a:r>
            <a:r>
              <a:rPr lang="en-US" dirty="0" err="1" smtClean="0"/>
              <a:t>deidentification</a:t>
            </a:r>
            <a:r>
              <a:rPr lang="en-US" dirty="0" smtClean="0"/>
              <a:t> of reports gives stronger privacy</a:t>
            </a:r>
          </a:p>
          <a:p>
            <a:pPr lvl="1"/>
            <a:r>
              <a:rPr lang="en-US" dirty="0" smtClean="0"/>
              <a:t>“Shuffling” the messages gives </a:t>
            </a:r>
            <a:r>
              <a:rPr lang="en-US" dirty="0" smtClean="0">
                <a:solidFill>
                  <a:schemeClr val="accent1"/>
                </a:solidFill>
              </a:rPr>
              <a:t>O(</a:t>
            </a:r>
            <a:r>
              <a:rPr lang="el-GR" dirty="0" smtClean="0">
                <a:solidFill>
                  <a:schemeClr val="accent1"/>
                </a:solidFill>
              </a:rPr>
              <a:t>ε</a:t>
            </a:r>
            <a:r>
              <a:rPr lang="en-US" dirty="0" smtClean="0">
                <a:solidFill>
                  <a:schemeClr val="accent1"/>
                </a:solidFill>
              </a:rPr>
              <a:t>/√n)</a:t>
            </a:r>
            <a:r>
              <a:rPr lang="en-US" dirty="0" smtClean="0"/>
              <a:t> (centralized) DP</a:t>
            </a:r>
          </a:p>
          <a:p>
            <a:pPr lvl="1"/>
            <a:r>
              <a:rPr lang="en-US" dirty="0" smtClean="0"/>
              <a:t>Generic bounds for sufficiently restricted LDP protocols</a:t>
            </a:r>
          </a:p>
          <a:p>
            <a:pPr lvl="1"/>
            <a:r>
              <a:rPr lang="en-US" dirty="0" smtClean="0"/>
              <a:t>Tight bounds for core problems (e.g. sums and counts)</a:t>
            </a:r>
          </a:p>
          <a:p>
            <a:pPr lvl="1"/>
            <a:r>
              <a:rPr lang="en-US" dirty="0" smtClean="0"/>
              <a:t>Many recent results </a:t>
            </a:r>
            <a:r>
              <a:rPr lang="en-US" dirty="0" smtClean="0">
                <a:solidFill>
                  <a:schemeClr val="accent1"/>
                </a:solidFill>
              </a:rPr>
              <a:t>[</a:t>
            </a:r>
            <a:r>
              <a:rPr lang="en-US" dirty="0" err="1" smtClean="0">
                <a:solidFill>
                  <a:schemeClr val="accent1"/>
                </a:solidFill>
              </a:rPr>
              <a:t>Bittau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smtClean="0">
                <a:solidFill>
                  <a:schemeClr val="accent1"/>
                </a:solidFill>
              </a:rPr>
              <a:t>et al 2017] [</a:t>
            </a:r>
            <a:r>
              <a:rPr lang="en-US" dirty="0" err="1" smtClean="0">
                <a:solidFill>
                  <a:schemeClr val="accent1"/>
                </a:solidFill>
              </a:rPr>
              <a:t>Erlingsson</a:t>
            </a:r>
            <a:r>
              <a:rPr lang="en-US" dirty="0" smtClean="0">
                <a:solidFill>
                  <a:schemeClr val="accent1"/>
                </a:solidFill>
              </a:rPr>
              <a:t> et al. 2019] </a:t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>[</a:t>
            </a:r>
            <a:r>
              <a:rPr lang="en-US" dirty="0" err="1" smtClean="0">
                <a:solidFill>
                  <a:schemeClr val="accent1"/>
                </a:solidFill>
              </a:rPr>
              <a:t>Balle</a:t>
            </a:r>
            <a:r>
              <a:rPr lang="en-US" dirty="0" smtClean="0">
                <a:solidFill>
                  <a:schemeClr val="accent1"/>
                </a:solidFill>
              </a:rPr>
              <a:t> et al 2019] [</a:t>
            </a:r>
            <a:r>
              <a:rPr lang="en-US" dirty="0" err="1" smtClean="0">
                <a:solidFill>
                  <a:schemeClr val="accent1"/>
                </a:solidFill>
              </a:rPr>
              <a:t>Cheu</a:t>
            </a:r>
            <a:r>
              <a:rPr lang="en-US" dirty="0" smtClean="0">
                <a:solidFill>
                  <a:schemeClr val="accent1"/>
                </a:solidFill>
              </a:rPr>
              <a:t> et al 2019] </a:t>
            </a:r>
            <a:r>
              <a:rPr lang="en-US" dirty="0" smtClean="0"/>
              <a:t>…</a:t>
            </a:r>
          </a:p>
          <a:p>
            <a:r>
              <a:rPr lang="en-US" dirty="0" smtClean="0"/>
              <a:t>LDP protocols are good candidates for implementing with SMC</a:t>
            </a:r>
          </a:p>
          <a:p>
            <a:pPr lvl="1"/>
            <a:r>
              <a:rPr lang="en-US" dirty="0" smtClean="0"/>
              <a:t>Simple partitions of quantities, small data per participant</a:t>
            </a:r>
          </a:p>
          <a:p>
            <a:pPr lvl="1"/>
            <a:r>
              <a:rPr lang="en-US" dirty="0" smtClean="0"/>
              <a:t>One algorithm could “compile” to multiple target models?</a:t>
            </a:r>
          </a:p>
          <a:p>
            <a:r>
              <a:rPr lang="en-US" dirty="0" smtClean="0"/>
              <a:t>LDP may be a stepping stone to more powerful privacy models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9CB25C-151E-4C0F-A23E-B2050B4D099C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258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age result for Google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891" y="4733925"/>
            <a:ext cx="3786187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apple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50" y="5127359"/>
            <a:ext cx="940149" cy="115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windows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299" y="5223918"/>
            <a:ext cx="1373051" cy="102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Reflecting on LDP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9268883" cy="4351338"/>
          </a:xfrm>
        </p:spPr>
        <p:txBody>
          <a:bodyPr/>
          <a:lstStyle/>
          <a:p>
            <a:r>
              <a:rPr lang="en-GB" dirty="0" smtClean="0"/>
              <a:t>Local Differential Privacy is a big success for privacy research</a:t>
            </a:r>
          </a:p>
          <a:p>
            <a:pPr lvl="1"/>
            <a:r>
              <a:rPr lang="en-GB" dirty="0" smtClean="0"/>
              <a:t>Adopted by Google, Apple, Microsoft and more for deployment</a:t>
            </a:r>
          </a:p>
          <a:p>
            <a:pPr lvl="1"/>
            <a:r>
              <a:rPr lang="en-GB" dirty="0" smtClean="0"/>
              <a:t>Deployments affecting (hundreds of) millions of users</a:t>
            </a:r>
          </a:p>
          <a:p>
            <a:pPr lvl="1"/>
            <a:r>
              <a:rPr lang="en-GB" dirty="0" smtClean="0"/>
              <a:t>In contrast, centralized DP has smaller success (but, see US Census)</a:t>
            </a:r>
          </a:p>
          <a:p>
            <a:r>
              <a:rPr lang="en-GB" dirty="0" smtClean="0"/>
              <a:t>However, there are reasons to pause and reflect: </a:t>
            </a:r>
          </a:p>
          <a:p>
            <a:pPr lvl="1"/>
            <a:r>
              <a:rPr lang="en-GB" dirty="0" smtClean="0"/>
              <a:t>LDP only works when you can rely on millions of active participants</a:t>
            </a:r>
          </a:p>
          <a:p>
            <a:pPr lvl="1"/>
            <a:r>
              <a:rPr lang="en-GB" dirty="0" smtClean="0"/>
              <a:t>Companies using LDP also gather vast amounts of raw data directly!</a:t>
            </a:r>
          </a:p>
          <a:p>
            <a:pPr lvl="1"/>
            <a:r>
              <a:rPr lang="en-GB" dirty="0" smtClean="0"/>
              <a:t>Privacy settings are not very tight: deployed </a:t>
            </a:r>
            <a:r>
              <a:rPr lang="el-GR" dirty="0" smtClean="0">
                <a:solidFill>
                  <a:srgbClr val="0070C0"/>
                </a:solidFill>
              </a:rPr>
              <a:t>ε</a:t>
            </a:r>
            <a:r>
              <a:rPr lang="en-GB" dirty="0" smtClean="0"/>
              <a:t> ranges from 0.5 to 8+</a:t>
            </a:r>
            <a:endParaRPr lang="en-GB" dirty="0"/>
          </a:p>
        </p:txBody>
      </p:sp>
      <p:pic>
        <p:nvPicPr>
          <p:cNvPr id="4098" name="Picture 2" descr="Image result for reflection houst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908" y="0"/>
            <a:ext cx="2345092" cy="173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snapchat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537" y="5108462"/>
            <a:ext cx="1489918" cy="12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38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600017" cy="5176308"/>
          </a:xfrm>
        </p:spPr>
        <p:txBody>
          <a:bodyPr>
            <a:normAutofit/>
          </a:bodyPr>
          <a:lstStyle/>
          <a:p>
            <a:r>
              <a:rPr lang="en-GB" dirty="0"/>
              <a:t>Private data release is a </a:t>
            </a:r>
            <a:r>
              <a:rPr lang="en-GB" dirty="0" smtClean="0">
                <a:solidFill>
                  <a:srgbClr val="C00000"/>
                </a:solidFill>
              </a:rPr>
              <a:t>challenging and exciting problem</a:t>
            </a:r>
            <a:r>
              <a:rPr lang="en-GB" dirty="0"/>
              <a:t>!</a:t>
            </a:r>
          </a:p>
          <a:p>
            <a:r>
              <a:rPr lang="en-GB" dirty="0" smtClean="0"/>
              <a:t>The model of </a:t>
            </a:r>
            <a:r>
              <a:rPr lang="en-GB" dirty="0" smtClean="0">
                <a:solidFill>
                  <a:srgbClr val="00B050"/>
                </a:solidFill>
              </a:rPr>
              <a:t>Local Differential Privacy </a:t>
            </a:r>
            <a:r>
              <a:rPr lang="en-GB" dirty="0" smtClean="0"/>
              <a:t>has been widely adopted</a:t>
            </a:r>
          </a:p>
          <a:p>
            <a:pPr lvl="1"/>
            <a:r>
              <a:rPr lang="en-GB" dirty="0" err="1" smtClean="0"/>
              <a:t>Intially</a:t>
            </a:r>
            <a:r>
              <a:rPr lang="en-GB" dirty="0" smtClean="0"/>
              <a:t> for gathering counting statistics</a:t>
            </a:r>
          </a:p>
          <a:p>
            <a:pPr lvl="1"/>
            <a:r>
              <a:rPr lang="en-GB" dirty="0" smtClean="0"/>
              <a:t>LDP comes at a cost: need many more users than centralized model</a:t>
            </a:r>
          </a:p>
          <a:p>
            <a:r>
              <a:rPr lang="en-GB" dirty="0" smtClean="0"/>
              <a:t>Lots of research excitement developing new applications</a:t>
            </a:r>
          </a:p>
          <a:p>
            <a:pPr lvl="1"/>
            <a:r>
              <a:rPr lang="en-GB" dirty="0" smtClean="0"/>
              <a:t>Practical impact of these is still to be seen</a:t>
            </a:r>
            <a:endParaRPr lang="en-GB" dirty="0"/>
          </a:p>
          <a:p>
            <a:r>
              <a:rPr lang="en-US" dirty="0" smtClean="0">
                <a:solidFill>
                  <a:srgbClr val="7030A0"/>
                </a:solidFill>
              </a:rPr>
              <a:t>Lots </a:t>
            </a:r>
            <a:r>
              <a:rPr lang="en-US" dirty="0">
                <a:solidFill>
                  <a:srgbClr val="7030A0"/>
                </a:solidFill>
              </a:rPr>
              <a:t>of opportunity for new work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Designing optimal mechanisms for local differential privacy</a:t>
            </a:r>
          </a:p>
          <a:p>
            <a:pPr lvl="1"/>
            <a:r>
              <a:rPr lang="en-US" dirty="0"/>
              <a:t>Extend </a:t>
            </a:r>
            <a:r>
              <a:rPr lang="en-US" dirty="0" smtClean="0"/>
              <a:t>far beyond </a:t>
            </a:r>
            <a:r>
              <a:rPr lang="en-US" dirty="0"/>
              <a:t>simple counts and </a:t>
            </a:r>
            <a:r>
              <a:rPr lang="en-US" dirty="0" err="1"/>
              <a:t>marginals</a:t>
            </a:r>
            <a:endParaRPr lang="en-US" dirty="0"/>
          </a:p>
          <a:p>
            <a:pPr lvl="1"/>
            <a:r>
              <a:rPr lang="en-GB" dirty="0">
                <a:solidFill>
                  <a:srgbClr val="C00000"/>
                </a:solidFill>
              </a:rPr>
              <a:t>Structured data</a:t>
            </a:r>
            <a:r>
              <a:rPr lang="en-GB" dirty="0"/>
              <a:t>: graphs, movement patterns</a:t>
            </a:r>
          </a:p>
          <a:p>
            <a:pPr lvl="1"/>
            <a:r>
              <a:rPr lang="en-GB" dirty="0">
                <a:solidFill>
                  <a:srgbClr val="C00000"/>
                </a:solidFill>
              </a:rPr>
              <a:t>Unstructured data</a:t>
            </a:r>
            <a:r>
              <a:rPr lang="en-GB" dirty="0"/>
              <a:t>: text, images, video?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C9CB25C-151E-4C0F-A23E-B2050B4D099C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  <p:pic>
        <p:nvPicPr>
          <p:cNvPr id="6" name="Picture 2" descr="http://www.new-york-infoguide.de/bilder/new-york/new-york-tax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0537" y="0"/>
            <a:ext cx="2193464" cy="182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1338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4491</TotalTime>
  <Words>10279</Words>
  <Application>Microsoft Office PowerPoint</Application>
  <PresentationFormat>On-screen Show (4:3)</PresentationFormat>
  <Paragraphs>1385</Paragraphs>
  <Slides>106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08" baseType="lpstr">
      <vt:lpstr>Office Theme</vt:lpstr>
      <vt:lpstr>Equation</vt:lpstr>
      <vt:lpstr>Privacy at Scale: Local Differential Privacy in Practice</vt:lpstr>
      <vt:lpstr>Schedule </vt:lpstr>
      <vt:lpstr>Aims of today’s material</vt:lpstr>
      <vt:lpstr>Outline</vt:lpstr>
      <vt:lpstr>Data Release Horror Stories</vt:lpstr>
      <vt:lpstr>But Why Release Data?</vt:lpstr>
      <vt:lpstr>Record Level Anonymization: A Brief Recap</vt:lpstr>
      <vt:lpstr>Differential Privacy Definition</vt:lpstr>
      <vt:lpstr>Achieving ε-DP in the Centralized Model</vt:lpstr>
      <vt:lpstr>Trying to Reduce Trust</vt:lpstr>
      <vt:lpstr>Local Differential Privacy</vt:lpstr>
      <vt:lpstr>Local Differential Privacy: Example</vt:lpstr>
      <vt:lpstr>Local Differential Privacy</vt:lpstr>
      <vt:lpstr>Privacy with a coin toss: Randomized Response</vt:lpstr>
      <vt:lpstr>Privacy in practice</vt:lpstr>
      <vt:lpstr>Google’s RAPPOR</vt:lpstr>
      <vt:lpstr>Bloom Filters</vt:lpstr>
      <vt:lpstr>Counting Bloom Filters &amp; Randomized Response</vt:lpstr>
      <vt:lpstr>Decoding Noisy Counting Bloom Filters</vt:lpstr>
      <vt:lpstr>RAPPOR in practice</vt:lpstr>
      <vt:lpstr>Apple: Sketches and Transforms</vt:lpstr>
      <vt:lpstr>Count-Min Sketch [CM04]</vt:lpstr>
      <vt:lpstr>Count-Min Sketch</vt:lpstr>
      <vt:lpstr>Count-Min Sketch + Randomized Response</vt:lpstr>
      <vt:lpstr>Hadamard Transform</vt:lpstr>
      <vt:lpstr>Low Communication with Hadamard Transform</vt:lpstr>
      <vt:lpstr>Apple’s Differential Privacy in Practice</vt:lpstr>
      <vt:lpstr>Microsoft telemetry data collection</vt:lpstr>
      <vt:lpstr>1BitMean</vt:lpstr>
      <vt:lpstr>dBitFlip</vt:lpstr>
      <vt:lpstr>Memoization</vt:lpstr>
      <vt:lpstr>Output Perturbation</vt:lpstr>
      <vt:lpstr>MS Telemetry Collection in Practice</vt:lpstr>
      <vt:lpstr>Snap Private Machine Learning</vt:lpstr>
      <vt:lpstr>From DP to LDP: Formal Definition</vt:lpstr>
      <vt:lpstr>Key difference between DP and LDP</vt:lpstr>
      <vt:lpstr>The Frequency Estimation Problem</vt:lpstr>
      <vt:lpstr>The Frequency Oracle Framework</vt:lpstr>
      <vt:lpstr>Randomized Response as a binary oracle</vt:lpstr>
      <vt:lpstr>Overview of Probabilistic Analysis</vt:lpstr>
      <vt:lpstr>Generalized Randomized Response  (Direct Encoding) for non-binary data</vt:lpstr>
      <vt:lpstr>Unary Encoding (Basic RAPPOR)</vt:lpstr>
      <vt:lpstr>PowerPoint Presentation</vt:lpstr>
      <vt:lpstr>Optimized Unary Encoding (UE)</vt:lpstr>
      <vt:lpstr>Binary Local Hash</vt:lpstr>
      <vt:lpstr>Example</vt:lpstr>
      <vt:lpstr>Optimized Local Hash (OLH)</vt:lpstr>
      <vt:lpstr>Comparison of Mechanisms</vt:lpstr>
      <vt:lpstr>On answering multiple questions</vt:lpstr>
      <vt:lpstr>Interpreting the results</vt:lpstr>
      <vt:lpstr>Summary so far</vt:lpstr>
      <vt:lpstr>Numerical Mean Oracle</vt:lpstr>
      <vt:lpstr>Numerical Oracles</vt:lpstr>
      <vt:lpstr>Other Numerical Settings</vt:lpstr>
      <vt:lpstr>Summary so far</vt:lpstr>
      <vt:lpstr>Heavy Hitter Estimation</vt:lpstr>
      <vt:lpstr>The Heavy Hitter problem</vt:lpstr>
      <vt:lpstr>A First Solution</vt:lpstr>
      <vt:lpstr>A First Solution</vt:lpstr>
      <vt:lpstr>Different approaches to heavy hitters</vt:lpstr>
      <vt:lpstr>Segment Pair Method</vt:lpstr>
      <vt:lpstr>Multiple Channel Method</vt:lpstr>
      <vt:lpstr>Prefix Extending Method</vt:lpstr>
      <vt:lpstr>More Applications for LDP</vt:lpstr>
      <vt:lpstr>Text and language modeling</vt:lpstr>
      <vt:lpstr>N-Grams with PrivTrie</vt:lpstr>
      <vt:lpstr>N-Grams with PrivTrie </vt:lpstr>
      <vt:lpstr>Private Autocomplete</vt:lpstr>
      <vt:lpstr>Marginal Distributions</vt:lpstr>
      <vt:lpstr>Marginal Distributions </vt:lpstr>
      <vt:lpstr>Marginals: what to materialize?</vt:lpstr>
      <vt:lpstr>Marginals via Hadamard</vt:lpstr>
      <vt:lpstr>Marginals and models</vt:lpstr>
      <vt:lpstr>Range Queries</vt:lpstr>
      <vt:lpstr>Quantile queries [C, Kulkarni, Srivastava VLDB19]</vt:lpstr>
      <vt:lpstr>Spatial Data</vt:lpstr>
      <vt:lpstr>Spatial Data</vt:lpstr>
      <vt:lpstr>Social Network Data</vt:lpstr>
      <vt:lpstr>Synthetic Social Graphs</vt:lpstr>
      <vt:lpstr>Synthetic Social Graphs</vt:lpstr>
      <vt:lpstr>Machine Learning</vt:lpstr>
      <vt:lpstr>Machine Learning </vt:lpstr>
      <vt:lpstr>Single-round Machine Learning</vt:lpstr>
      <vt:lpstr>Recommender Systems</vt:lpstr>
      <vt:lpstr>Recommender Systems</vt:lpstr>
      <vt:lpstr>Common Themes</vt:lpstr>
      <vt:lpstr>Open Problems and Closing Thoughts</vt:lpstr>
      <vt:lpstr>Immediate Open Problems for LDP</vt:lpstr>
      <vt:lpstr>Evolving Data</vt:lpstr>
      <vt:lpstr>Deep Learning and Privacy</vt:lpstr>
      <vt:lpstr>Theoretical Underpinnings</vt:lpstr>
      <vt:lpstr>Opening up Private Data</vt:lpstr>
      <vt:lpstr>Generalizing LDP</vt:lpstr>
      <vt:lpstr>LDP limitations</vt:lpstr>
      <vt:lpstr>Hybrid Privacy Models</vt:lpstr>
      <vt:lpstr>SMC and DP</vt:lpstr>
      <vt:lpstr>Possible Compound Models </vt:lpstr>
      <vt:lpstr>Reflecting on LDP</vt:lpstr>
      <vt:lpstr>Conclusions</vt:lpstr>
      <vt:lpstr>References - Deployments</vt:lpstr>
      <vt:lpstr>References – Oracles and Heavy Hitters</vt:lpstr>
      <vt:lpstr>References – Text/NLP Applications</vt:lpstr>
      <vt:lpstr>References – Marginals, Spatial Data, Graphs</vt:lpstr>
      <vt:lpstr>References – Machine Learning</vt:lpstr>
      <vt:lpstr>References – New Directions</vt:lpstr>
      <vt:lpstr>References - Shuffling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Privacy at Scale: Local Differential Privacy in Practice</dc:title>
  <dc:creator>Tianhao Wang</dc:creator>
  <cp:lastModifiedBy>Graham</cp:lastModifiedBy>
  <cp:revision>131</cp:revision>
  <dcterms:created xsi:type="dcterms:W3CDTF">2018-05-29T20:49:13Z</dcterms:created>
  <dcterms:modified xsi:type="dcterms:W3CDTF">2019-06-15T21:45:39Z</dcterms:modified>
</cp:coreProperties>
</file>